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0" r:id="rId4"/>
    <p:sldId id="258" r:id="rId5"/>
    <p:sldId id="337" r:id="rId6"/>
    <p:sldId id="259" r:id="rId7"/>
    <p:sldId id="278" r:id="rId8"/>
    <p:sldId id="279" r:id="rId9"/>
    <p:sldId id="280" r:id="rId10"/>
    <p:sldId id="289" r:id="rId11"/>
    <p:sldId id="290" r:id="rId12"/>
    <p:sldId id="292" r:id="rId13"/>
    <p:sldId id="293" r:id="rId14"/>
    <p:sldId id="265" r:id="rId15"/>
    <p:sldId id="324" r:id="rId16"/>
    <p:sldId id="323" r:id="rId17"/>
    <p:sldId id="326" r:id="rId18"/>
    <p:sldId id="330" r:id="rId19"/>
    <p:sldId id="33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1618" y="43"/>
      </p:cViewPr>
      <p:guideLst>
        <p:guide orient="horz" pos="217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FA191-454D-42A7-8B23-B08AD1BD6B56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1329F-F3FD-4E62-9714-FE57B3553FC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jpeg"/><Relationship Id="rId2" Type="http://schemas.openxmlformats.org/officeDocument/2006/relationships/image" Target="../media/image11.jpe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471118"/>
            <a:ext cx="7429552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"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Новоаганский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Снежинка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0232" y="2571744"/>
            <a:ext cx="6357982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- класс: 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метода интеллект - карт в работе с детьми дошкольного возраста» 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14942" y="5643578"/>
            <a:ext cx="35719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Калинина Г.Е.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https://pbs.twimg.com/media/D3uygtuXkAARsY-.jpg:large"/>
          <p:cNvPicPr>
            <a:picLocks noChangeAspect="1" noChangeArrowheads="1"/>
          </p:cNvPicPr>
          <p:nvPr/>
        </p:nvPicPr>
        <p:blipFill>
          <a:blip r:embed="rId2"/>
          <a:srcRect l="9545" t="7129" r="6027" b="21107"/>
          <a:stretch>
            <a:fillRect/>
          </a:stretch>
        </p:blipFill>
        <p:spPr bwMode="auto">
          <a:xfrm>
            <a:off x="1071539" y="4619336"/>
            <a:ext cx="3286148" cy="2094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slide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403" y="44624"/>
            <a:ext cx="5824058" cy="5112568"/>
          </a:xfrm>
          <a:prstGeom prst="rect">
            <a:avLst/>
          </a:prstGeom>
        </p:spPr>
      </p:pic>
      <p:pic>
        <p:nvPicPr>
          <p:cNvPr id="5" name="Замещающее содержимое 4" descr="Рисунок1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315" y="3213100"/>
            <a:ext cx="4599305" cy="34690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slide-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440" y="260985"/>
            <a:ext cx="6061645" cy="5301208"/>
          </a:xfrm>
          <a:prstGeom prst="rect">
            <a:avLst/>
          </a:prstGeom>
        </p:spPr>
      </p:pic>
      <p:pic>
        <p:nvPicPr>
          <p:cNvPr id="5" name="Замещающее содержимое 4" descr="IMG_20240130_162459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560" y="3933190"/>
            <a:ext cx="4065270" cy="28949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slide-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677" y="404495"/>
            <a:ext cx="7248525" cy="61937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-635"/>
            <a:ext cx="9144000" cy="6903085"/>
          </a:xfrm>
          <a:prstGeom prst="rect">
            <a:avLst/>
          </a:prstGeom>
          <a:noFill/>
        </p:spPr>
      </p:pic>
      <p:sp>
        <p:nvSpPr>
          <p:cNvPr id="6" name="Овал 5"/>
          <p:cNvSpPr/>
          <p:nvPr/>
        </p:nvSpPr>
        <p:spPr>
          <a:xfrm>
            <a:off x="2857488" y="2428868"/>
            <a:ext cx="3071834" cy="1714512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286116" y="2714620"/>
            <a:ext cx="2286016" cy="128588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875" y="2928620"/>
            <a:ext cx="1786255" cy="10426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Главная мысль,</a:t>
            </a:r>
            <a:endParaRPr lang="en-US" sz="16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«Осень»</a:t>
            </a:r>
            <a:endParaRPr lang="ru-RU" sz="16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39404" y="714356"/>
            <a:ext cx="2143140" cy="985838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Осенняя одежда 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00034" y="4429132"/>
            <a:ext cx="2214578" cy="1071570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Осенние месяца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6072198" y="642918"/>
            <a:ext cx="2286016" cy="98583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Приметы осени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6215074" y="4572008"/>
            <a:ext cx="2143140" cy="107157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Труд людей осенью</a:t>
            </a:r>
            <a:endParaRPr lang="ru-RU" dirty="0"/>
          </a:p>
        </p:txBody>
      </p:sp>
      <p:cxnSp>
        <p:nvCxnSpPr>
          <p:cNvPr id="14" name="Скругленная соединительная линия 13"/>
          <p:cNvCxnSpPr/>
          <p:nvPr/>
        </p:nvCxnSpPr>
        <p:spPr>
          <a:xfrm>
            <a:off x="2714612" y="2071678"/>
            <a:ext cx="1071570" cy="571504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/>
          <p:nvPr/>
        </p:nvCxnSpPr>
        <p:spPr>
          <a:xfrm flipV="1">
            <a:off x="2428860" y="3857628"/>
            <a:ext cx="1143008" cy="428628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7" name="Скругленная соединительная линия 26"/>
          <p:cNvCxnSpPr/>
          <p:nvPr/>
        </p:nvCxnSpPr>
        <p:spPr>
          <a:xfrm rot="10800000" flipV="1">
            <a:off x="5143504" y="1785926"/>
            <a:ext cx="857256" cy="785818"/>
          </a:xfrm>
          <a:prstGeom prst="curvedConnector3">
            <a:avLst>
              <a:gd name="adj1" fmla="val 50000"/>
            </a:avLst>
          </a:prstGeom>
          <a:ln>
            <a:solidFill>
              <a:srgbClr val="00206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/>
          <p:nvPr/>
        </p:nvCxnSpPr>
        <p:spPr>
          <a:xfrm>
            <a:off x="5214942" y="4000504"/>
            <a:ext cx="1214446" cy="428628"/>
          </a:xfrm>
          <a:prstGeom prst="curvedConnector3">
            <a:avLst>
              <a:gd name="adj1" fmla="val 50000"/>
            </a:avLst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" name="Криволинейное соединение 4"/>
          <p:cNvCxnSpPr/>
          <p:nvPr/>
        </p:nvCxnSpPr>
        <p:spPr>
          <a:xfrm rot="16200000">
            <a:off x="6946900" y="3836670"/>
            <a:ext cx="767715" cy="385445"/>
          </a:xfrm>
          <a:prstGeom prst="curvedConnector3">
            <a:avLst>
              <a:gd name="adj1" fmla="val 49959"/>
            </a:avLst>
          </a:prstGeom>
          <a:ln>
            <a:tailEnd type="arrow" w="med" len="med"/>
          </a:ln>
        </p:spPr>
        <p:style>
          <a:lnRef idx="2">
            <a:schemeClr val="accent3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Криволинейное соединение 12"/>
          <p:cNvCxnSpPr/>
          <p:nvPr/>
        </p:nvCxnSpPr>
        <p:spPr>
          <a:xfrm rot="16200000">
            <a:off x="7781925" y="4052570"/>
            <a:ext cx="767715" cy="385445"/>
          </a:xfrm>
          <a:prstGeom prst="curvedConnector3">
            <a:avLst>
              <a:gd name="adj1" fmla="val 49959"/>
            </a:avLst>
          </a:prstGeom>
          <a:ln>
            <a:tailEnd type="arrow" w="med" len="med"/>
          </a:ln>
        </p:spPr>
        <p:style>
          <a:lnRef idx="2">
            <a:schemeClr val="accent3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Криволинейное соединение 16"/>
          <p:cNvCxnSpPr/>
          <p:nvPr/>
        </p:nvCxnSpPr>
        <p:spPr>
          <a:xfrm rot="16200000">
            <a:off x="8268970" y="4477385"/>
            <a:ext cx="767715" cy="385445"/>
          </a:xfrm>
          <a:prstGeom prst="curvedConnector3">
            <a:avLst>
              <a:gd name="adj1" fmla="val 49959"/>
            </a:avLst>
          </a:prstGeom>
          <a:ln>
            <a:tailEnd type="arrow" w="med" len="med"/>
          </a:ln>
        </p:spPr>
        <p:style>
          <a:lnRef idx="2">
            <a:schemeClr val="accent3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Криволинейное соединение 17"/>
          <p:cNvCxnSpPr/>
          <p:nvPr/>
        </p:nvCxnSpPr>
        <p:spPr>
          <a:xfrm rot="10800000" flipV="1">
            <a:off x="5868035" y="5638800"/>
            <a:ext cx="644525" cy="506095"/>
          </a:xfrm>
          <a:prstGeom prst="curvedConnector3">
            <a:avLst>
              <a:gd name="adj1" fmla="val 49951"/>
            </a:avLst>
          </a:prstGeom>
          <a:ln>
            <a:tailEnd type="arrow" w="med" len="med"/>
          </a:ln>
        </p:spPr>
        <p:style>
          <a:lnRef idx="2">
            <a:schemeClr val="accent3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Криволинейное соединение 18"/>
          <p:cNvCxnSpPr/>
          <p:nvPr/>
        </p:nvCxnSpPr>
        <p:spPr>
          <a:xfrm rot="10800000" flipV="1">
            <a:off x="6350635" y="5857875"/>
            <a:ext cx="644525" cy="506095"/>
          </a:xfrm>
          <a:prstGeom prst="curvedConnector3">
            <a:avLst>
              <a:gd name="adj1" fmla="val 48669"/>
            </a:avLst>
          </a:prstGeom>
          <a:ln>
            <a:tailEnd type="arrow" w="med" len="med"/>
          </a:ln>
        </p:spPr>
        <p:style>
          <a:lnRef idx="2">
            <a:schemeClr val="accent3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Криволинейное соединение 19"/>
          <p:cNvCxnSpPr/>
          <p:nvPr/>
        </p:nvCxnSpPr>
        <p:spPr>
          <a:xfrm rot="10800000" flipV="1">
            <a:off x="5579745" y="4941570"/>
            <a:ext cx="644525" cy="506095"/>
          </a:xfrm>
          <a:prstGeom prst="curvedConnector3">
            <a:avLst>
              <a:gd name="adj1" fmla="val 49951"/>
            </a:avLst>
          </a:prstGeom>
          <a:ln>
            <a:tailEnd type="arrow" w="med" len="med"/>
          </a:ln>
        </p:spPr>
        <p:style>
          <a:lnRef idx="2">
            <a:schemeClr val="accent3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Криволинейное соединение 21"/>
          <p:cNvCxnSpPr/>
          <p:nvPr/>
        </p:nvCxnSpPr>
        <p:spPr>
          <a:xfrm rot="5400000">
            <a:off x="6540500" y="2153920"/>
            <a:ext cx="889635" cy="219075"/>
          </a:xfrm>
          <a:prstGeom prst="curvedConnector3">
            <a:avLst>
              <a:gd name="adj1" fmla="val 50036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Криволинейное соединение 22"/>
          <p:cNvCxnSpPr/>
          <p:nvPr/>
        </p:nvCxnSpPr>
        <p:spPr>
          <a:xfrm rot="5400000">
            <a:off x="7260590" y="2120900"/>
            <a:ext cx="889635" cy="219075"/>
          </a:xfrm>
          <a:prstGeom prst="curvedConnector3">
            <a:avLst>
              <a:gd name="adj1" fmla="val 50036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Криволинейное соединение 23"/>
          <p:cNvCxnSpPr/>
          <p:nvPr/>
        </p:nvCxnSpPr>
        <p:spPr>
          <a:xfrm>
            <a:off x="2762885" y="5013325"/>
            <a:ext cx="808990" cy="430530"/>
          </a:xfrm>
          <a:prstGeom prst="curvedConnector3">
            <a:avLst>
              <a:gd name="adj1" fmla="val 5007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Криволинейное соединение 24"/>
          <p:cNvCxnSpPr/>
          <p:nvPr/>
        </p:nvCxnSpPr>
        <p:spPr>
          <a:xfrm>
            <a:off x="1619885" y="5714365"/>
            <a:ext cx="808990" cy="430530"/>
          </a:xfrm>
          <a:prstGeom prst="curvedConnector3">
            <a:avLst>
              <a:gd name="adj1" fmla="val 40345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Криволинейное соединение 25"/>
          <p:cNvCxnSpPr/>
          <p:nvPr/>
        </p:nvCxnSpPr>
        <p:spPr>
          <a:xfrm>
            <a:off x="8172450" y="728345"/>
            <a:ext cx="808990" cy="430530"/>
          </a:xfrm>
          <a:prstGeom prst="curvedConnector3">
            <a:avLst>
              <a:gd name="adj1" fmla="val 5007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Криволинейное соединение 27"/>
          <p:cNvCxnSpPr/>
          <p:nvPr/>
        </p:nvCxnSpPr>
        <p:spPr>
          <a:xfrm>
            <a:off x="8041005" y="1642745"/>
            <a:ext cx="808990" cy="430530"/>
          </a:xfrm>
          <a:prstGeom prst="curvedConnector3">
            <a:avLst>
              <a:gd name="adj1" fmla="val 5007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Криволинейное соединение 28"/>
          <p:cNvCxnSpPr/>
          <p:nvPr/>
        </p:nvCxnSpPr>
        <p:spPr>
          <a:xfrm>
            <a:off x="2411730" y="5591175"/>
            <a:ext cx="808990" cy="430530"/>
          </a:xfrm>
          <a:prstGeom prst="curvedConnector3">
            <a:avLst>
              <a:gd name="adj1" fmla="val 5007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Криволинейное соединение 29"/>
          <p:cNvCxnSpPr/>
          <p:nvPr/>
        </p:nvCxnSpPr>
        <p:spPr>
          <a:xfrm flipV="1">
            <a:off x="2680970" y="548640"/>
            <a:ext cx="810895" cy="215265"/>
          </a:xfrm>
          <a:prstGeom prst="curvedConnector3">
            <a:avLst>
              <a:gd name="adj1" fmla="val 50039"/>
            </a:avLst>
          </a:prstGeom>
          <a:ln>
            <a:tailEnd type="arrow" w="med" len="med"/>
          </a:ln>
        </p:spPr>
        <p:style>
          <a:lnRef idx="2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Криволинейное соединение 30"/>
          <p:cNvCxnSpPr/>
          <p:nvPr/>
        </p:nvCxnSpPr>
        <p:spPr>
          <a:xfrm flipV="1">
            <a:off x="2762885" y="1158875"/>
            <a:ext cx="810895" cy="215265"/>
          </a:xfrm>
          <a:prstGeom prst="curvedConnector3">
            <a:avLst>
              <a:gd name="adj1" fmla="val 50039"/>
            </a:avLst>
          </a:prstGeom>
          <a:ln>
            <a:tailEnd type="arrow" w="med" len="med"/>
          </a:ln>
        </p:spPr>
        <p:style>
          <a:lnRef idx="2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Криволинейное соединение 31"/>
          <p:cNvCxnSpPr/>
          <p:nvPr/>
        </p:nvCxnSpPr>
        <p:spPr>
          <a:xfrm flipV="1">
            <a:off x="1870075" y="333375"/>
            <a:ext cx="810895" cy="215265"/>
          </a:xfrm>
          <a:prstGeom prst="curvedConnector3">
            <a:avLst>
              <a:gd name="adj1" fmla="val 50039"/>
            </a:avLst>
          </a:prstGeom>
          <a:ln>
            <a:tailEnd type="arrow" w="med" len="med"/>
          </a:ln>
        </p:spPr>
        <p:style>
          <a:lnRef idx="2">
            <a:schemeClr val="accent6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-108520" y="-50800"/>
            <a:ext cx="9144000" cy="69088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bXq_Mqpa7sok4o4xCt2mYyswZ9kQU5CUnyTbUWDR_11JNxX1IGB591sxmsah5sf9VXDv7gAYsnqnWME5UXjD0UGn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496560" cy="4526280"/>
          </a:xfrm>
          <a:prstGeom prst="rect">
            <a:avLst/>
          </a:prstGeom>
        </p:spPr>
      </p:pic>
      <p:pic>
        <p:nvPicPr>
          <p:cNvPr id="7" name="Замещающее содержимое 3" descr="f1xMrpK9P6NqvP5nBqX0EnbrEUr7JkUhE7dWPdhzpxtdgQ2UKi89N7ZWl-eacgB7UoQFp1EOrJVGEY07rBuiKwmQ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6650" y="3088228"/>
            <a:ext cx="5341774" cy="37580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-635"/>
            <a:ext cx="9144000" cy="6903085"/>
          </a:xfrm>
          <a:prstGeom prst="rect">
            <a:avLst/>
          </a:prstGeom>
          <a:noFill/>
        </p:spPr>
      </p:pic>
      <p:pic>
        <p:nvPicPr>
          <p:cNvPr id="4" name="Замещающее содержимое 3" descr="f1xMrpK9P6NqvP5nBqX0EnbrEUr7JkUhE7dWPdhzpxtdgQ2UKi89N7ZWl-eacgB7UoQFp1EOrJVGEY07rBuiKwmQ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4102"/>
            <a:ext cx="5434247" cy="3823142"/>
          </a:xfrm>
          <a:prstGeom prst="rect">
            <a:avLst/>
          </a:prstGeom>
        </p:spPr>
      </p:pic>
      <p:pic>
        <p:nvPicPr>
          <p:cNvPr id="6" name="Замещающее содержимое 3" descr="KRA8gWdFD76LeupjPCW-bm_cz-STdYogWHQEPpMWlHqLVLjZA7vOUoNVr57bHQ5VoVbq2050FYh_584K9kIU-_oq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4966032" y="2754326"/>
            <a:ext cx="3473450" cy="482279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-635"/>
            <a:ext cx="9144000" cy="6903085"/>
          </a:xfrm>
          <a:prstGeom prst="rect">
            <a:avLst/>
          </a:prstGeom>
          <a:noFill/>
        </p:spPr>
      </p:pic>
      <p:pic>
        <p:nvPicPr>
          <p:cNvPr id="4" name="Замещающее содержимое 3" descr="rp62LPs1bFbMbIQm2V3AUpKi161RfW1QfdsDEwfz9b-82yPUqjjSWEOMbv2QrB_2RKA-sCuWNRgxY6MEij0GQtZT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6200000">
            <a:off x="857875" y="-844073"/>
            <a:ext cx="3988773" cy="5709501"/>
          </a:xfrm>
          <a:prstGeom prst="rect">
            <a:avLst/>
          </a:prstGeom>
        </p:spPr>
      </p:pic>
      <p:pic>
        <p:nvPicPr>
          <p:cNvPr id="6" name="Замещающее содержимое 7" descr="53934393316932297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378" y="3501007"/>
            <a:ext cx="4799622" cy="341836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-635"/>
            <a:ext cx="9144000" cy="6903085"/>
          </a:xfrm>
          <a:prstGeom prst="rect">
            <a:avLst/>
          </a:prstGeom>
          <a:noFill/>
        </p:spPr>
      </p:pic>
      <p:pic>
        <p:nvPicPr>
          <p:cNvPr id="6" name="Замещающее содержимое 5" descr="5395398661413927867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005" y="327025"/>
            <a:ext cx="8000365" cy="628205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857224" y="471118"/>
            <a:ext cx="7429552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"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Новоаганский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Снежинка</a:t>
            </a:r>
            <a:r>
              <a:rPr kumimoji="0" lang="en-US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kumimoji="0" lang="en-US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0232" y="2571744"/>
            <a:ext cx="63579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- класс: 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метода интеллект карт в работе с детьми дошкольного возраста» </a:t>
            </a:r>
            <a:endParaRPr lang="ru-RU" sz="2800" dirty="0" smtClean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14942" y="5643578"/>
            <a:ext cx="35719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Калинина Г.Е.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https://pbs.twimg.com/media/D3uygtuXkAARsY-.jpg:large"/>
          <p:cNvPicPr>
            <a:picLocks noChangeAspect="1" noChangeArrowheads="1"/>
          </p:cNvPicPr>
          <p:nvPr/>
        </p:nvPicPr>
        <p:blipFill>
          <a:blip r:embed="rId2"/>
          <a:srcRect l="9545" t="7129" r="6027" b="21107"/>
          <a:stretch>
            <a:fillRect/>
          </a:stretch>
        </p:blipFill>
        <p:spPr bwMode="auto">
          <a:xfrm>
            <a:off x="1071539" y="4619336"/>
            <a:ext cx="3286148" cy="2094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4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7158" y="714356"/>
            <a:ext cx="52149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 карта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или карта мышления (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mind-maps)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отображение на бумаге  эффективного способа думать, запоминать, вспоминать, решать творческие задачи, а также возможность представить и наглядно выразить свои внутренние процессы обработки информации, вносить в них изменения, совершенствовать.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avatars.mds.yandex.net/get-zen_doc/3432422/pub_5f09bf72046e185cae65297b_5f0b083edd94e30640446362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500042"/>
            <a:ext cx="3214710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071538" y="5143512"/>
            <a:ext cx="6572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Интеллектуальная карта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графический способ представления информации.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480" y="285728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интеллект карт</a:t>
            </a:r>
            <a:endParaRPr lang="ru-RU" sz="36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psy-files.ru/wp-content/uploads/6/5/9/659a1fafc92db761bb41639235fd6817.jpg"/>
          <p:cNvPicPr>
            <a:picLocks noChangeAspect="1" noChangeArrowheads="1"/>
          </p:cNvPicPr>
          <p:nvPr/>
        </p:nvPicPr>
        <p:blipFill>
          <a:blip r:embed="rId2"/>
          <a:srcRect l="13281" t="13889" r="62500" b="19444"/>
          <a:stretch>
            <a:fillRect/>
          </a:stretch>
        </p:blipFill>
        <p:spPr bwMode="auto">
          <a:xfrm>
            <a:off x="500034" y="1142984"/>
            <a:ext cx="221457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843530" y="908685"/>
            <a:ext cx="5929630" cy="4397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en-US" sz="2000">
                <a:sym typeface="+mn-ea"/>
              </a:rPr>
              <a:t>Основателем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интеллект</a:t>
            </a:r>
            <a:r>
              <a:rPr lang="en-US" altLang="ru-RU" sz="2000">
                <a:sym typeface="+mn-ea"/>
              </a:rPr>
              <a:t> -</a:t>
            </a:r>
            <a:r>
              <a:rPr lang="en-US" altLang="en-US" sz="2000">
                <a:sym typeface="+mn-ea"/>
              </a:rPr>
              <a:t>карты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является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Тони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Бьюзин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известный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писатель</a:t>
            </a:r>
            <a:r>
              <a:rPr lang="en-US" altLang="ru-RU" sz="2000">
                <a:sym typeface="+mn-ea"/>
              </a:rPr>
              <a:t>, </a:t>
            </a:r>
            <a:r>
              <a:rPr lang="en-US" altLang="en-US" sz="2000">
                <a:sym typeface="+mn-ea"/>
              </a:rPr>
              <a:t>лектор</a:t>
            </a:r>
            <a:r>
              <a:rPr lang="en-US" altLang="ru-RU" sz="2000">
                <a:sym typeface="+mn-ea"/>
              </a:rPr>
              <a:t>, </a:t>
            </a:r>
            <a:r>
              <a:rPr lang="en-US" altLang="en-US" sz="2000">
                <a:sym typeface="+mn-ea"/>
              </a:rPr>
              <a:t>консультант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по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вопросам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интеллектам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психологии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обучения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проблем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мышления</a:t>
            </a:r>
            <a:r>
              <a:rPr lang="en-US" altLang="ru-RU" sz="2000">
                <a:sym typeface="+mn-ea"/>
              </a:rPr>
              <a:t>. </a:t>
            </a:r>
            <a:r>
              <a:rPr lang="en-US" altLang="en-US" sz="2000">
                <a:sym typeface="+mn-ea"/>
              </a:rPr>
              <a:t>Психолог</a:t>
            </a:r>
            <a:r>
              <a:rPr lang="en-US" altLang="ru-RU" sz="2000">
                <a:sym typeface="+mn-ea"/>
              </a:rPr>
              <a:t>, </a:t>
            </a:r>
            <a:r>
              <a:rPr lang="en-US" altLang="en-US" sz="2000">
                <a:sym typeface="+mn-ea"/>
              </a:rPr>
              <a:t>который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посвятил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свою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жизнь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проблемам</a:t>
            </a:r>
            <a:r>
              <a:rPr lang="ru-RU" altLang="en-US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восприятия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и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запоминания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информации</a:t>
            </a:r>
            <a:r>
              <a:rPr lang="en-US" altLang="ru-RU" sz="2000">
                <a:sym typeface="+mn-ea"/>
              </a:rPr>
              <a:t>, </a:t>
            </a:r>
            <a:r>
              <a:rPr lang="en-US" altLang="en-US" sz="2000">
                <a:sym typeface="+mn-ea"/>
              </a:rPr>
              <a:t>понимал</a:t>
            </a:r>
            <a:r>
              <a:rPr lang="en-US" altLang="ru-RU" sz="2000">
                <a:sym typeface="+mn-ea"/>
              </a:rPr>
              <a:t>, </a:t>
            </a:r>
            <a:r>
              <a:rPr lang="en-US" altLang="en-US" sz="2000">
                <a:sym typeface="+mn-ea"/>
              </a:rPr>
              <a:t>что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обычная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текстовая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информация</a:t>
            </a:r>
            <a:r>
              <a:rPr lang="ru-RU" altLang="en-US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гораздо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тяжелее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ложится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в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нашу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память</a:t>
            </a:r>
            <a:r>
              <a:rPr lang="en-US" altLang="ru-RU" sz="2000">
                <a:sym typeface="+mn-ea"/>
              </a:rPr>
              <a:t>, </a:t>
            </a:r>
            <a:r>
              <a:rPr lang="en-US" altLang="en-US" sz="2000">
                <a:sym typeface="+mn-ea"/>
              </a:rPr>
              <a:t>поэтому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и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предложил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свой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способ</a:t>
            </a:r>
            <a:r>
              <a:rPr lang="en-US" altLang="ru-RU" sz="2000">
                <a:sym typeface="+mn-ea"/>
              </a:rPr>
              <a:t> </a:t>
            </a:r>
            <a:r>
              <a:rPr lang="en-US" altLang="en-US" sz="2000">
                <a:sym typeface="+mn-ea"/>
              </a:rPr>
              <a:t>ее</a:t>
            </a:r>
            <a:endParaRPr lang="en-US" altLang="en-US" sz="2000"/>
          </a:p>
          <a:p>
            <a:pPr algn="just"/>
            <a:r>
              <a:rPr lang="en-US" altLang="en-US" sz="2000">
                <a:sym typeface="+mn-ea"/>
              </a:rPr>
              <a:t>организации</a:t>
            </a:r>
            <a:r>
              <a:rPr lang="en-US" altLang="ru-RU" sz="2000">
                <a:sym typeface="+mn-ea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50" y="4338955"/>
            <a:ext cx="6786880" cy="25495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/>
            <a:r>
              <a:rPr lang="en-US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даптировала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интнлект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карту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дошкольниками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предложила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Михайловна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Акименко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наук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кафедры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педагогики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предметных</a:t>
            </a:r>
            <a:r>
              <a:rPr lang="en-US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</a:t>
            </a:r>
            <a:r>
              <a:rPr lang="ru-RU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Ставропольского государственного педагогического института.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Изображение 8" descr="vakimenko2.5939609044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070" y="4149090"/>
            <a:ext cx="1855470" cy="254127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-27305"/>
            <a:ext cx="9144000" cy="6903085"/>
          </a:xfrm>
          <a:prstGeom prst="rect">
            <a:avLst/>
          </a:prstGeom>
          <a:noFill/>
        </p:spPr>
      </p:pic>
      <p:pic>
        <p:nvPicPr>
          <p:cNvPr id="2050" name="Picture 2" descr="https://infobit.me/data/MetaMirrorCache/fs00.infourok.ru_images_doc_241_212812_2_img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910" y="399415"/>
            <a:ext cx="8378825" cy="6190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42795" y="428625"/>
            <a:ext cx="697611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  <a:r>
              <a:rPr lang="en-US" altLang="ru-RU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карты</a:t>
            </a:r>
            <a:r>
              <a:rPr lang="en-US" altLang="ru-RU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</a:t>
            </a:r>
            <a:r>
              <a:rPr lang="en-US" altLang="ru-RU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</a:t>
            </a:r>
            <a:r>
              <a:rPr lang="en-US" altLang="ru-RU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трёх</a:t>
            </a:r>
            <a:r>
              <a:rPr lang="en-US" altLang="ru-RU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направлениях</a:t>
            </a:r>
            <a:r>
              <a:rPr lang="en-US" altLang="ru-RU" sz="28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8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785926"/>
            <a:ext cx="2357454" cy="47089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направление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сбор материала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(информации) о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предмете,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явлении, объекте.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Создать карту в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обсуждения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Расширять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запас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Развивать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мышления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1785926"/>
            <a:ext cx="2357454" cy="47089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направление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развитие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речи детей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Формировать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 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излагать свои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мысли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3570" y="1785926"/>
            <a:ext cx="2571768" cy="470898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направление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закрепление и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обобщение материала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Создать карту как  итог работы с детьми по теме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Развивать у детей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выделять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главную мысль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Активизировать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словарь,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связную речь детей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 3" descr="detsad-495393-167612248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585" y="4869180"/>
            <a:ext cx="3232150" cy="19450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slide-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2406"/>
            <a:ext cx="6412880" cy="5877272"/>
          </a:xfrm>
          <a:prstGeom prst="rect">
            <a:avLst/>
          </a:prstGeom>
        </p:spPr>
      </p:pic>
      <p:pic>
        <p:nvPicPr>
          <p:cNvPr id="5" name="Замещающее содержимое 3" descr="IMG_20240129_163843 (1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3573016"/>
            <a:ext cx="4461426" cy="32021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slide-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85" y="-22939"/>
            <a:ext cx="6192688" cy="5415914"/>
          </a:xfrm>
          <a:prstGeom prst="rect">
            <a:avLst/>
          </a:prstGeom>
        </p:spPr>
      </p:pic>
      <p:pic>
        <p:nvPicPr>
          <p:cNvPr id="5" name="Замещающее содержимое 3" descr="bXq_Mqpa7sok4o4xCt2mYyswZ9kQU5CUnyTbUWDR_11JNxX1IGB591sxmsah5sf9VXDv7gAYsnqnWME5UXjD0UG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1" y="3844042"/>
            <a:ext cx="4624615" cy="294323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slide-6 (1)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5868144" cy="4451346"/>
          </a:xfrm>
          <a:prstGeom prst="rect">
            <a:avLst/>
          </a:prstGeom>
        </p:spPr>
      </p:pic>
      <p:pic>
        <p:nvPicPr>
          <p:cNvPr id="5" name="Замещающее содержимое 3" descr="IMG_20240129_1648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331" y="3761656"/>
            <a:ext cx="4474669" cy="309634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en-US"/>
          </a:p>
        </p:txBody>
      </p:sp>
      <p:pic>
        <p:nvPicPr>
          <p:cNvPr id="1026" name="Picture 2" descr="https://kartinkinaden.ru/uploads/posts/2020-07/1593789370_54-p-strogie-krasivie-foni-dlya-prezentatsii-67.jpg"/>
          <p:cNvPicPr>
            <a:picLocks noChangeAspect="1" noChangeArrowheads="1"/>
          </p:cNvPicPr>
          <p:nvPr/>
        </p:nvPicPr>
        <p:blipFill>
          <a:blip r:embed="rId1">
            <a:lum bright="28000" contrast="11000"/>
          </a:blip>
          <a:srcRect/>
          <a:stretch>
            <a:fillRect/>
          </a:stretch>
        </p:blipFill>
        <p:spPr bwMode="auto">
          <a:xfrm>
            <a:off x="-13" y="44219"/>
            <a:ext cx="9144000" cy="6858000"/>
          </a:xfrm>
          <a:prstGeom prst="rect">
            <a:avLst/>
          </a:prstGeom>
          <a:noFill/>
        </p:spPr>
      </p:pic>
      <p:pic>
        <p:nvPicPr>
          <p:cNvPr id="4" name="Замещающее содержимое 3" descr="slide-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2"/>
            <a:ext cx="6228184" cy="5256584"/>
          </a:xfrm>
          <a:prstGeom prst="rect">
            <a:avLst/>
          </a:prstGeom>
        </p:spPr>
      </p:pic>
      <p:pic>
        <p:nvPicPr>
          <p:cNvPr id="7" name="Замещающее содержимое 4" descr="53934393316932301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0620" y="3566160"/>
            <a:ext cx="4105275" cy="32918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2242</Words>
  <Application>WPS Presentation</Application>
  <PresentationFormat>Экран (4:3)</PresentationFormat>
  <Paragraphs>86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6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Admin</cp:lastModifiedBy>
  <cp:revision>55</cp:revision>
  <dcterms:created xsi:type="dcterms:W3CDTF">2021-01-24T11:38:00Z</dcterms:created>
  <dcterms:modified xsi:type="dcterms:W3CDTF">2025-09-30T17:09:34Z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3E25926F2F9F4FC093C373867FC97BFE_12</vt:lpwstr>
  </property>
  <property fmtid="{D5CDD505-2E9C-101B-9397-08002B2CF9AE}" pid="3" name="KSOProductBuildVer">
    <vt:lpwstr>1049-12.2.0.22549</vt:lpwstr>
  </property>
</Properties>
</file>