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7" r:id="rId2"/>
    <p:sldId id="258" r:id="rId3"/>
    <p:sldId id="259" r:id="rId4"/>
    <p:sldId id="260" r:id="rId5"/>
    <p:sldId id="271" r:id="rId6"/>
    <p:sldId id="272" r:id="rId7"/>
    <p:sldId id="273" r:id="rId8"/>
    <p:sldId id="268" r:id="rId9"/>
    <p:sldId id="269" r:id="rId10"/>
    <p:sldId id="274" r:id="rId11"/>
    <p:sldId id="275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00A84C"/>
    <a:srgbClr val="00F2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68" autoAdjust="0"/>
    <p:restoredTop sz="94660"/>
  </p:normalViewPr>
  <p:slideViewPr>
    <p:cSldViewPr snapToGrid="0">
      <p:cViewPr varScale="1">
        <p:scale>
          <a:sx n="92" d="100"/>
          <a:sy n="92" d="100"/>
        </p:scale>
        <p:origin x="-5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9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1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7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3151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357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57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545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611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9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45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8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2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73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5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2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3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10F4DD5-395D-4427-A84E-51D000F77193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C9AAF-3D1A-4D07-9238-F09C7D96D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9780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46" y="3771523"/>
            <a:ext cx="3760701" cy="2929943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66" y="504033"/>
            <a:ext cx="3387145" cy="326749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/>
            <a:bevelB/>
          </a:sp3d>
        </p:spPr>
      </p:pic>
      <p:sp>
        <p:nvSpPr>
          <p:cNvPr id="4" name="Прямоугольник 3"/>
          <p:cNvSpPr/>
          <p:nvPr/>
        </p:nvSpPr>
        <p:spPr>
          <a:xfrm>
            <a:off x="1365158" y="388123"/>
            <a:ext cx="7006107" cy="239745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Родительское собрание в старшей группе №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«Карамельки»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«Создание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единого образовательного пространства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ДОМ-СЕМЬЯ-РЕБЕНОК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04" y="2458049"/>
            <a:ext cx="3618962" cy="2714051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11" name="5-конечная звезда 10"/>
          <p:cNvSpPr/>
          <p:nvPr/>
        </p:nvSpPr>
        <p:spPr>
          <a:xfrm>
            <a:off x="1957588" y="1210614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7109138" y="1037392"/>
            <a:ext cx="309093" cy="193183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1777285" y="1037392"/>
            <a:ext cx="540912" cy="354323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7270124" y="1893079"/>
            <a:ext cx="296214" cy="333035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635617" y="2082631"/>
            <a:ext cx="321971" cy="375418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9860924" y="5316471"/>
            <a:ext cx="23310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abriola" panose="04040605051002020D02" pitchFamily="82" charset="0"/>
              </a:rPr>
              <a:t>Подготовили:</a:t>
            </a:r>
          </a:p>
          <a:p>
            <a:r>
              <a:rPr lang="ru-RU" sz="2800" dirty="0" smtClean="0">
                <a:latin typeface="Gabriola" panose="04040605051002020D02" pitchFamily="82" charset="0"/>
              </a:rPr>
              <a:t>Кабанова Я.К.</a:t>
            </a:r>
            <a:endParaRPr lang="ru-RU" sz="2800" dirty="0" smtClean="0">
              <a:latin typeface="Gabriola" panose="04040605051002020D02" pitchFamily="82" charset="0"/>
            </a:endParaRPr>
          </a:p>
          <a:p>
            <a:r>
              <a:rPr lang="ru-RU" sz="2800" dirty="0" err="1" smtClean="0">
                <a:latin typeface="Gabriola" panose="04040605051002020D02" pitchFamily="82" charset="0"/>
              </a:rPr>
              <a:t>Селимова</a:t>
            </a:r>
            <a:r>
              <a:rPr lang="ru-RU" sz="2800" dirty="0" smtClean="0">
                <a:latin typeface="Gabriola" panose="04040605051002020D02" pitchFamily="82" charset="0"/>
              </a:rPr>
              <a:t> </a:t>
            </a:r>
            <a:r>
              <a:rPr lang="ru-RU" sz="2800" dirty="0" smtClean="0">
                <a:latin typeface="Gabriola" panose="04040605051002020D02" pitchFamily="82" charset="0"/>
              </a:rPr>
              <a:t>З.Н.</a:t>
            </a:r>
            <a:endParaRPr lang="ru-RU" sz="28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99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ZII-0yqqi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60" y="129769"/>
            <a:ext cx="4480000" cy="25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L0NxsvjOXi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60" y="2914396"/>
            <a:ext cx="1995055" cy="3549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CBw5fMJG9M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r="13509" b="11104"/>
          <a:stretch/>
        </p:blipFill>
        <p:spPr bwMode="auto">
          <a:xfrm>
            <a:off x="4935681" y="129769"/>
            <a:ext cx="4416137" cy="3200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fzp5Wjg2j8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360" y="3493051"/>
            <a:ext cx="4818351" cy="2710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N9ZE7oUhac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2"/>
          <a:stretch/>
        </p:blipFill>
        <p:spPr bwMode="auto">
          <a:xfrm>
            <a:off x="8832274" y="2548115"/>
            <a:ext cx="2969736" cy="3842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88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AFkSWWhtDz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0" t="4811" r="13405"/>
          <a:stretch/>
        </p:blipFill>
        <p:spPr bwMode="auto">
          <a:xfrm>
            <a:off x="332510" y="238991"/>
            <a:ext cx="4197927" cy="3036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8KqdggBjt7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r="5756"/>
          <a:stretch/>
        </p:blipFill>
        <p:spPr bwMode="auto">
          <a:xfrm>
            <a:off x="4980587" y="238991"/>
            <a:ext cx="4716550" cy="3036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QtA-Qfm8_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45" y="3143952"/>
            <a:ext cx="64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PxH4q0N5D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245" y="3447825"/>
            <a:ext cx="5319562" cy="2992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34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7309" y="390329"/>
            <a:ext cx="4477508" cy="923330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sz="5400" b="1" dirty="0">
                <a:latin typeface="Gabriola" panose="04040605051002020D02" pitchFamily="82" charset="0"/>
              </a:rPr>
              <a:t>Повестка собрания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104" y="1687132"/>
            <a:ext cx="84914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Ознакомление родителей с учебным планом ООПДО ДОУ на </a:t>
            </a:r>
            <a:r>
              <a:rPr lang="ru-RU" dirty="0" smtClean="0"/>
              <a:t>2022-2023 </a:t>
            </a:r>
            <a:r>
              <a:rPr lang="ru-RU" dirty="0" smtClean="0"/>
              <a:t>учебный год;</a:t>
            </a:r>
          </a:p>
          <a:p>
            <a:r>
              <a:rPr lang="ru-RU" dirty="0" smtClean="0"/>
              <a:t>2. О соблюдении правил внутреннего распорядка воспитанников МБДОУ д/с №45 «Волчок»;</a:t>
            </a:r>
          </a:p>
          <a:p>
            <a:r>
              <a:rPr lang="ru-RU" dirty="0"/>
              <a:t>3</a:t>
            </a:r>
            <a:r>
              <a:rPr lang="ru-RU" dirty="0" smtClean="0"/>
              <a:t>. Возрастные особенности детей 5-6 лет</a:t>
            </a:r>
          </a:p>
          <a:p>
            <a:r>
              <a:rPr lang="ru-RU" dirty="0"/>
              <a:t>5</a:t>
            </a:r>
            <a:r>
              <a:rPr lang="ru-RU" dirty="0" smtClean="0"/>
              <a:t>. </a:t>
            </a:r>
            <a:r>
              <a:rPr lang="ru-RU" b="1" dirty="0"/>
              <a:t>.</a:t>
            </a:r>
            <a:r>
              <a:rPr lang="ru-RU" dirty="0"/>
              <a:t>Безопасность детей в ДОУ и дома</a:t>
            </a:r>
            <a:endParaRPr lang="ru-RU" dirty="0" smtClean="0"/>
          </a:p>
          <a:p>
            <a:r>
              <a:rPr lang="ru-RU" dirty="0"/>
              <a:t>6</a:t>
            </a:r>
            <a:r>
              <a:rPr lang="ru-RU" dirty="0" smtClean="0"/>
              <a:t>.О недопустимости сбора денежных средств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 smtClean="0"/>
              <a:t>приобретение игрушек, пособий, подарков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 smtClean="0"/>
              <a:t>пр. нужд</a:t>
            </a:r>
          </a:p>
          <a:p>
            <a:r>
              <a:rPr lang="ru-RU" dirty="0" smtClean="0"/>
              <a:t>6.Разное:</a:t>
            </a:r>
          </a:p>
          <a:p>
            <a:r>
              <a:rPr lang="ru-RU" dirty="0" smtClean="0"/>
              <a:t>– посещаемость детей;</a:t>
            </a:r>
          </a:p>
          <a:p>
            <a:r>
              <a:rPr lang="ru-RU" dirty="0" smtClean="0"/>
              <a:t>– участие в конкурсах;</a:t>
            </a:r>
          </a:p>
          <a:p>
            <a:r>
              <a:rPr lang="ru-RU" dirty="0" smtClean="0"/>
              <a:t>-  одежда детей;</a:t>
            </a:r>
          </a:p>
          <a:p>
            <a:r>
              <a:rPr lang="ru-RU" dirty="0" smtClean="0"/>
              <a:t>– участие родителей в совместной деятельности в ДОУ;</a:t>
            </a:r>
          </a:p>
          <a:p>
            <a:r>
              <a:rPr lang="ru-RU" dirty="0" smtClean="0"/>
              <a:t>– оплата за сад и ДОП занятия.</a:t>
            </a:r>
          </a:p>
          <a:p>
            <a:r>
              <a:rPr lang="ru-RU" dirty="0" smtClean="0"/>
              <a:t>- Решение собрания</a:t>
            </a:r>
            <a:endParaRPr lang="ru-RU" dirty="0"/>
          </a:p>
        </p:txBody>
      </p:sp>
      <p:pic>
        <p:nvPicPr>
          <p:cNvPr id="1026" name="Picture 2" descr="C:\Users\user\Desktop\5jAer19gaeQ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8" b="13746"/>
          <a:stretch/>
        </p:blipFill>
        <p:spPr bwMode="auto">
          <a:xfrm>
            <a:off x="6743798" y="2660073"/>
            <a:ext cx="5297955" cy="2563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4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124" y="-182765"/>
            <a:ext cx="11140225" cy="101566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Gabriola" panose="04040605051002020D02" pitchFamily="82" charset="0"/>
              </a:rPr>
              <a:t>1.  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abriola" panose="04040605051002020D02" pitchFamily="82" charset="0"/>
              </a:rPr>
              <a:t>Ознакомление родителей с учебным планом ООПДО   </a:t>
            </a:r>
          </a:p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abriola" panose="04040605051002020D02" pitchFamily="82" charset="0"/>
              </a:rPr>
              <a:t>                              ДОУ на 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abriola" panose="04040605051002020D02" pitchFamily="82" charset="0"/>
              </a:rPr>
              <a:t>2022-2023 учебный 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abriola" panose="04040605051002020D02" pitchFamily="82" charset="0"/>
              </a:rPr>
              <a:t>год</a:t>
            </a: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151" y="832898"/>
            <a:ext cx="119644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работает по программе </a:t>
            </a:r>
            <a:r>
              <a:rPr lang="ru-RU" sz="2000" b="1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2000" b="1" u="sng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Мозайка</a:t>
            </a:r>
            <a:r>
              <a:rPr lang="ru-RU" sz="2000" b="1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(авторы-составители В.Ю.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Белькович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Н.В.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Гребёнкина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Кильдышева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является:  расширение возможностей развития личностного потенциала и способностей каждого ребёнка дошкольного возраста Для достижения поставленных целей определены следующие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здорового образа жизни и безопасности ребёнка;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•  приобщение детей через соответствующие их индивидуально возрастным особенностям виды деятельности к социокультурным нормам, традициям семьи, общества государства;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•  развитие интереса и мотивации детей к познанию мира и творчеству;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•  реализация вариативных образовательных программ;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•  соблюдение прав ребёнка, родителей и других участников образовательного процесса</a:t>
            </a:r>
          </a:p>
          <a:p>
            <a:r>
              <a:rPr lang="ru-RU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Использованы основные положения следующих парциальных программ: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художественно-эстетическому развитию – программы «Цветные ладошки»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познавательному развитию – программы «Экология для малышей»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«Основы безопасности детей дошкольного возраста»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образовательной технологии «Социокультурные истоки»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авторская программа «Юный шахматист»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«Обучение плаванию в детском саду»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речевому развитию - парциальная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речи детей дошкольного возраста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детей дошкольного возраста"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178" y="2331077"/>
            <a:ext cx="2759125" cy="639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3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14" y="92179"/>
            <a:ext cx="90066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accent2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2. О соблюдении правил внутреннего распорядка воспитанников МБДОУ д/с №45 «Волчок»;</a:t>
            </a:r>
            <a:endParaRPr lang="ru-RU" sz="3200" u="sng" dirty="0">
              <a:solidFill>
                <a:schemeClr val="accent2"/>
              </a:solidFill>
              <a:latin typeface="Gabriola" panose="04040605051002020D02" pitchFamily="8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718" y="1298186"/>
            <a:ext cx="895940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правил внутреннего распорядка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безопасности детей во время их пребывания в ДОУ, а также успешная реализация целей и задач ДОУ, определенных уставом МБДОУ №45 «Волчок»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1.Продолжительность пребывания в учреждении с 07-00 до 19-00 часов. Прием детей строго с 07 часов 00 минут до 08 часов 00 минут.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Основу режима дня воспитанника МБДОУ №45 «Волчок» составляет установленный распорядок сна и бодрствования, приемов пищи, гигиенических и оздоровительных процедур, непосредственно образовательной деятельности (далее НОД), прогулок и самостоятельной деятельности воспитанников.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После перенесенного заболевания, а также отсутствия более 5 дней (за исключением выходных и праздничных дней) детей принимают в МБДОУ №45 «Волчок» только при наличии справки с указанием диагноза.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Родители (законные представители) воспитанников должны приводить ребёнка в опрятном виде, чистой одежде и обуви, соответствующей санитарно-эпидемиологическим правилам и нормативам СанПиН 2.4.7/1.1.1286-03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Продолжительность НОД 30мин одно занятия, дневной сон составляет 2-2,5 часа, прогулка длится  180мин в зависимости от погодных условий, прогулка отменяется для детей 5-7 лет при температуре воздуха ниже минус 20oС и скорости ветра более 15 м/с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02276"/>
            <a:ext cx="3288825" cy="2303013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softRound"/>
            <a:bevelB/>
          </a:sp3d>
        </p:spPr>
      </p:pic>
      <p:pic>
        <p:nvPicPr>
          <p:cNvPr id="2050" name="Picture 2" descr="C:\Users\user\Desktop\uwsaUzvIXy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4" r="12095"/>
          <a:stretch/>
        </p:blipFill>
        <p:spPr bwMode="auto">
          <a:xfrm>
            <a:off x="8599492" y="3740728"/>
            <a:ext cx="3504291" cy="20218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9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300" y="152400"/>
            <a:ext cx="103378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latin typeface="Times New Roman" panose="02020603050405020304" pitchFamily="18" charset="0"/>
              </a:rPr>
              <a:t>ВОЗРАСТНЫЕ ОСОБЕННОСТИ ДЕТЕЙ 5-6 ЛЕТ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</a:rPr>
              <a:t>ВНИМАНИЕ: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выполнить задание, не отвлекаясь в течение 10-12 минут, наблюдается переход от непроизвольного к произвольному вниманию;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находить 5-6 отличий между предметами, выполнять задания по предложенному образцу, находить пары одинаковых предметов 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ПАМЯТЬ: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запоминать 6-8 картинок в течение 1-2 минут;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рассказывать наизусть несколько стихотворений;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пересказать близко к тексту прочитанное произведение;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МЫШЛЕНИЕ: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определять последовательность событий;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складывать разрезанную картинку из 9 частей;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находить и объяснять несоответствия на рисунках;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находить и объяснять отличия между предметами и явлениями;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- находить среди предложенных 4 предметов лишний, объяснять свой выбор.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МАТЕМАТИКА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Счет в пределах 10, знакомство с цифрами.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Правильно пользуется количественными и порядковыми числительными (в пределах 10), отвечает на вопросы: «Сколько?».         Уравнивает неравные группы предметов двумя способами.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Сравнивает предметы (по длине, ширине, высоте, толщине); проверяет точность определенным путем наложения или приложения.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Называет утро, день, вечер, ночь; имеет представление о смене частей суток.</a:t>
            </a:r>
            <a:endParaRPr lang="ru-RU" sz="1600" dirty="0">
              <a:latin typeface="Calibri" panose="020F0502020204030204" pitchFamily="34" charset="0"/>
            </a:endParaRPr>
          </a:p>
          <a:p>
            <a:r>
              <a:rPr lang="ru-RU" sz="1600" dirty="0">
                <a:latin typeface="Times New Roman" panose="02020603050405020304" pitchFamily="18" charset="0"/>
              </a:rPr>
              <a:t>•        Называет текущий день недели.</a:t>
            </a:r>
            <a:endParaRPr lang="ru-RU" sz="1600" dirty="0">
              <a:latin typeface="Calibri" panose="020F0502020204030204" pitchFamily="34" charset="0"/>
            </a:endParaRPr>
          </a:p>
          <a:p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44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500" y="508000"/>
            <a:ext cx="9728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РАЗВИТИЕ РЕЧИ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Имеет достаточно богатый словарный запас.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Может участвовать в беседе, высказывать свое мнение.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Составляет по образцу рассказ по сюжетной картине, по набору картинок; последовательно, без существенных пропусков пересказывает небольшие литературные произведения.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ПОЗНАНИЕ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Различает и называет виды транспорта, предметы, облегчающие труд человека в быту.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Классифицирует предметы, определяет материалы, из которых они сделаны.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Знает название родного города, страны, ее столицы, домашний адрес.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Знает о значении солнца, воздуха, воды для человека, животных, растений.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ЧТЕНИЕ ХУДОЖЕСТВЕННОЙ ЛИТЕРАТУРЫ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Знает стихотворения, считалки, загадки.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Называет жанр произведения.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Драматизирует небольшие сказки, читает по ролям стихотворения.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•        Называет любимого детского автора, любимые сказки и рассказы.</a:t>
            </a:r>
            <a:endParaRPr lang="ru-RU" sz="1400" dirty="0">
              <a:latin typeface="Calibri" panose="020F0502020204030204" pitchFamily="34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Родители ДОЛЖНЫ быть оставаться примером для детей. Если родители несут позитивную информацию, если у ребенка на душе хорошо, нет страха, обиды, тревоги, то любую информацию (личностную и интеллектуальную) можно заложить в ребенка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7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0" y="419100"/>
            <a:ext cx="975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5600" y="325358"/>
            <a:ext cx="114427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знать о безопасности ребенок дошкольного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Дошкольник должен осознать саму суть понятий: «опасно» и «безопасно» -уяснить, что есть опасные люди, предметы, явления природы. Уяснить суть здоровья и повреждения организма. Знать общую информацию о себе (фамилию, телефон и т.д.).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 Малыш должен знать основные правила безопасности при нахождении дома, в том числе и правила пожарной безопасности – опасность игр с воспламеняющимися предметами, телефон пожарной службы и т.д. А также опасность розеток, горячих предметов (утюг, плита, обогреватель), открытых окон, разговоров по телефону с незнакомцами, открытие двери чужим людям и т.д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Ребенок дошкольного возраста должен знать основные правила безопасности при нахождении на улице - о том, что нельзя подымать с земли шприцы, острые предметы, например, осколки стекла, разговаривать и идти куда-то с незнакомцами, подходить к большим собакам, залазить высоко на заборы и деревья и т.д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 должен знать правила безопасного поведения в детском саду. Поведение в коллективе с детьми, передвижение по садику, выход на улицу, игры, правила обращения с предметами, которые могут представлять опасность для окружающих.</a:t>
            </a:r>
          </a:p>
          <a:p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должен усвоить основные опасности, которые его могут подстерегать и правила поведения в этих ситуациях. Это опасности техногенного характера (пожары, поражения электрическим током, отравления газом из плиты и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опасности природного характера, (землетрясения, удары молний, ураганы и т.д.) - особенный акцент надо сделать на явлениях присущих данной местности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Ребенок должен знать базовые правила дорожного движения и основные знаки ПДД, например, «подземный переход», «наземный переход», «наземный переход», «пешеходная дорожка» и т.д.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Дошкольник должен понимать правила поведения в основных ситуациях: «на солнце», «на воде», «на льду» и т.д.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Ребенок дошкольного возраста должен знать общие правила здорового питания и закаливания организма. Понимать, что ему полезно, а что нет.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Малыш должен иметь общее представление об охране окружающей среды и о том, как лучше оберегать природу.</a:t>
            </a:r>
          </a:p>
          <a:p>
            <a:pPr algn="just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4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773" y="233847"/>
            <a:ext cx="78475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5. О недопустимости сбора денежных средств на приобретение игрушек, пособий, подарков и прочих нужд</a:t>
            </a:r>
            <a:r>
              <a:rPr lang="ru-RU" sz="3200" b="1" dirty="0">
                <a:solidFill>
                  <a:schemeClr val="accent6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. </a:t>
            </a:r>
            <a:endParaRPr lang="ru-RU" sz="3200" b="1" dirty="0">
              <a:latin typeface="Gabriola" panose="04040605051002020D02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373" y="1482395"/>
            <a:ext cx="83369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предупреждения незаконного сбора денежных средств с родителей (законных представителей) воспитанников, а также соблюдения принципа добровольности при привлечении денежных средств граждан и в соответствии с требованиями Закона Российской Федерации от 29.12.2012г. № 273 «Об образовании в Российской Федерации», Гражданского и Налогового кодексов Российской Федерации, Федерального закона от 11.08.1995 № 135-ФЗ «О благотворительной деятельности и благотворительных организациях»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Строго запрещён  сбор денежных средств,  с родителей (законных представителей) воспитанников ДОУ на любые мероприятия, проводимые в учреждении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299" y="1957589"/>
            <a:ext cx="3695249" cy="369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7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546" y="1822892"/>
            <a:ext cx="9697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1.Оплата за детский сад до 15 числа каждого месяца.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Приём детей в детский сад осуществляется с 7.00 до 8.00. Опаздывающие мешают педагогическому процессу, отвлекают детей и воспитателей от режимных моментов и зарядки.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 случае заболевания или выздоровления необходимо предупреждать воспитателя.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4.Выявленные при утреннем приёме больные дети с подозрением на заболевание в детский сад (не принимаются), будем сообщать родителям. Осторожно: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инфекция!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5.Если по какой-то причине опоздали, предупреждайте воспитателя.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6.Если ребёнок не посещает детский сад в связи с болезнью, отпуском и т. д., то ребёнок принимается в детский сад только со справкой от педиатра.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7.В группу не разрешается приносить ничего мелкого, острого, громко издающих звук предметов, жевательные резинки, сладости, лекарство.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8.Девочкам необходимо принести расческу.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9.У всех детей должны быть физкультурная форма, чешки, кроссовки.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10.Просьба родителям – принимать участие в жизни детского сада, участвовать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7724" y="545120"/>
            <a:ext cx="3848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all" spc="0" normalizeH="0" baseline="0" noProof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Gabriola" panose="04040605051002020D02" pitchFamily="82" charset="0"/>
                <a:ea typeface="+mj-ea"/>
                <a:cs typeface="Times New Roman" panose="02020603050405020304" pitchFamily="18" charset="0"/>
              </a:rPr>
              <a:t>6. Разное</a:t>
            </a:r>
            <a:endParaRPr kumimoji="0" lang="ru-RU" sz="54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818" y="0"/>
            <a:ext cx="3022242" cy="2266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485" y="3309871"/>
            <a:ext cx="2974984" cy="1888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98" y="103032"/>
            <a:ext cx="2879443" cy="1719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594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Другая 1">
      <a:dk1>
        <a:srgbClr val="37A6E9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7AC3F0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244</TotalTime>
  <Words>745</Words>
  <Application>Microsoft Office PowerPoint</Application>
  <PresentationFormat>Произвольный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Яна</cp:lastModifiedBy>
  <cp:revision>23</cp:revision>
  <dcterms:created xsi:type="dcterms:W3CDTF">2020-11-29T15:12:48Z</dcterms:created>
  <dcterms:modified xsi:type="dcterms:W3CDTF">2022-10-17T20:09:51Z</dcterms:modified>
</cp:coreProperties>
</file>