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200871-F403-4477-85B6-1530A617E01D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662922-9D24-4DA6-A019-16BB6C676C0F}">
      <dgm:prSet phldrT="[Текст]"/>
      <dgm:spPr/>
      <dgm:t>
        <a:bodyPr/>
        <a:lstStyle/>
        <a:p>
          <a:r>
            <a:rPr lang="ru-RU" dirty="0" smtClean="0"/>
            <a:t>Председатель</a:t>
          </a:r>
          <a:endParaRPr lang="ru-RU" dirty="0"/>
        </a:p>
      </dgm:t>
    </dgm:pt>
    <dgm:pt modelId="{C6A74112-4486-42EC-8617-E2DA050EB7C6}" type="parTrans" cxnId="{E3C50C35-34D0-4322-868E-2F284DB1EF74}">
      <dgm:prSet/>
      <dgm:spPr/>
      <dgm:t>
        <a:bodyPr/>
        <a:lstStyle/>
        <a:p>
          <a:endParaRPr lang="ru-RU"/>
        </a:p>
      </dgm:t>
    </dgm:pt>
    <dgm:pt modelId="{3506C5D0-6C0B-4025-B5B4-911AACB47298}" type="sibTrans" cxnId="{E3C50C35-34D0-4322-868E-2F284DB1EF74}">
      <dgm:prSet/>
      <dgm:spPr/>
      <dgm:t>
        <a:bodyPr/>
        <a:lstStyle/>
        <a:p>
          <a:endParaRPr lang="ru-RU"/>
        </a:p>
      </dgm:t>
    </dgm:pt>
    <dgm:pt modelId="{CF5D3803-FBCE-446A-9325-1A5E41C30BA4}">
      <dgm:prSet phldrT="[Текст]"/>
      <dgm:spPr/>
      <dgm:t>
        <a:bodyPr/>
        <a:lstStyle/>
        <a:p>
          <a:r>
            <a:rPr lang="ru-RU" dirty="0" smtClean="0"/>
            <a:t>Заместитель</a:t>
          </a:r>
          <a:endParaRPr lang="ru-RU" dirty="0"/>
        </a:p>
      </dgm:t>
    </dgm:pt>
    <dgm:pt modelId="{DBEA967D-8A53-4A82-9BBA-41BEDB2F782C}" type="parTrans" cxnId="{1FFAFBE7-11CA-4EC8-8FDD-E84141BE3DD3}">
      <dgm:prSet/>
      <dgm:spPr/>
      <dgm:t>
        <a:bodyPr/>
        <a:lstStyle/>
        <a:p>
          <a:endParaRPr lang="ru-RU"/>
        </a:p>
      </dgm:t>
    </dgm:pt>
    <dgm:pt modelId="{3D9612AF-79D1-47F6-90AE-E546A745D148}" type="sibTrans" cxnId="{1FFAFBE7-11CA-4EC8-8FDD-E84141BE3DD3}">
      <dgm:prSet/>
      <dgm:spPr/>
      <dgm:t>
        <a:bodyPr/>
        <a:lstStyle/>
        <a:p>
          <a:endParaRPr lang="ru-RU"/>
        </a:p>
      </dgm:t>
    </dgm:pt>
    <dgm:pt modelId="{95D12F1A-BA8C-483D-84A3-8FF4F197B573}">
      <dgm:prSet phldrT="[Текст]"/>
      <dgm:spPr/>
      <dgm:t>
        <a:bodyPr/>
        <a:lstStyle/>
        <a:p>
          <a:r>
            <a:rPr lang="ru-RU" dirty="0" smtClean="0"/>
            <a:t>Помощник</a:t>
          </a:r>
          <a:endParaRPr lang="ru-RU" dirty="0"/>
        </a:p>
      </dgm:t>
    </dgm:pt>
    <dgm:pt modelId="{5EA5963D-5C6A-4B83-B748-F0B238DED397}" type="parTrans" cxnId="{5281584D-F034-4A4E-AC1A-6195AF574C06}">
      <dgm:prSet/>
      <dgm:spPr/>
      <dgm:t>
        <a:bodyPr/>
        <a:lstStyle/>
        <a:p>
          <a:endParaRPr lang="ru-RU"/>
        </a:p>
      </dgm:t>
    </dgm:pt>
    <dgm:pt modelId="{6E9E41F8-B19E-4915-A6C6-9AC2BF13E80E}" type="sibTrans" cxnId="{5281584D-F034-4A4E-AC1A-6195AF574C06}">
      <dgm:prSet/>
      <dgm:spPr/>
      <dgm:t>
        <a:bodyPr/>
        <a:lstStyle/>
        <a:p>
          <a:endParaRPr lang="ru-RU"/>
        </a:p>
      </dgm:t>
    </dgm:pt>
    <dgm:pt modelId="{0E577ECE-35B9-4859-A8BD-D71E65C08BB5}" type="pres">
      <dgm:prSet presAssocID="{7B200871-F403-4477-85B6-1530A617E01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C02EBE-75F6-45EA-AE75-3EDC9AE786A8}" type="pres">
      <dgm:prSet presAssocID="{D2662922-9D24-4DA6-A019-16BB6C676C0F}" presName="root1" presStyleCnt="0"/>
      <dgm:spPr/>
    </dgm:pt>
    <dgm:pt modelId="{5F10168D-E11F-4959-8E96-969C5CEA8957}" type="pres">
      <dgm:prSet presAssocID="{D2662922-9D24-4DA6-A019-16BB6C676C0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39848F-B4FC-4FA0-88FF-2CED6ED0172E}" type="pres">
      <dgm:prSet presAssocID="{D2662922-9D24-4DA6-A019-16BB6C676C0F}" presName="level2hierChild" presStyleCnt="0"/>
      <dgm:spPr/>
    </dgm:pt>
    <dgm:pt modelId="{6BE340D3-6152-465A-BE56-564EC0E04515}" type="pres">
      <dgm:prSet presAssocID="{DBEA967D-8A53-4A82-9BBA-41BEDB2F782C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5C50FB11-0AFC-4EC2-B554-D474E6D036DE}" type="pres">
      <dgm:prSet presAssocID="{DBEA967D-8A53-4A82-9BBA-41BEDB2F782C}" presName="connTx" presStyleLbl="parChTrans1D2" presStyleIdx="0" presStyleCnt="2"/>
      <dgm:spPr/>
      <dgm:t>
        <a:bodyPr/>
        <a:lstStyle/>
        <a:p>
          <a:endParaRPr lang="ru-RU"/>
        </a:p>
      </dgm:t>
    </dgm:pt>
    <dgm:pt modelId="{54FA879F-27F5-4E39-B9F5-5EB1790FF1B8}" type="pres">
      <dgm:prSet presAssocID="{CF5D3803-FBCE-446A-9325-1A5E41C30BA4}" presName="root2" presStyleCnt="0"/>
      <dgm:spPr/>
    </dgm:pt>
    <dgm:pt modelId="{FCBD1C22-BC8B-4667-89BE-AD547892BB8B}" type="pres">
      <dgm:prSet presAssocID="{CF5D3803-FBCE-446A-9325-1A5E41C30BA4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CFB5C8-4219-42DF-A61A-D7467132935A}" type="pres">
      <dgm:prSet presAssocID="{CF5D3803-FBCE-446A-9325-1A5E41C30BA4}" presName="level3hierChild" presStyleCnt="0"/>
      <dgm:spPr/>
    </dgm:pt>
    <dgm:pt modelId="{9DE85B2D-DEDE-4188-9BC0-4257BA1B8C91}" type="pres">
      <dgm:prSet presAssocID="{5EA5963D-5C6A-4B83-B748-F0B238DED397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91E6DC87-DA98-4160-980E-21AD1E1D2607}" type="pres">
      <dgm:prSet presAssocID="{5EA5963D-5C6A-4B83-B748-F0B238DED397}" presName="connTx" presStyleLbl="parChTrans1D2" presStyleIdx="1" presStyleCnt="2"/>
      <dgm:spPr/>
      <dgm:t>
        <a:bodyPr/>
        <a:lstStyle/>
        <a:p>
          <a:endParaRPr lang="ru-RU"/>
        </a:p>
      </dgm:t>
    </dgm:pt>
    <dgm:pt modelId="{D2C04883-83CD-4840-8E9C-DF854C9E1C9B}" type="pres">
      <dgm:prSet presAssocID="{95D12F1A-BA8C-483D-84A3-8FF4F197B573}" presName="root2" presStyleCnt="0"/>
      <dgm:spPr/>
    </dgm:pt>
    <dgm:pt modelId="{241C5F82-D6E1-4179-A0C6-5CF6AA8FDF16}" type="pres">
      <dgm:prSet presAssocID="{95D12F1A-BA8C-483D-84A3-8FF4F197B573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F8D5A72-999B-4B75-BCA0-FE7238BA8BC6}" type="pres">
      <dgm:prSet presAssocID="{95D12F1A-BA8C-483D-84A3-8FF4F197B573}" presName="level3hierChild" presStyleCnt="0"/>
      <dgm:spPr/>
    </dgm:pt>
  </dgm:ptLst>
  <dgm:cxnLst>
    <dgm:cxn modelId="{6A1EECD7-A085-46C1-9D2F-5A49CA88BC5C}" type="presOf" srcId="{D2662922-9D24-4DA6-A019-16BB6C676C0F}" destId="{5F10168D-E11F-4959-8E96-969C5CEA8957}" srcOrd="0" destOrd="0" presId="urn:microsoft.com/office/officeart/2005/8/layout/hierarchy2"/>
    <dgm:cxn modelId="{1FFAFBE7-11CA-4EC8-8FDD-E84141BE3DD3}" srcId="{D2662922-9D24-4DA6-A019-16BB6C676C0F}" destId="{CF5D3803-FBCE-446A-9325-1A5E41C30BA4}" srcOrd="0" destOrd="0" parTransId="{DBEA967D-8A53-4A82-9BBA-41BEDB2F782C}" sibTransId="{3D9612AF-79D1-47F6-90AE-E546A745D148}"/>
    <dgm:cxn modelId="{D2EEC48D-77BC-4DFF-A3C5-16F03E79AD75}" type="presOf" srcId="{DBEA967D-8A53-4A82-9BBA-41BEDB2F782C}" destId="{6BE340D3-6152-465A-BE56-564EC0E04515}" srcOrd="0" destOrd="0" presId="urn:microsoft.com/office/officeart/2005/8/layout/hierarchy2"/>
    <dgm:cxn modelId="{D8A729A7-B5B5-44A9-B12E-19EFD3BD4CFA}" type="presOf" srcId="{DBEA967D-8A53-4A82-9BBA-41BEDB2F782C}" destId="{5C50FB11-0AFC-4EC2-B554-D474E6D036DE}" srcOrd="1" destOrd="0" presId="urn:microsoft.com/office/officeart/2005/8/layout/hierarchy2"/>
    <dgm:cxn modelId="{5281584D-F034-4A4E-AC1A-6195AF574C06}" srcId="{D2662922-9D24-4DA6-A019-16BB6C676C0F}" destId="{95D12F1A-BA8C-483D-84A3-8FF4F197B573}" srcOrd="1" destOrd="0" parTransId="{5EA5963D-5C6A-4B83-B748-F0B238DED397}" sibTransId="{6E9E41F8-B19E-4915-A6C6-9AC2BF13E80E}"/>
    <dgm:cxn modelId="{230D9777-2701-4D13-9763-98A4E9B8CFA5}" type="presOf" srcId="{CF5D3803-FBCE-446A-9325-1A5E41C30BA4}" destId="{FCBD1C22-BC8B-4667-89BE-AD547892BB8B}" srcOrd="0" destOrd="0" presId="urn:microsoft.com/office/officeart/2005/8/layout/hierarchy2"/>
    <dgm:cxn modelId="{63463045-2F5E-4243-BCF6-D99469A98EB5}" type="presOf" srcId="{5EA5963D-5C6A-4B83-B748-F0B238DED397}" destId="{9DE85B2D-DEDE-4188-9BC0-4257BA1B8C91}" srcOrd="0" destOrd="0" presId="urn:microsoft.com/office/officeart/2005/8/layout/hierarchy2"/>
    <dgm:cxn modelId="{D7CA7CEC-71CB-4B8A-9258-FCB12AB1BA3B}" type="presOf" srcId="{7B200871-F403-4477-85B6-1530A617E01D}" destId="{0E577ECE-35B9-4859-A8BD-D71E65C08BB5}" srcOrd="0" destOrd="0" presId="urn:microsoft.com/office/officeart/2005/8/layout/hierarchy2"/>
    <dgm:cxn modelId="{17050F06-A793-4F22-BF85-CA9DB17A4A08}" type="presOf" srcId="{5EA5963D-5C6A-4B83-B748-F0B238DED397}" destId="{91E6DC87-DA98-4160-980E-21AD1E1D2607}" srcOrd="1" destOrd="0" presId="urn:microsoft.com/office/officeart/2005/8/layout/hierarchy2"/>
    <dgm:cxn modelId="{E3C50C35-34D0-4322-868E-2F284DB1EF74}" srcId="{7B200871-F403-4477-85B6-1530A617E01D}" destId="{D2662922-9D24-4DA6-A019-16BB6C676C0F}" srcOrd="0" destOrd="0" parTransId="{C6A74112-4486-42EC-8617-E2DA050EB7C6}" sibTransId="{3506C5D0-6C0B-4025-B5B4-911AACB47298}"/>
    <dgm:cxn modelId="{98986067-7A5E-40BB-B8E7-595D392F0A64}" type="presOf" srcId="{95D12F1A-BA8C-483D-84A3-8FF4F197B573}" destId="{241C5F82-D6E1-4179-A0C6-5CF6AA8FDF16}" srcOrd="0" destOrd="0" presId="urn:microsoft.com/office/officeart/2005/8/layout/hierarchy2"/>
    <dgm:cxn modelId="{4279808A-9C70-459B-9A71-8FC9B3EA9A58}" type="presParOf" srcId="{0E577ECE-35B9-4859-A8BD-D71E65C08BB5}" destId="{64C02EBE-75F6-45EA-AE75-3EDC9AE786A8}" srcOrd="0" destOrd="0" presId="urn:microsoft.com/office/officeart/2005/8/layout/hierarchy2"/>
    <dgm:cxn modelId="{49E6BA9F-7C1A-48EC-913A-A600065A5397}" type="presParOf" srcId="{64C02EBE-75F6-45EA-AE75-3EDC9AE786A8}" destId="{5F10168D-E11F-4959-8E96-969C5CEA8957}" srcOrd="0" destOrd="0" presId="urn:microsoft.com/office/officeart/2005/8/layout/hierarchy2"/>
    <dgm:cxn modelId="{E2C2B0B5-3A3E-4B9A-BCFB-13A1B3A05DAE}" type="presParOf" srcId="{64C02EBE-75F6-45EA-AE75-3EDC9AE786A8}" destId="{4A39848F-B4FC-4FA0-88FF-2CED6ED0172E}" srcOrd="1" destOrd="0" presId="urn:microsoft.com/office/officeart/2005/8/layout/hierarchy2"/>
    <dgm:cxn modelId="{205D94C8-D9D1-4358-8A84-1EDF7326E1D9}" type="presParOf" srcId="{4A39848F-B4FC-4FA0-88FF-2CED6ED0172E}" destId="{6BE340D3-6152-465A-BE56-564EC0E04515}" srcOrd="0" destOrd="0" presId="urn:microsoft.com/office/officeart/2005/8/layout/hierarchy2"/>
    <dgm:cxn modelId="{E3325A34-824B-4F96-B86B-F270D020D352}" type="presParOf" srcId="{6BE340D3-6152-465A-BE56-564EC0E04515}" destId="{5C50FB11-0AFC-4EC2-B554-D474E6D036DE}" srcOrd="0" destOrd="0" presId="urn:microsoft.com/office/officeart/2005/8/layout/hierarchy2"/>
    <dgm:cxn modelId="{BA37B07E-0152-4587-899B-3A1056C1B5EC}" type="presParOf" srcId="{4A39848F-B4FC-4FA0-88FF-2CED6ED0172E}" destId="{54FA879F-27F5-4E39-B9F5-5EB1790FF1B8}" srcOrd="1" destOrd="0" presId="urn:microsoft.com/office/officeart/2005/8/layout/hierarchy2"/>
    <dgm:cxn modelId="{B7F16D66-0D08-418E-BABB-F64B6182FFFA}" type="presParOf" srcId="{54FA879F-27F5-4E39-B9F5-5EB1790FF1B8}" destId="{FCBD1C22-BC8B-4667-89BE-AD547892BB8B}" srcOrd="0" destOrd="0" presId="urn:microsoft.com/office/officeart/2005/8/layout/hierarchy2"/>
    <dgm:cxn modelId="{93A56B23-2F55-4B6D-8A54-B9954BFA2F21}" type="presParOf" srcId="{54FA879F-27F5-4E39-B9F5-5EB1790FF1B8}" destId="{B4CFB5C8-4219-42DF-A61A-D7467132935A}" srcOrd="1" destOrd="0" presId="urn:microsoft.com/office/officeart/2005/8/layout/hierarchy2"/>
    <dgm:cxn modelId="{5100FC06-FF06-4D87-A62B-61F91553B07F}" type="presParOf" srcId="{4A39848F-B4FC-4FA0-88FF-2CED6ED0172E}" destId="{9DE85B2D-DEDE-4188-9BC0-4257BA1B8C91}" srcOrd="2" destOrd="0" presId="urn:microsoft.com/office/officeart/2005/8/layout/hierarchy2"/>
    <dgm:cxn modelId="{7742F75C-4089-47A5-A21C-F08E8D9280CD}" type="presParOf" srcId="{9DE85B2D-DEDE-4188-9BC0-4257BA1B8C91}" destId="{91E6DC87-DA98-4160-980E-21AD1E1D2607}" srcOrd="0" destOrd="0" presId="urn:microsoft.com/office/officeart/2005/8/layout/hierarchy2"/>
    <dgm:cxn modelId="{58B2F01A-CE9C-434E-B738-3EFD2FA26F20}" type="presParOf" srcId="{4A39848F-B4FC-4FA0-88FF-2CED6ED0172E}" destId="{D2C04883-83CD-4840-8E9C-DF854C9E1C9B}" srcOrd="3" destOrd="0" presId="urn:microsoft.com/office/officeart/2005/8/layout/hierarchy2"/>
    <dgm:cxn modelId="{987AB003-C8A3-4D4F-81BA-D1A65BDF0C7A}" type="presParOf" srcId="{D2C04883-83CD-4840-8E9C-DF854C9E1C9B}" destId="{241C5F82-D6E1-4179-A0C6-5CF6AA8FDF16}" srcOrd="0" destOrd="0" presId="urn:microsoft.com/office/officeart/2005/8/layout/hierarchy2"/>
    <dgm:cxn modelId="{FA651F95-FBF4-4C34-82D8-6B97C0DF9832}" type="presParOf" srcId="{D2C04883-83CD-4840-8E9C-DF854C9E1C9B}" destId="{DF8D5A72-999B-4B75-BCA0-FE7238BA8BC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10168D-E11F-4959-8E96-969C5CEA8957}">
      <dsp:nvSpPr>
        <dsp:cNvPr id="0" name=""/>
        <dsp:cNvSpPr/>
      </dsp:nvSpPr>
      <dsp:spPr>
        <a:xfrm>
          <a:off x="6349" y="1863989"/>
          <a:ext cx="3381375" cy="16906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Председатель</a:t>
          </a:r>
          <a:endParaRPr lang="ru-RU" sz="3500" kern="1200" dirty="0"/>
        </a:p>
      </dsp:txBody>
      <dsp:txXfrm>
        <a:off x="55868" y="1913508"/>
        <a:ext cx="3282337" cy="1591649"/>
      </dsp:txXfrm>
    </dsp:sp>
    <dsp:sp modelId="{6BE340D3-6152-465A-BE56-564EC0E04515}">
      <dsp:nvSpPr>
        <dsp:cNvPr id="0" name=""/>
        <dsp:cNvSpPr/>
      </dsp:nvSpPr>
      <dsp:spPr>
        <a:xfrm rot="19457599">
          <a:off x="3231164" y="2195179"/>
          <a:ext cx="1665670" cy="56162"/>
        </a:xfrm>
        <a:custGeom>
          <a:avLst/>
          <a:gdLst/>
          <a:ahLst/>
          <a:cxnLst/>
          <a:rect l="0" t="0" r="0" b="0"/>
          <a:pathLst>
            <a:path>
              <a:moveTo>
                <a:pt x="0" y="28081"/>
              </a:moveTo>
              <a:lnTo>
                <a:pt x="1665670" y="28081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022358" y="2181619"/>
        <a:ext cx="83283" cy="83283"/>
      </dsp:txXfrm>
    </dsp:sp>
    <dsp:sp modelId="{FCBD1C22-BC8B-4667-89BE-AD547892BB8B}">
      <dsp:nvSpPr>
        <dsp:cNvPr id="0" name=""/>
        <dsp:cNvSpPr/>
      </dsp:nvSpPr>
      <dsp:spPr>
        <a:xfrm>
          <a:off x="4740275" y="891844"/>
          <a:ext cx="3381375" cy="16906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Заместитель</a:t>
          </a:r>
          <a:endParaRPr lang="ru-RU" sz="3500" kern="1200" dirty="0"/>
        </a:p>
      </dsp:txBody>
      <dsp:txXfrm>
        <a:off x="4789794" y="941363"/>
        <a:ext cx="3282337" cy="1591649"/>
      </dsp:txXfrm>
    </dsp:sp>
    <dsp:sp modelId="{9DE85B2D-DEDE-4188-9BC0-4257BA1B8C91}">
      <dsp:nvSpPr>
        <dsp:cNvPr id="0" name=""/>
        <dsp:cNvSpPr/>
      </dsp:nvSpPr>
      <dsp:spPr>
        <a:xfrm rot="2142401">
          <a:off x="3231164" y="3167325"/>
          <a:ext cx="1665670" cy="56162"/>
        </a:xfrm>
        <a:custGeom>
          <a:avLst/>
          <a:gdLst/>
          <a:ahLst/>
          <a:cxnLst/>
          <a:rect l="0" t="0" r="0" b="0"/>
          <a:pathLst>
            <a:path>
              <a:moveTo>
                <a:pt x="0" y="28081"/>
              </a:moveTo>
              <a:lnTo>
                <a:pt x="1665670" y="28081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022358" y="3153764"/>
        <a:ext cx="83283" cy="83283"/>
      </dsp:txXfrm>
    </dsp:sp>
    <dsp:sp modelId="{241C5F82-D6E1-4179-A0C6-5CF6AA8FDF16}">
      <dsp:nvSpPr>
        <dsp:cNvPr id="0" name=""/>
        <dsp:cNvSpPr/>
      </dsp:nvSpPr>
      <dsp:spPr>
        <a:xfrm>
          <a:off x="4740275" y="2836135"/>
          <a:ext cx="3381375" cy="16906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Помощник</a:t>
          </a:r>
          <a:endParaRPr lang="ru-RU" sz="3500" kern="1200" dirty="0"/>
        </a:p>
      </dsp:txBody>
      <dsp:txXfrm>
        <a:off x="4789794" y="2885654"/>
        <a:ext cx="3282337" cy="15916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D6F6731E-7AF6-4FA8-A3D2-F8392124E6F8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4ACB7CD-D01A-42FB-935B-1A23686BE961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6731E-7AF6-4FA8-A3D2-F8392124E6F8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CB7CD-D01A-42FB-935B-1A23686BE9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6731E-7AF6-4FA8-A3D2-F8392124E6F8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CB7CD-D01A-42FB-935B-1A23686BE9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6731E-7AF6-4FA8-A3D2-F8392124E6F8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CB7CD-D01A-42FB-935B-1A23686BE9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6731E-7AF6-4FA8-A3D2-F8392124E6F8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CB7CD-D01A-42FB-935B-1A23686BE9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6731E-7AF6-4FA8-A3D2-F8392124E6F8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CB7CD-D01A-42FB-935B-1A23686BE96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6731E-7AF6-4FA8-A3D2-F8392124E6F8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CB7CD-D01A-42FB-935B-1A23686BE9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6731E-7AF6-4FA8-A3D2-F8392124E6F8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CB7CD-D01A-42FB-935B-1A23686BE9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6731E-7AF6-4FA8-A3D2-F8392124E6F8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CB7CD-D01A-42FB-935B-1A23686BE9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6731E-7AF6-4FA8-A3D2-F8392124E6F8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CB7CD-D01A-42FB-935B-1A23686BE961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6731E-7AF6-4FA8-A3D2-F8392124E6F8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CB7CD-D01A-42FB-935B-1A23686BE9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6F6731E-7AF6-4FA8-A3D2-F8392124E6F8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A4ACB7CD-D01A-42FB-935B-1A23686BE96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764704"/>
            <a:ext cx="820891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МУНИЦИПАЛЬНОЕ БЮДЖЕТНОЕ ДОШКОЛЬНОЕ ОБРАЗОВАТЕЛЬНОЕ</a:t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УЧРЕЖДЕНИЕ ДЕТСКИЙ САД №45 «ВОЛЧОК»</a:t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(МБДОУ №45 «Волчок»)</a:t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 </a:t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 </a:t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 </a:t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 </a:t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 </a:t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 </a:t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 </a:t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Конспект</a:t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родительского собрания</a:t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 </a:t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Тема: «Создание единого образовательного пространства дом-семья-ребенок»</a:t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 </a:t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Группа среднего дошкольного возраста №1</a:t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«</a:t>
            </a:r>
            <a:r>
              <a:rPr lang="ru-RU" sz="1400" b="1" u="sng" dirty="0" smtClean="0">
                <a:solidFill>
                  <a:schemeClr val="tx1"/>
                </a:solidFill>
              </a:rPr>
              <a:t>Карамельки</a:t>
            </a:r>
            <a:r>
              <a:rPr lang="ru-RU" sz="1400" b="1" dirty="0" smtClean="0">
                <a:solidFill>
                  <a:schemeClr val="tx1"/>
                </a:solidFill>
              </a:rPr>
              <a:t>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04456" y="479814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Кабанова Я.К.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Манапова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У.Ш.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550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836712"/>
            <a:ext cx="41953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 smtClean="0"/>
              <a:t>7. Выбор </a:t>
            </a:r>
            <a:r>
              <a:rPr lang="ru-RU" dirty="0"/>
              <a:t>родительского комитета.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792187805"/>
              </p:ext>
            </p:extLst>
          </p:nvPr>
        </p:nvGraphicFramePr>
        <p:xfrm>
          <a:off x="529021" y="170763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6433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920880" cy="469856"/>
          </a:xfrm>
        </p:spPr>
        <p:txBody>
          <a:bodyPr>
            <a:normAutofit/>
          </a:bodyPr>
          <a:lstStyle/>
          <a:p>
            <a:r>
              <a:rPr lang="ru-RU" sz="2400" dirty="0"/>
              <a:t>Заключительная часть. Разное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908720"/>
            <a:ext cx="35821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Вот и подошло к концу наше родительское собрание. Хотим вам выразить благодарность за помощь и сотрудничество. Очень рады, что Вы уделили нам время на первое родительское собрание, порадовались за детей, увидели результаты и их маленькие достижения. Всего вам доброго!</a:t>
            </a:r>
            <a:endParaRPr lang="ru-RU" dirty="0"/>
          </a:p>
        </p:txBody>
      </p:sp>
      <p:pic>
        <p:nvPicPr>
          <p:cNvPr id="7170" name="Picture 2" descr="https://sun9-58.userapi.com/impg/cX8QFVv2MGEzSprmKiDQwchXjJLPdAnf9_kghg/Okwp863_Frk.jpg?size=1280x720&amp;quality=96&amp;sign=640618fd40fcf59b46807adc9b2ad251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3" r="12513"/>
          <a:stretch/>
        </p:blipFill>
        <p:spPr bwMode="auto">
          <a:xfrm>
            <a:off x="3882641" y="2780928"/>
            <a:ext cx="4658460" cy="34134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208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s://sun9-77.userapi.com/impg/o_G72PWTjS0oDlv8TfPxpbQ4-jTAUVxtvCXqrw/5zc6xg5aPSc.jpg?size=1280x821&amp;quality=96&amp;sign=9427731e379c2b323722d91a3e043bc6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6" y="908720"/>
            <a:ext cx="6735949" cy="43204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230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sun9-26.userapi.com/impg/vxW66lBDWdRyFv7XZSj189aFqhBKOFCFGJAEhA/aVLUjkBcU9s.jpg?size=607x1080&amp;quality=96&amp;sign=ad9f2b7727fa5ff455936375e346a783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3240360" cy="57653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sun9-43.userapi.com/impg/egK4QNFidkCMsUDu6zFCkheXH3yiLFBYuIAZsQ/oq9Qx-nHyjQ.jpg?size=1280x720&amp;quality=96&amp;sign=062ac75cec7eee400ec3dca6b0656b04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9" r="13801"/>
          <a:stretch/>
        </p:blipFill>
        <p:spPr bwMode="auto">
          <a:xfrm>
            <a:off x="4067944" y="908721"/>
            <a:ext cx="4466525" cy="324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691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ttps://sun9-37.userapi.com/impg/8PHSHDqTEggHGfNPZznToigaHxOB4CnneaiwKQ/DuJCnZ8PISk.jpg?size=1280x1013&amp;quality=96&amp;sign=46c64165f90e2ff4f1c5990a15fd4593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64704"/>
            <a:ext cx="4458382" cy="3528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sun9-71.userapi.com/impg/vN6M8VSkNWQiJLx8H7RDLMgsacdxg1JDUE6ftQ/QFzG2OeD2lY.jpg?size=1280x720&amp;quality=96&amp;sign=bb1bbd409111d9023bd7b9fd41cf156d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51"/>
          <a:stretch/>
        </p:blipFill>
        <p:spPr bwMode="auto">
          <a:xfrm>
            <a:off x="4118644" y="3284984"/>
            <a:ext cx="4433888" cy="3096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6501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sun9-49.userapi.com/impg/NFM39B7P4e2WGHD9V1VCeK-eOW1wBB-h0iEpNA/G1m3BdacjsU.jpg?size=1280x720&amp;quality=96&amp;sign=a2d045d1fb6ec7d2938dd9fa1784cc90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89"/>
          <a:stretch/>
        </p:blipFill>
        <p:spPr bwMode="auto">
          <a:xfrm>
            <a:off x="683568" y="692696"/>
            <a:ext cx="7722700" cy="46805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50419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sun9-18.userapi.com/impg/NriAgI5KQfS99VVeoJWmLiDrctGxZM1ErBIZEA/Lxr9dnGowCE.jpg?size=1280x720&amp;quality=96&amp;sign=30c56883fe71fb8f85c976b3d0b1ccdc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5543327" cy="31181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sun9-26.userapi.com/impg/Uwhp-RcSHn2hyJCqYhu9lBLhNHhCtNDGblOrtA/PKUlZO720C0.jpg?size=1280x720&amp;quality=96&amp;sign=d179030c26717e5c60acb174491b6f90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048"/>
          <a:stretch/>
        </p:blipFill>
        <p:spPr bwMode="auto">
          <a:xfrm>
            <a:off x="4283967" y="3284984"/>
            <a:ext cx="4240223" cy="3099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s://sun9-14.userapi.com/impg/LPGysAFKSK8D_jH5CnLiV0hfevTc14TsWZsuGA/9k22qBePSak.jpg?size=1280x720&amp;quality=96&amp;sign=c249b3bcec90e2ba4f3c73558e0992d8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933056"/>
            <a:ext cx="3602828" cy="20265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902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u-RU" sz="1800" dirty="0" smtClean="0"/>
              <a:t>1. Ознакомление </a:t>
            </a:r>
            <a:r>
              <a:rPr lang="ru-RU" sz="1800" dirty="0"/>
              <a:t>с нормативно-правовыми документами, регламентирующими деятельность на 2021-2022 учебный год, план образовательной деятельности на 2021-2022 учебный год.</a:t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1026" name="Picture 2" descr="https://sun9-21.userapi.com/impg/pGddrLxSQ2kqGgHbojle9bXweb3_ksjRtWzh8w/GCxZJ3N7_RM.jpg?size=758x1080&amp;quality=96&amp;sign=248c32e17e263ac936935e6fec9fe202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24" y="1903377"/>
            <a:ext cx="2938254" cy="41864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cdn1.ozone.ru/multimedia/10159933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058" y="1700810"/>
            <a:ext cx="1664814" cy="24724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19872" y="5589240"/>
            <a:ext cx="37529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http://www.ds45.detkin-club.ru/</a:t>
            </a:r>
            <a:endParaRPr lang="ru-RU" dirty="0"/>
          </a:p>
        </p:txBody>
      </p:sp>
      <p:pic>
        <p:nvPicPr>
          <p:cNvPr id="1028" name="Picture 4" descr="https://sun9-70.userapi.com/impg/ohCeRwcNWp0j5fAyAOccnlnzZ8PFWDZSc1o2lQ/j1vDwEP7sfs.jpg?size=1280x933&amp;quality=96&amp;sign=333974353ecbd89f5f937e9470c1dcda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478" y="3225064"/>
            <a:ext cx="3258580" cy="23751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748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7024744" cy="100811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2.Возрастные </a:t>
            </a:r>
            <a:r>
              <a:rPr lang="ru-RU" sz="2400" dirty="0"/>
              <a:t>особенности детей среднего дошкольного возраста</a:t>
            </a:r>
            <a:endParaRPr lang="ru-RU" sz="2400" dirty="0"/>
          </a:p>
        </p:txBody>
      </p:sp>
      <p:pic>
        <p:nvPicPr>
          <p:cNvPr id="2050" name="Picture 2" descr="https://ds05.infourok.ru/uploads/ex/0f11/000b1f18-1e4a2962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6792"/>
            <a:ext cx="6607589" cy="4955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494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024744" cy="864096"/>
          </a:xfrm>
        </p:spPr>
        <p:txBody>
          <a:bodyPr>
            <a:normAutofit fontScale="90000"/>
          </a:bodyPr>
          <a:lstStyle/>
          <a:p>
            <a:pPr lvl="0"/>
            <a:r>
              <a:rPr lang="ru-RU" sz="2000" dirty="0" smtClean="0"/>
              <a:t>3. Организация </a:t>
            </a:r>
            <a:r>
              <a:rPr lang="ru-RU" sz="2000" dirty="0"/>
              <a:t>дополнительных образовательных услуг МБДОУ№45 «Волчок» в 2021-2022 учебном году.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3074" name="Picture 2" descr="https://sun9-2.userapi.com/impg/wrtJH9QNRmvOo9gkeF5TsLUSTDIw7aquQ7BfiA/VOs_0o_1_yw.jpg?size=1280x881&amp;quality=96&amp;sign=5ff97419164c1b515234a8538ca8727e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2"/>
            <a:ext cx="7532640" cy="51845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7563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276872"/>
            <a:ext cx="7024744" cy="1143000"/>
          </a:xfrm>
        </p:spPr>
        <p:txBody>
          <a:bodyPr>
            <a:noAutofit/>
          </a:bodyPr>
          <a:lstStyle/>
          <a:p>
            <a:pPr lvl="0"/>
            <a:r>
              <a:rPr lang="ru-RU" sz="2000" dirty="0" smtClean="0"/>
              <a:t>4. Информирование </a:t>
            </a:r>
            <a:r>
              <a:rPr lang="ru-RU" sz="2000" dirty="0"/>
              <a:t>родителей о необходимости проведения родителями ежедневного утреннего осмотра ребенка на наличии признаков респираторного заболевания; при выявлении признаков и оставления дома, а также обращение за мед. помощью информировать дошкольного учреждения. Профилактика гриппа, ОРВИ, </a:t>
            </a:r>
            <a:r>
              <a:rPr lang="en-US" sz="2000" dirty="0"/>
              <a:t>COVID</a:t>
            </a:r>
            <a:r>
              <a:rPr lang="ru-RU" sz="2000" dirty="0"/>
              <a:t>. Ношения масок в общественных местах.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098" name="Picture 2" descr="https://r1.nubex.ru/s13283-b5e/f1184_18/orvi_i__gripp_profilakti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16" y="3140968"/>
            <a:ext cx="4551662" cy="32195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xn--80agzk.xn--p1ai/upload/iblock/cf9/lpf3zev9ew0hklucpdtxdp1s6jtj3fkx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4" r="5360"/>
          <a:stretch/>
        </p:blipFill>
        <p:spPr bwMode="auto">
          <a:xfrm>
            <a:off x="6066520" y="3120175"/>
            <a:ext cx="2220685" cy="32403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358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7620" y="404664"/>
            <a:ext cx="7024744" cy="1143000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Недопущение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незаконных сборов денежных средств с родителей (законных представителей) воспитанников МБДОУ.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700808"/>
            <a:ext cx="820891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algn="ctr"/>
            <a:r>
              <a:rPr lang="ru-RU" b="1" dirty="0" smtClean="0">
                <a:latin typeface="Times New Roman" panose="02020603050405020304" pitchFamily="18" charset="0"/>
              </a:rPr>
              <a:t>ПАМЯТКА</a:t>
            </a:r>
            <a:endParaRPr lang="ru-RU" dirty="0" smtClean="0">
              <a:latin typeface="Verdana" panose="020B0604030504040204" pitchFamily="34" charset="0"/>
            </a:endParaRPr>
          </a:p>
          <a:p>
            <a:pPr marL="180340" algn="ctr"/>
            <a:r>
              <a:rPr lang="ru-RU" b="1" dirty="0" smtClean="0">
                <a:latin typeface="Times New Roman" panose="02020603050405020304" pitchFamily="18" charset="0"/>
              </a:rPr>
              <a:t>о недопущении незаконного сбора денежных средств</a:t>
            </a:r>
            <a:endParaRPr lang="ru-RU" dirty="0" smtClean="0">
              <a:latin typeface="Verdana" panose="020B0604030504040204" pitchFamily="34" charset="0"/>
            </a:endParaRPr>
          </a:p>
          <a:p>
            <a:pPr marL="180340" algn="ctr"/>
            <a:r>
              <a:rPr lang="ru-RU" b="1" dirty="0" smtClean="0">
                <a:latin typeface="Times New Roman" panose="02020603050405020304" pitchFamily="18" charset="0"/>
              </a:rPr>
              <a:t>с родителей (законных представителей) воспитанников</a:t>
            </a:r>
            <a:endParaRPr lang="ru-RU" dirty="0" smtClean="0">
              <a:latin typeface="Verdana" panose="020B0604030504040204" pitchFamily="34" charset="0"/>
            </a:endParaRPr>
          </a:p>
          <a:p>
            <a:pPr marL="180340" algn="ctr"/>
            <a:r>
              <a:rPr lang="ru-RU" b="1" dirty="0" smtClean="0">
                <a:latin typeface="Times New Roman" panose="02020603050405020304" pitchFamily="18" charset="0"/>
              </a:rPr>
              <a:t> </a:t>
            </a:r>
            <a:endParaRPr lang="ru-RU" dirty="0" smtClean="0">
              <a:latin typeface="Verdana" panose="020B0604030504040204" pitchFamily="34" charset="0"/>
            </a:endParaRPr>
          </a:p>
          <a:p>
            <a:pPr marL="180340" indent="450215" algn="just"/>
            <a:r>
              <a:rPr lang="ru-RU" dirty="0" smtClean="0">
                <a:latin typeface="Times New Roman" panose="02020603050405020304" pitchFamily="18" charset="0"/>
              </a:rPr>
              <a:t>Статья 43 Конституции Российской Федерации гарантирует гражданам право на общедоступность и бесплатность общего образования в государственных или муниципальных образовательных учреждениях.</a:t>
            </a:r>
            <a:endParaRPr lang="ru-RU" dirty="0" smtClean="0">
              <a:latin typeface="Verdana" panose="020B0604030504040204" pitchFamily="34" charset="0"/>
            </a:endParaRPr>
          </a:p>
          <a:p>
            <a:pPr marL="180340" indent="450215" algn="just"/>
            <a:r>
              <a:rPr lang="ru-RU" dirty="0" smtClean="0">
                <a:latin typeface="Times New Roman" panose="02020603050405020304" pitchFamily="18" charset="0"/>
              </a:rPr>
              <a:t>Установление каких-либо денежных взносов (сборов) и иных форм материальной помощи в процессе обучения в образовательном учреждении не допускается.</a:t>
            </a:r>
            <a:endParaRPr lang="ru-RU" dirty="0" smtClean="0">
              <a:latin typeface="Verdana" panose="020B0604030504040204" pitchFamily="34" charset="0"/>
            </a:endParaRPr>
          </a:p>
          <a:p>
            <a:pPr marL="180340" indent="450215" algn="just"/>
            <a:r>
              <a:rPr lang="ru-RU" dirty="0" smtClean="0">
                <a:latin typeface="Times New Roman" panose="02020603050405020304" pitchFamily="18" charset="0"/>
              </a:rPr>
              <a:t>Если Вы по собственному желанию (без какого бы то ни было давления со стороны администрации, сотрудников образовательного учреждения, родительских комитетов, фондов, иных физических и юридических лиц) хотите оказать школе или детскому саду, где обучается (воспитывается) Ваш ребенок, благотворительную (добровольную) помощь в виде денежных средств, Вы можете в любое удобное для Вас время перечислить любую сумму, посильную для Вашего семейного бюджета, на расчетный счет учреждения.</a:t>
            </a:r>
            <a:endParaRPr lang="ru-RU" b="0" i="0" dirty="0"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367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412776"/>
            <a:ext cx="7024744" cy="1143000"/>
          </a:xfrm>
        </p:spPr>
        <p:txBody>
          <a:bodyPr>
            <a:noAutofit/>
          </a:bodyPr>
          <a:lstStyle/>
          <a:p>
            <a:pPr lvl="0"/>
            <a:r>
              <a:rPr lang="ru-RU" sz="2400" dirty="0" smtClean="0"/>
              <a:t>6. Безопасное </a:t>
            </a:r>
            <a:r>
              <a:rPr lang="ru-RU" sz="2400" dirty="0"/>
              <a:t>поведение по предупреждению детского травматизма на пожарах. Безопасность детей на дорогах. Детское кресло в машине.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3" name="Picture 4" descr="http://i.rodnichok-aga.ru/u/90/a5612028ab11eba0419afdc2b28615/-/%D0%9F%D0%B0%D0%BC%D1%8F%D1%82%D0%BA%D0%B0%20%D1%80%D0%BE%D0%B4%D0%B8%D1%82%D0%B5%D0%BB%D1%8F%D0%BC%20%D0%BF%D0%BE%20%D0%9F%D0%94%D0%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04864"/>
            <a:ext cx="5835807" cy="408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123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vkotovske.ru/images/fire-childr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7762611" cy="56886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7674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d10185.edu35.ru/images/pravila-perevozki-rebenka-v-avtomobi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93" y="620689"/>
            <a:ext cx="7839829" cy="55446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84246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56</TotalTime>
  <Words>223</Words>
  <Application>Microsoft Office PowerPoint</Application>
  <PresentationFormat>Экран (4:3)</PresentationFormat>
  <Paragraphs>24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Остин</vt:lpstr>
      <vt:lpstr>Презентация PowerPoint</vt:lpstr>
      <vt:lpstr>1. Ознакомление с нормативно-правовыми документами, регламентирующими деятельность на 2021-2022 учебный год, план образовательной деятельности на 2021-2022 учебный год. </vt:lpstr>
      <vt:lpstr>2.Возрастные особенности детей среднего дошкольного возраста</vt:lpstr>
      <vt:lpstr>3. Организация дополнительных образовательных услуг МБДОУ№45 «Волчок» в 2021-2022 учебном году. </vt:lpstr>
      <vt:lpstr>4. Информирование родителей о необходимости проведения родителями ежедневного утреннего осмотра ребенка на наличии признаков респираторного заболевания; при выявлении признаков и оставления дома, а также обращение за мед. помощью информировать дошкольного учреждения. Профилактика гриппа, ОРВИ, COVID. Ношения масок в общественных местах. </vt:lpstr>
      <vt:lpstr>5. Недопущение незаконных сборов денежных средств с родителей (законных представителей) воспитанников МБДОУ. </vt:lpstr>
      <vt:lpstr>6. Безопасное поведение по предупреждению детского травматизма на пожарах. Безопасность детей на дорогах. Детское кресло в машине. </vt:lpstr>
      <vt:lpstr>Презентация PowerPoint</vt:lpstr>
      <vt:lpstr>Презентация PowerPoint</vt:lpstr>
      <vt:lpstr>Презентация PowerPoint</vt:lpstr>
      <vt:lpstr>Заключительная часть. Разное.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Яна</dc:creator>
  <cp:lastModifiedBy>Яна</cp:lastModifiedBy>
  <cp:revision>7</cp:revision>
  <dcterms:created xsi:type="dcterms:W3CDTF">2021-10-15T05:19:31Z</dcterms:created>
  <dcterms:modified xsi:type="dcterms:W3CDTF">2021-10-15T06:16:11Z</dcterms:modified>
</cp:coreProperties>
</file>