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200871-F403-4477-85B6-1530A617E01D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662922-9D24-4DA6-A019-16BB6C676C0F}">
      <dgm:prSet phldrT="[Текст]"/>
      <dgm:spPr/>
      <dgm:t>
        <a:bodyPr/>
        <a:lstStyle/>
        <a:p>
          <a:r>
            <a:rPr lang="ru-RU" dirty="0" smtClean="0"/>
            <a:t>Председатель</a:t>
          </a:r>
          <a:endParaRPr lang="ru-RU" dirty="0"/>
        </a:p>
      </dgm:t>
    </dgm:pt>
    <dgm:pt modelId="{C6A74112-4486-42EC-8617-E2DA050EB7C6}" type="parTrans" cxnId="{E3C50C35-34D0-4322-868E-2F284DB1EF74}">
      <dgm:prSet/>
      <dgm:spPr/>
      <dgm:t>
        <a:bodyPr/>
        <a:lstStyle/>
        <a:p>
          <a:endParaRPr lang="ru-RU"/>
        </a:p>
      </dgm:t>
    </dgm:pt>
    <dgm:pt modelId="{3506C5D0-6C0B-4025-B5B4-911AACB47298}" type="sibTrans" cxnId="{E3C50C35-34D0-4322-868E-2F284DB1EF74}">
      <dgm:prSet/>
      <dgm:spPr/>
      <dgm:t>
        <a:bodyPr/>
        <a:lstStyle/>
        <a:p>
          <a:endParaRPr lang="ru-RU"/>
        </a:p>
      </dgm:t>
    </dgm:pt>
    <dgm:pt modelId="{CF5D3803-FBCE-446A-9325-1A5E41C30BA4}">
      <dgm:prSet phldrT="[Текст]"/>
      <dgm:spPr/>
      <dgm:t>
        <a:bodyPr/>
        <a:lstStyle/>
        <a:p>
          <a:r>
            <a:rPr lang="ru-RU" dirty="0" smtClean="0"/>
            <a:t>Заместитель</a:t>
          </a:r>
          <a:endParaRPr lang="ru-RU" dirty="0"/>
        </a:p>
      </dgm:t>
    </dgm:pt>
    <dgm:pt modelId="{DBEA967D-8A53-4A82-9BBA-41BEDB2F782C}" type="parTrans" cxnId="{1FFAFBE7-11CA-4EC8-8FDD-E84141BE3DD3}">
      <dgm:prSet/>
      <dgm:spPr/>
      <dgm:t>
        <a:bodyPr/>
        <a:lstStyle/>
        <a:p>
          <a:endParaRPr lang="ru-RU"/>
        </a:p>
      </dgm:t>
    </dgm:pt>
    <dgm:pt modelId="{3D9612AF-79D1-47F6-90AE-E546A745D148}" type="sibTrans" cxnId="{1FFAFBE7-11CA-4EC8-8FDD-E84141BE3DD3}">
      <dgm:prSet/>
      <dgm:spPr/>
      <dgm:t>
        <a:bodyPr/>
        <a:lstStyle/>
        <a:p>
          <a:endParaRPr lang="ru-RU"/>
        </a:p>
      </dgm:t>
    </dgm:pt>
    <dgm:pt modelId="{95D12F1A-BA8C-483D-84A3-8FF4F197B573}">
      <dgm:prSet phldrT="[Текст]"/>
      <dgm:spPr/>
      <dgm:t>
        <a:bodyPr/>
        <a:lstStyle/>
        <a:p>
          <a:r>
            <a:rPr lang="ru-RU" dirty="0" smtClean="0"/>
            <a:t>Помощник</a:t>
          </a:r>
          <a:endParaRPr lang="ru-RU" dirty="0"/>
        </a:p>
      </dgm:t>
    </dgm:pt>
    <dgm:pt modelId="{5EA5963D-5C6A-4B83-B748-F0B238DED397}" type="parTrans" cxnId="{5281584D-F034-4A4E-AC1A-6195AF574C06}">
      <dgm:prSet/>
      <dgm:spPr/>
      <dgm:t>
        <a:bodyPr/>
        <a:lstStyle/>
        <a:p>
          <a:endParaRPr lang="ru-RU"/>
        </a:p>
      </dgm:t>
    </dgm:pt>
    <dgm:pt modelId="{6E9E41F8-B19E-4915-A6C6-9AC2BF13E80E}" type="sibTrans" cxnId="{5281584D-F034-4A4E-AC1A-6195AF574C06}">
      <dgm:prSet/>
      <dgm:spPr/>
      <dgm:t>
        <a:bodyPr/>
        <a:lstStyle/>
        <a:p>
          <a:endParaRPr lang="ru-RU"/>
        </a:p>
      </dgm:t>
    </dgm:pt>
    <dgm:pt modelId="{0E577ECE-35B9-4859-A8BD-D71E65C08BB5}" type="pres">
      <dgm:prSet presAssocID="{7B200871-F403-4477-85B6-1530A617E01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C02EBE-75F6-45EA-AE75-3EDC9AE786A8}" type="pres">
      <dgm:prSet presAssocID="{D2662922-9D24-4DA6-A019-16BB6C676C0F}" presName="root1" presStyleCnt="0"/>
      <dgm:spPr/>
    </dgm:pt>
    <dgm:pt modelId="{5F10168D-E11F-4959-8E96-969C5CEA8957}" type="pres">
      <dgm:prSet presAssocID="{D2662922-9D24-4DA6-A019-16BB6C676C0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39848F-B4FC-4FA0-88FF-2CED6ED0172E}" type="pres">
      <dgm:prSet presAssocID="{D2662922-9D24-4DA6-A019-16BB6C676C0F}" presName="level2hierChild" presStyleCnt="0"/>
      <dgm:spPr/>
    </dgm:pt>
    <dgm:pt modelId="{6BE340D3-6152-465A-BE56-564EC0E04515}" type="pres">
      <dgm:prSet presAssocID="{DBEA967D-8A53-4A82-9BBA-41BEDB2F782C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5C50FB11-0AFC-4EC2-B554-D474E6D036DE}" type="pres">
      <dgm:prSet presAssocID="{DBEA967D-8A53-4A82-9BBA-41BEDB2F782C}" presName="connTx" presStyleLbl="parChTrans1D2" presStyleIdx="0" presStyleCnt="2"/>
      <dgm:spPr/>
      <dgm:t>
        <a:bodyPr/>
        <a:lstStyle/>
        <a:p>
          <a:endParaRPr lang="ru-RU"/>
        </a:p>
      </dgm:t>
    </dgm:pt>
    <dgm:pt modelId="{54FA879F-27F5-4E39-B9F5-5EB1790FF1B8}" type="pres">
      <dgm:prSet presAssocID="{CF5D3803-FBCE-446A-9325-1A5E41C30BA4}" presName="root2" presStyleCnt="0"/>
      <dgm:spPr/>
    </dgm:pt>
    <dgm:pt modelId="{FCBD1C22-BC8B-4667-89BE-AD547892BB8B}" type="pres">
      <dgm:prSet presAssocID="{CF5D3803-FBCE-446A-9325-1A5E41C30BA4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CFB5C8-4219-42DF-A61A-D7467132935A}" type="pres">
      <dgm:prSet presAssocID="{CF5D3803-FBCE-446A-9325-1A5E41C30BA4}" presName="level3hierChild" presStyleCnt="0"/>
      <dgm:spPr/>
    </dgm:pt>
    <dgm:pt modelId="{9DE85B2D-DEDE-4188-9BC0-4257BA1B8C91}" type="pres">
      <dgm:prSet presAssocID="{5EA5963D-5C6A-4B83-B748-F0B238DED397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91E6DC87-DA98-4160-980E-21AD1E1D2607}" type="pres">
      <dgm:prSet presAssocID="{5EA5963D-5C6A-4B83-B748-F0B238DED397}" presName="connTx" presStyleLbl="parChTrans1D2" presStyleIdx="1" presStyleCnt="2"/>
      <dgm:spPr/>
      <dgm:t>
        <a:bodyPr/>
        <a:lstStyle/>
        <a:p>
          <a:endParaRPr lang="ru-RU"/>
        </a:p>
      </dgm:t>
    </dgm:pt>
    <dgm:pt modelId="{D2C04883-83CD-4840-8E9C-DF854C9E1C9B}" type="pres">
      <dgm:prSet presAssocID="{95D12F1A-BA8C-483D-84A3-8FF4F197B573}" presName="root2" presStyleCnt="0"/>
      <dgm:spPr/>
    </dgm:pt>
    <dgm:pt modelId="{241C5F82-D6E1-4179-A0C6-5CF6AA8FDF16}" type="pres">
      <dgm:prSet presAssocID="{95D12F1A-BA8C-483D-84A3-8FF4F197B573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8D5A72-999B-4B75-BCA0-FE7238BA8BC6}" type="pres">
      <dgm:prSet presAssocID="{95D12F1A-BA8C-483D-84A3-8FF4F197B573}" presName="level3hierChild" presStyleCnt="0"/>
      <dgm:spPr/>
    </dgm:pt>
  </dgm:ptLst>
  <dgm:cxnLst>
    <dgm:cxn modelId="{F1B7DE35-9542-4F0E-931B-C9065D1129AF}" type="presOf" srcId="{95D12F1A-BA8C-483D-84A3-8FF4F197B573}" destId="{241C5F82-D6E1-4179-A0C6-5CF6AA8FDF16}" srcOrd="0" destOrd="0" presId="urn:microsoft.com/office/officeart/2005/8/layout/hierarchy2"/>
    <dgm:cxn modelId="{E80FC590-F51A-4AA9-80BC-0B599887098A}" type="presOf" srcId="{DBEA967D-8A53-4A82-9BBA-41BEDB2F782C}" destId="{5C50FB11-0AFC-4EC2-B554-D474E6D036DE}" srcOrd="1" destOrd="0" presId="urn:microsoft.com/office/officeart/2005/8/layout/hierarchy2"/>
    <dgm:cxn modelId="{0C7126D0-A809-496F-B2AA-EFD4697DF310}" type="presOf" srcId="{7B200871-F403-4477-85B6-1530A617E01D}" destId="{0E577ECE-35B9-4859-A8BD-D71E65C08BB5}" srcOrd="0" destOrd="0" presId="urn:microsoft.com/office/officeart/2005/8/layout/hierarchy2"/>
    <dgm:cxn modelId="{1FFAFBE7-11CA-4EC8-8FDD-E84141BE3DD3}" srcId="{D2662922-9D24-4DA6-A019-16BB6C676C0F}" destId="{CF5D3803-FBCE-446A-9325-1A5E41C30BA4}" srcOrd="0" destOrd="0" parTransId="{DBEA967D-8A53-4A82-9BBA-41BEDB2F782C}" sibTransId="{3D9612AF-79D1-47F6-90AE-E546A745D148}"/>
    <dgm:cxn modelId="{29ACD41B-DF61-448B-9A1D-A7E1723A1F20}" type="presOf" srcId="{DBEA967D-8A53-4A82-9BBA-41BEDB2F782C}" destId="{6BE340D3-6152-465A-BE56-564EC0E04515}" srcOrd="0" destOrd="0" presId="urn:microsoft.com/office/officeart/2005/8/layout/hierarchy2"/>
    <dgm:cxn modelId="{A2BF42DB-35C0-4DA4-AEF6-ADFC3A6B7E96}" type="presOf" srcId="{CF5D3803-FBCE-446A-9325-1A5E41C30BA4}" destId="{FCBD1C22-BC8B-4667-89BE-AD547892BB8B}" srcOrd="0" destOrd="0" presId="urn:microsoft.com/office/officeart/2005/8/layout/hierarchy2"/>
    <dgm:cxn modelId="{D609AED2-8D49-42FB-9913-7640EE9D09DA}" type="presOf" srcId="{5EA5963D-5C6A-4B83-B748-F0B238DED397}" destId="{9DE85B2D-DEDE-4188-9BC0-4257BA1B8C91}" srcOrd="0" destOrd="0" presId="urn:microsoft.com/office/officeart/2005/8/layout/hierarchy2"/>
    <dgm:cxn modelId="{E3C50C35-34D0-4322-868E-2F284DB1EF74}" srcId="{7B200871-F403-4477-85B6-1530A617E01D}" destId="{D2662922-9D24-4DA6-A019-16BB6C676C0F}" srcOrd="0" destOrd="0" parTransId="{C6A74112-4486-42EC-8617-E2DA050EB7C6}" sibTransId="{3506C5D0-6C0B-4025-B5B4-911AACB47298}"/>
    <dgm:cxn modelId="{D236C5DE-9F00-4476-A30B-C0C99F4655E7}" type="presOf" srcId="{D2662922-9D24-4DA6-A019-16BB6C676C0F}" destId="{5F10168D-E11F-4959-8E96-969C5CEA8957}" srcOrd="0" destOrd="0" presId="urn:microsoft.com/office/officeart/2005/8/layout/hierarchy2"/>
    <dgm:cxn modelId="{3AA7C5FD-BBDA-4B56-8A57-CBF845655E7B}" type="presOf" srcId="{5EA5963D-5C6A-4B83-B748-F0B238DED397}" destId="{91E6DC87-DA98-4160-980E-21AD1E1D2607}" srcOrd="1" destOrd="0" presId="urn:microsoft.com/office/officeart/2005/8/layout/hierarchy2"/>
    <dgm:cxn modelId="{5281584D-F034-4A4E-AC1A-6195AF574C06}" srcId="{D2662922-9D24-4DA6-A019-16BB6C676C0F}" destId="{95D12F1A-BA8C-483D-84A3-8FF4F197B573}" srcOrd="1" destOrd="0" parTransId="{5EA5963D-5C6A-4B83-B748-F0B238DED397}" sibTransId="{6E9E41F8-B19E-4915-A6C6-9AC2BF13E80E}"/>
    <dgm:cxn modelId="{59A87F33-4E81-499F-9FE5-B790D10F22EB}" type="presParOf" srcId="{0E577ECE-35B9-4859-A8BD-D71E65C08BB5}" destId="{64C02EBE-75F6-45EA-AE75-3EDC9AE786A8}" srcOrd="0" destOrd="0" presId="urn:microsoft.com/office/officeart/2005/8/layout/hierarchy2"/>
    <dgm:cxn modelId="{A5822DFD-6925-4BCE-B91F-805CC9C52E21}" type="presParOf" srcId="{64C02EBE-75F6-45EA-AE75-3EDC9AE786A8}" destId="{5F10168D-E11F-4959-8E96-969C5CEA8957}" srcOrd="0" destOrd="0" presId="urn:microsoft.com/office/officeart/2005/8/layout/hierarchy2"/>
    <dgm:cxn modelId="{697DA3C7-ABF5-4321-93EB-F31EC83C35C0}" type="presParOf" srcId="{64C02EBE-75F6-45EA-AE75-3EDC9AE786A8}" destId="{4A39848F-B4FC-4FA0-88FF-2CED6ED0172E}" srcOrd="1" destOrd="0" presId="urn:microsoft.com/office/officeart/2005/8/layout/hierarchy2"/>
    <dgm:cxn modelId="{FC6F11D3-5CE6-4044-8B20-C33EF489909A}" type="presParOf" srcId="{4A39848F-B4FC-4FA0-88FF-2CED6ED0172E}" destId="{6BE340D3-6152-465A-BE56-564EC0E04515}" srcOrd="0" destOrd="0" presId="urn:microsoft.com/office/officeart/2005/8/layout/hierarchy2"/>
    <dgm:cxn modelId="{84B78597-1434-4ACA-9783-63EC0E812914}" type="presParOf" srcId="{6BE340D3-6152-465A-BE56-564EC0E04515}" destId="{5C50FB11-0AFC-4EC2-B554-D474E6D036DE}" srcOrd="0" destOrd="0" presId="urn:microsoft.com/office/officeart/2005/8/layout/hierarchy2"/>
    <dgm:cxn modelId="{99F1DFC1-BB4E-4C8F-8A19-BE67086C111F}" type="presParOf" srcId="{4A39848F-B4FC-4FA0-88FF-2CED6ED0172E}" destId="{54FA879F-27F5-4E39-B9F5-5EB1790FF1B8}" srcOrd="1" destOrd="0" presId="urn:microsoft.com/office/officeart/2005/8/layout/hierarchy2"/>
    <dgm:cxn modelId="{0F9B7189-1F32-4F21-BFA3-B418B04A3FC9}" type="presParOf" srcId="{54FA879F-27F5-4E39-B9F5-5EB1790FF1B8}" destId="{FCBD1C22-BC8B-4667-89BE-AD547892BB8B}" srcOrd="0" destOrd="0" presId="urn:microsoft.com/office/officeart/2005/8/layout/hierarchy2"/>
    <dgm:cxn modelId="{AD45E563-ECE9-4286-81A5-0C6978B319AA}" type="presParOf" srcId="{54FA879F-27F5-4E39-B9F5-5EB1790FF1B8}" destId="{B4CFB5C8-4219-42DF-A61A-D7467132935A}" srcOrd="1" destOrd="0" presId="urn:microsoft.com/office/officeart/2005/8/layout/hierarchy2"/>
    <dgm:cxn modelId="{85BFB730-2D4F-46D6-BD34-E0BC8EDCFDBB}" type="presParOf" srcId="{4A39848F-B4FC-4FA0-88FF-2CED6ED0172E}" destId="{9DE85B2D-DEDE-4188-9BC0-4257BA1B8C91}" srcOrd="2" destOrd="0" presId="urn:microsoft.com/office/officeart/2005/8/layout/hierarchy2"/>
    <dgm:cxn modelId="{724B3FE1-A4F0-4333-A065-E6A66D74C0DC}" type="presParOf" srcId="{9DE85B2D-DEDE-4188-9BC0-4257BA1B8C91}" destId="{91E6DC87-DA98-4160-980E-21AD1E1D2607}" srcOrd="0" destOrd="0" presId="urn:microsoft.com/office/officeart/2005/8/layout/hierarchy2"/>
    <dgm:cxn modelId="{55906097-EE6A-434A-8EE8-610A943F3AF3}" type="presParOf" srcId="{4A39848F-B4FC-4FA0-88FF-2CED6ED0172E}" destId="{D2C04883-83CD-4840-8E9C-DF854C9E1C9B}" srcOrd="3" destOrd="0" presId="urn:microsoft.com/office/officeart/2005/8/layout/hierarchy2"/>
    <dgm:cxn modelId="{69B2CF2B-99B9-4C9C-A729-AFC40AE76B22}" type="presParOf" srcId="{D2C04883-83CD-4840-8E9C-DF854C9E1C9B}" destId="{241C5F82-D6E1-4179-A0C6-5CF6AA8FDF16}" srcOrd="0" destOrd="0" presId="urn:microsoft.com/office/officeart/2005/8/layout/hierarchy2"/>
    <dgm:cxn modelId="{975CEF3E-B1CE-4537-BFE9-D0472971F75C}" type="presParOf" srcId="{D2C04883-83CD-4840-8E9C-DF854C9E1C9B}" destId="{DF8D5A72-999B-4B75-BCA0-FE7238BA8BC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10168D-E11F-4959-8E96-969C5CEA8957}">
      <dsp:nvSpPr>
        <dsp:cNvPr id="0" name=""/>
        <dsp:cNvSpPr/>
      </dsp:nvSpPr>
      <dsp:spPr>
        <a:xfrm>
          <a:off x="6349" y="1863989"/>
          <a:ext cx="3381375" cy="16906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Председатель</a:t>
          </a:r>
          <a:endParaRPr lang="ru-RU" sz="3900" kern="1200" dirty="0"/>
        </a:p>
      </dsp:txBody>
      <dsp:txXfrm>
        <a:off x="55868" y="1913508"/>
        <a:ext cx="3282337" cy="1591649"/>
      </dsp:txXfrm>
    </dsp:sp>
    <dsp:sp modelId="{6BE340D3-6152-465A-BE56-564EC0E04515}">
      <dsp:nvSpPr>
        <dsp:cNvPr id="0" name=""/>
        <dsp:cNvSpPr/>
      </dsp:nvSpPr>
      <dsp:spPr>
        <a:xfrm rot="19457599">
          <a:off x="3231164" y="2195179"/>
          <a:ext cx="1665670" cy="56162"/>
        </a:xfrm>
        <a:custGeom>
          <a:avLst/>
          <a:gdLst/>
          <a:ahLst/>
          <a:cxnLst/>
          <a:rect l="0" t="0" r="0" b="0"/>
          <a:pathLst>
            <a:path>
              <a:moveTo>
                <a:pt x="0" y="28081"/>
              </a:moveTo>
              <a:lnTo>
                <a:pt x="1665670" y="2808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4022358" y="2181619"/>
        <a:ext cx="83283" cy="83283"/>
      </dsp:txXfrm>
    </dsp:sp>
    <dsp:sp modelId="{FCBD1C22-BC8B-4667-89BE-AD547892BB8B}">
      <dsp:nvSpPr>
        <dsp:cNvPr id="0" name=""/>
        <dsp:cNvSpPr/>
      </dsp:nvSpPr>
      <dsp:spPr>
        <a:xfrm>
          <a:off x="4740275" y="891844"/>
          <a:ext cx="3381375" cy="16906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Заместитель</a:t>
          </a:r>
          <a:endParaRPr lang="ru-RU" sz="3900" kern="1200" dirty="0"/>
        </a:p>
      </dsp:txBody>
      <dsp:txXfrm>
        <a:off x="4789794" y="941363"/>
        <a:ext cx="3282337" cy="1591649"/>
      </dsp:txXfrm>
    </dsp:sp>
    <dsp:sp modelId="{9DE85B2D-DEDE-4188-9BC0-4257BA1B8C91}">
      <dsp:nvSpPr>
        <dsp:cNvPr id="0" name=""/>
        <dsp:cNvSpPr/>
      </dsp:nvSpPr>
      <dsp:spPr>
        <a:xfrm rot="2142401">
          <a:off x="3231164" y="3167325"/>
          <a:ext cx="1665670" cy="56162"/>
        </a:xfrm>
        <a:custGeom>
          <a:avLst/>
          <a:gdLst/>
          <a:ahLst/>
          <a:cxnLst/>
          <a:rect l="0" t="0" r="0" b="0"/>
          <a:pathLst>
            <a:path>
              <a:moveTo>
                <a:pt x="0" y="28081"/>
              </a:moveTo>
              <a:lnTo>
                <a:pt x="1665670" y="2808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4022358" y="3153764"/>
        <a:ext cx="83283" cy="83283"/>
      </dsp:txXfrm>
    </dsp:sp>
    <dsp:sp modelId="{241C5F82-D6E1-4179-A0C6-5CF6AA8FDF16}">
      <dsp:nvSpPr>
        <dsp:cNvPr id="0" name=""/>
        <dsp:cNvSpPr/>
      </dsp:nvSpPr>
      <dsp:spPr>
        <a:xfrm>
          <a:off x="4740275" y="2836135"/>
          <a:ext cx="3381375" cy="16906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Помощник</a:t>
          </a:r>
          <a:endParaRPr lang="ru-RU" sz="3900" kern="1200" dirty="0"/>
        </a:p>
      </dsp:txBody>
      <dsp:txXfrm>
        <a:off x="4789794" y="2885654"/>
        <a:ext cx="3282337" cy="15916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2D12-B7B6-4023-95F9-19ECCF3F589F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1F20-6DD3-4DF7-9EB7-D93690DD4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879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2D12-B7B6-4023-95F9-19ECCF3F589F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1F20-6DD3-4DF7-9EB7-D93690DD4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947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2D12-B7B6-4023-95F9-19ECCF3F589F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1F20-6DD3-4DF7-9EB7-D93690DD442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28824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2D12-B7B6-4023-95F9-19ECCF3F589F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1F20-6DD3-4DF7-9EB7-D93690DD4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7465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2D12-B7B6-4023-95F9-19ECCF3F589F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1F20-6DD3-4DF7-9EB7-D93690DD442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1486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2D12-B7B6-4023-95F9-19ECCF3F589F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1F20-6DD3-4DF7-9EB7-D93690DD4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976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2D12-B7B6-4023-95F9-19ECCF3F589F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1F20-6DD3-4DF7-9EB7-D93690DD4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4583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2D12-B7B6-4023-95F9-19ECCF3F589F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1F20-6DD3-4DF7-9EB7-D93690DD4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016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2D12-B7B6-4023-95F9-19ECCF3F589F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1F20-6DD3-4DF7-9EB7-D93690DD4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246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2D12-B7B6-4023-95F9-19ECCF3F589F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1F20-6DD3-4DF7-9EB7-D93690DD4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466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2D12-B7B6-4023-95F9-19ECCF3F589F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1F20-6DD3-4DF7-9EB7-D93690DD4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30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2D12-B7B6-4023-95F9-19ECCF3F589F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1F20-6DD3-4DF7-9EB7-D93690DD4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303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2D12-B7B6-4023-95F9-19ECCF3F589F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1F20-6DD3-4DF7-9EB7-D93690DD4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428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2D12-B7B6-4023-95F9-19ECCF3F589F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1F20-6DD3-4DF7-9EB7-D93690DD4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564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2D12-B7B6-4023-95F9-19ECCF3F589F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1F20-6DD3-4DF7-9EB7-D93690DD4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240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2D12-B7B6-4023-95F9-19ECCF3F589F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1F20-6DD3-4DF7-9EB7-D93690DD4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925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B2D12-B7B6-4023-95F9-19ECCF3F589F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4411F20-6DD3-4DF7-9EB7-D93690DD4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2031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МУНИЦИПАЛЬНОЕ БЮДЖЕТНОЕ ДОШКОЛЬНОЕ ОБРАЗОВАТЕЛЬНОЕ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УЧРЕЖДЕНИЕ ДЕТСКИЙ САД №45 «ВОЛЧОК»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(МБДОУ №45 «Волчок»)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 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 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 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 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 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 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 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Конспект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родительского собрания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 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Тема: «Создание единого образовательного пространства дом-семья-ребенок»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 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Группа младшего дошкольного возраста №1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«</a:t>
            </a:r>
            <a:r>
              <a:rPr lang="ru-RU" sz="1200" b="1" u="sng" dirty="0">
                <a:solidFill>
                  <a:schemeClr val="tx1"/>
                </a:solidFill>
              </a:rPr>
              <a:t>Карамельки</a:t>
            </a:r>
            <a:r>
              <a:rPr lang="ru-RU" sz="1200" b="1" dirty="0">
                <a:solidFill>
                  <a:schemeClr val="tx1"/>
                </a:solidFill>
              </a:rPr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6" y="4050833"/>
            <a:ext cx="8540823" cy="1096899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</a:t>
            </a:r>
          </a:p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Кабанова Я.К.</a:t>
            </a:r>
          </a:p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Манапова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У.Ш.</a:t>
            </a:r>
          </a:p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Сургут, 2020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9735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9903" y="1582341"/>
            <a:ext cx="10857187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Пропускной режим.</a:t>
            </a:r>
          </a:p>
          <a:p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обеспечения безопасности своего ребенка, родитель (законный представитель)</a:t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обязан лично передавать и забирать ребенка у воспитателя, не передоверяя лицам, не</a:t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достигшим 16-летнего возраста. Передавать и забирать ребенка у воспитателя имеет право</a:t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третье лицо, при наличии согласия обоих родителей (законных представителей),</a:t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выраженного в письменной форме и оформленное в присутствии заведующего МБДОУ</a:t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№45 «Волчок», согласованное им, либо оформленное нотариально.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122" name="Picture 2" descr="https://d.radikal.ru/d40/1909/24/104a7c1827e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03" y="0"/>
            <a:ext cx="2881915" cy="204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577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650006544"/>
              </p:ext>
            </p:extLst>
          </p:nvPr>
        </p:nvGraphicFramePr>
        <p:xfrm>
          <a:off x="529021" y="170763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 комитет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429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8883" y="121172"/>
            <a:ext cx="11582400" cy="5276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Цели: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расширение контакта между педагогами и родителями; обсуждение планов, перспектив на новый учебный год; повышение педагогической культуры родителей.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рассмотреть возрастные и индивидуальные особенности детей 3- 4 лет; познакомить родителей с годовыми задачами МБДОУ на 2020-2021 учебный год; активизировать работу по развитию речи детей.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Время проведения: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30-40 минут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 родительского собрания: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ru-RU" sz="2000" kern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Выступление воспитателя Кабанова Я.К.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Вступительная часть</a:t>
            </a:r>
            <a:r>
              <a:rPr lang="ru-RU" sz="2000" kern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Возрастные и индивидуальные особенности детей 3-4 лет.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0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Выступление воспитателя </a:t>
            </a:r>
            <a:r>
              <a:rPr lang="ru-RU" sz="20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Манапова</a:t>
            </a:r>
            <a:r>
              <a:rPr lang="ru-RU" sz="20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У.Ш.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Ознакомление родителей с целями и задачами ДОУ на новый учебный год.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2000" kern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Выступление воспитателя </a:t>
            </a:r>
            <a:r>
              <a:rPr lang="ru-RU" sz="2000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Манапова</a:t>
            </a:r>
            <a:r>
              <a:rPr lang="ru-RU" sz="2000" kern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У.Ш.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Недопущение незаконных сборов денежных средств с родителей (законных представителей) воспитанников МБДОУ.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Выступление воспитателя Кабанова Я.К.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Правила внутреннего распорядка воспитанников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2000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Выступление воспитателя Кабанова Я.К</a:t>
            </a:r>
            <a:r>
              <a:rPr lang="ru-RU" sz="2000" kern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Пропускной режим.</a:t>
            </a:r>
          </a:p>
          <a:p>
            <a:pPr algn="just">
              <a:spcAft>
                <a:spcPts val="0"/>
              </a:spcAft>
            </a:pPr>
            <a:r>
              <a:rPr lang="ru-RU" sz="2000" kern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Выбор родительского комитета.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373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s10.educrub.ru/sites/default/files/%D0%92%D0%BE%D0%B7%D1%80%D0%B0%D1%81%D1%82%D0%BD%D1%8B%D0%B5-%D0%BE%D1%81%D0%BE%D0%B1%D0%B5%D0%BD%D0%BD%D0%BE%D1%81%D1%82%D0%B8-%D0%B4%D0%B5%D1%82%D0%B5%D0%B9-3-4-%D0%BB%D0%B5%D1%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65" y="94593"/>
            <a:ext cx="4602927" cy="650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s04.infourok.ru/uploads/ex/0b5e/000402fd-4aadabae/img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734" y="94593"/>
            <a:ext cx="4995875" cy="6621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3730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593" y="7817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Наш детский сад работает с учетом основной Общеобразовательной программе дошкольного образования «Мозаика» (авторы-составители В.Ю.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Белькович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, Н.В.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Гребёнкина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, И.А.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Кильдышева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.) в соответствии с Федеральным законом «Об образовании в Российской Федерации» от 29.12.2012 г. № 273-ФЗ, с требованиями Федерального государственного образовательного стандарта дошкольного образования (далее - ФГОС ДО)</a:t>
            </a:r>
            <a:endParaRPr lang="ru-RU" dirty="0"/>
          </a:p>
        </p:txBody>
      </p:sp>
      <p:pic>
        <p:nvPicPr>
          <p:cNvPr id="3074" name="Picture 2" descr="https://cdn1.ozone.ru/multimedia/1015993344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285" y="0"/>
            <a:ext cx="3743715" cy="555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6841" y="3255349"/>
            <a:ext cx="8839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Ознакомление с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целями и задачами ДОУ на новый учебный год.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Цель: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условий для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качества образования дошкольников посредством совершенствования системы образования в МБДОУ.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1.Внедрить инновационные технологии психолого-педагогического сопровождения детей с ОВЗ и инвалидностью, их родителей.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Повысить качество речевого развития детей посредством формирования компонентов устной речи в различных формах и видах детской деятельности.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83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09b7/0009ba2e-8d930a09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451" y="145996"/>
            <a:ext cx="8725667" cy="654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920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634" y="203853"/>
            <a:ext cx="914400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Недопущение незаконных сборов денежных средств с родителей (законных представителей) воспитанников МБДОУ.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3778" y="1187670"/>
            <a:ext cx="884971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algn="ctr"/>
            <a:r>
              <a:rPr lang="ru-RU" b="1" dirty="0">
                <a:latin typeface="Times New Roman" panose="02020603050405020304" pitchFamily="18" charset="0"/>
              </a:rPr>
              <a:t>ПАМЯТКА</a:t>
            </a:r>
            <a:endParaRPr lang="ru-RU" dirty="0">
              <a:latin typeface="Verdana" panose="020B0604030504040204" pitchFamily="34" charset="0"/>
            </a:endParaRPr>
          </a:p>
          <a:p>
            <a:pPr marL="180340" algn="ctr"/>
            <a:r>
              <a:rPr lang="ru-RU" b="1" dirty="0">
                <a:latin typeface="Times New Roman" panose="02020603050405020304" pitchFamily="18" charset="0"/>
              </a:rPr>
              <a:t>о недопущении незаконного сбора денежных средств</a:t>
            </a:r>
            <a:endParaRPr lang="ru-RU" dirty="0">
              <a:latin typeface="Verdana" panose="020B0604030504040204" pitchFamily="34" charset="0"/>
            </a:endParaRPr>
          </a:p>
          <a:p>
            <a:pPr marL="180340" algn="ctr"/>
            <a:r>
              <a:rPr lang="ru-RU" b="1" dirty="0">
                <a:latin typeface="Times New Roman" panose="02020603050405020304" pitchFamily="18" charset="0"/>
              </a:rPr>
              <a:t>с родителей (законных представителей) воспитанников</a:t>
            </a:r>
            <a:endParaRPr lang="ru-RU" dirty="0">
              <a:latin typeface="Verdana" panose="020B0604030504040204" pitchFamily="34" charset="0"/>
            </a:endParaRPr>
          </a:p>
          <a:p>
            <a:pPr marL="180340" algn="ctr"/>
            <a:r>
              <a:rPr lang="ru-RU" b="1" dirty="0">
                <a:latin typeface="Times New Roman" panose="02020603050405020304" pitchFamily="18" charset="0"/>
              </a:rPr>
              <a:t> </a:t>
            </a:r>
            <a:endParaRPr lang="ru-RU" dirty="0">
              <a:latin typeface="Verdana" panose="020B0604030504040204" pitchFamily="34" charset="0"/>
            </a:endParaRPr>
          </a:p>
          <a:p>
            <a:pPr marL="180340" indent="450215" algn="just"/>
            <a:r>
              <a:rPr lang="ru-RU" dirty="0">
                <a:latin typeface="Times New Roman" panose="02020603050405020304" pitchFamily="18" charset="0"/>
              </a:rPr>
              <a:t>Статья 43 Конституции Российской Федерации гарантирует гражданам право на общедоступность и бесплатность общего образования в государственных или муниципальных образовательных учреждениях.</a:t>
            </a:r>
            <a:endParaRPr lang="ru-RU" dirty="0">
              <a:latin typeface="Verdana" panose="020B0604030504040204" pitchFamily="34" charset="0"/>
            </a:endParaRPr>
          </a:p>
          <a:p>
            <a:pPr marL="180340" indent="450215" algn="just"/>
            <a:r>
              <a:rPr lang="ru-RU" dirty="0">
                <a:latin typeface="Times New Roman" panose="02020603050405020304" pitchFamily="18" charset="0"/>
              </a:rPr>
              <a:t>Установление каких-либо денежных взносов (сборов) и иных форм материальной помощи в процессе обучения в образовательном учреждении не допускается.</a:t>
            </a:r>
            <a:endParaRPr lang="ru-RU" dirty="0">
              <a:latin typeface="Verdana" panose="020B0604030504040204" pitchFamily="34" charset="0"/>
            </a:endParaRPr>
          </a:p>
          <a:p>
            <a:pPr marL="180340" indent="450215" algn="just"/>
            <a:r>
              <a:rPr lang="ru-RU" dirty="0">
                <a:latin typeface="Times New Roman" panose="02020603050405020304" pitchFamily="18" charset="0"/>
              </a:rPr>
              <a:t>Если Вы по собственному желанию (без какого бы то ни было давления со стороны администрации, сотрудников образовательного учреждения, родительских комитетов, фондов, иных физических и юридических лиц) хотите оказать школе или детскому саду, где обучается (воспитывается) Ваш ребенок, благотворительную (добровольную) помощь в виде денежных средств, Вы можете в любое удобное для Вас время перечислить любую сумму, посильную для Вашего семейного бюджета, на расчетный счет учреждения.</a:t>
            </a:r>
            <a:endParaRPr lang="ru-RU" b="0" i="0" dirty="0"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674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99445" y="0"/>
            <a:ext cx="83510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Правила внутреннего распорядка воспитанников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604503"/>
              </p:ext>
            </p:extLst>
          </p:nvPr>
        </p:nvGraphicFramePr>
        <p:xfrm>
          <a:off x="268780" y="609602"/>
          <a:ext cx="5732627" cy="63157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44958">
                  <a:extLst>
                    <a:ext uri="{9D8B030D-6E8A-4147-A177-3AD203B41FA5}">
                      <a16:colId xmlns:a16="http://schemas.microsoft.com/office/drawing/2014/main" val="1344216414"/>
                    </a:ext>
                  </a:extLst>
                </a:gridCol>
                <a:gridCol w="1187669">
                  <a:extLst>
                    <a:ext uri="{9D8B030D-6E8A-4147-A177-3AD203B41FA5}">
                      <a16:colId xmlns:a16="http://schemas.microsoft.com/office/drawing/2014/main" val="2414613231"/>
                    </a:ext>
                  </a:extLst>
                </a:gridCol>
              </a:tblGrid>
              <a:tr h="154301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Режимные моменты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Группа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 anchor="ctr"/>
                </a:tc>
                <a:extLst>
                  <a:ext uri="{0D108BD9-81ED-4DB2-BD59-A6C34878D82A}">
                    <a16:rowId xmlns:a16="http://schemas.microsoft.com/office/drawing/2014/main" val="2640193342"/>
                  </a:ext>
                </a:extLst>
              </a:tr>
              <a:tr h="6888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младшего дошкольного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возраста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(от 3 до 4 лет)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 anchor="ctr"/>
                </a:tc>
                <a:extLst>
                  <a:ext uri="{0D108BD9-81ED-4DB2-BD59-A6C34878D82A}">
                    <a16:rowId xmlns:a16="http://schemas.microsoft.com/office/drawing/2014/main" val="2410700220"/>
                  </a:ext>
                </a:extLst>
              </a:tr>
              <a:tr h="5166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Приём детей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(общение с родителями, совместные игры, чтение художественной литературы)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07.00-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extLst>
                  <a:ext uri="{0D108BD9-81ED-4DB2-BD59-A6C34878D82A}">
                    <a16:rowId xmlns:a16="http://schemas.microsoft.com/office/drawing/2014/main" val="1240006545"/>
                  </a:ext>
                </a:extLst>
              </a:tr>
              <a:tr h="1722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Утренняя разминка (гимнастика)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07:50-8:00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extLst>
                  <a:ext uri="{0D108BD9-81ED-4DB2-BD59-A6C34878D82A}">
                    <a16:rowId xmlns:a16="http://schemas.microsoft.com/office/drawing/2014/main" val="3442227681"/>
                  </a:ext>
                </a:extLst>
              </a:tr>
              <a:tr h="344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Завтрак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(формирование  культурно-гигиенических навыков)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08.15- 08.45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extLst>
                  <a:ext uri="{0D108BD9-81ED-4DB2-BD59-A6C34878D82A}">
                    <a16:rowId xmlns:a16="http://schemas.microsoft.com/office/drawing/2014/main" val="1898874562"/>
                  </a:ext>
                </a:extLst>
              </a:tr>
              <a:tr h="3085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Игровая, познавательная, продуктивная деятельность детей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08.45- 09.40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extLst>
                  <a:ext uri="{0D108BD9-81ED-4DB2-BD59-A6C34878D82A}">
                    <a16:rowId xmlns:a16="http://schemas.microsoft.com/office/drawing/2014/main" val="1963472784"/>
                  </a:ext>
                </a:extLst>
              </a:tr>
              <a:tr h="1722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Второй завтрак 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09.40-09.50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extLst>
                  <a:ext uri="{0D108BD9-81ED-4DB2-BD59-A6C34878D82A}">
                    <a16:rowId xmlns:a16="http://schemas.microsoft.com/office/drawing/2014/main" val="2029519866"/>
                  </a:ext>
                </a:extLst>
              </a:tr>
              <a:tr h="4628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Прогулка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(подвижные игры, экспериментирование и игры с природным материалом)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09.50 - 11.45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extLst>
                  <a:ext uri="{0D108BD9-81ED-4DB2-BD59-A6C34878D82A}">
                    <a16:rowId xmlns:a16="http://schemas.microsoft.com/office/drawing/2014/main" val="33598046"/>
                  </a:ext>
                </a:extLst>
              </a:tr>
              <a:tr h="344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Возвращение с прогулки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(формирование навыков самообслуживания)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11.45- 12.00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extLst>
                  <a:ext uri="{0D108BD9-81ED-4DB2-BD59-A6C34878D82A}">
                    <a16:rowId xmlns:a16="http://schemas.microsoft.com/office/drawing/2014/main" val="3819590417"/>
                  </a:ext>
                </a:extLst>
              </a:tr>
              <a:tr h="344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обед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(формирование культурно-гигиенических навыков, культуры приёма пищи)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12.00-12.35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extLst>
                  <a:ext uri="{0D108BD9-81ED-4DB2-BD59-A6C34878D82A}">
                    <a16:rowId xmlns:a16="http://schemas.microsoft.com/office/drawing/2014/main" val="3684458657"/>
                  </a:ext>
                </a:extLst>
              </a:tr>
              <a:tr h="344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ко сну, сон (дневной отдых)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(перед сном: чтение, слушание аудиозаписей)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12.35-15.00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extLst>
                  <a:ext uri="{0D108BD9-81ED-4DB2-BD59-A6C34878D82A}">
                    <a16:rowId xmlns:a16="http://schemas.microsoft.com/office/drawing/2014/main" val="2028735297"/>
                  </a:ext>
                </a:extLst>
              </a:tr>
              <a:tr h="4541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Постепенный подъём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(закаливающие процедуры, разминка, спокойные  игры)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15.00-15.15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extLst>
                  <a:ext uri="{0D108BD9-81ED-4DB2-BD59-A6C34878D82A}">
                    <a16:rowId xmlns:a16="http://schemas.microsoft.com/office/drawing/2014/main" val="2456543327"/>
                  </a:ext>
                </a:extLst>
              </a:tr>
              <a:tr h="344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Полдник (облегчённый ужин)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(формирование  культурно-гигиенических навыков)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15.15-15.30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extLst>
                  <a:ext uri="{0D108BD9-81ED-4DB2-BD59-A6C34878D82A}">
                    <a16:rowId xmlns:a16="http://schemas.microsoft.com/office/drawing/2014/main" val="1623043871"/>
                  </a:ext>
                </a:extLst>
              </a:tr>
              <a:tr h="3085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Игровая, физкультурно-оздоровительная, творческая деятельность детей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15.30-16.15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 anchor="ctr"/>
                </a:tc>
                <a:extLst>
                  <a:ext uri="{0D108BD9-81ED-4DB2-BD59-A6C34878D82A}">
                    <a16:rowId xmlns:a16="http://schemas.microsoft.com/office/drawing/2014/main" val="3160709865"/>
                  </a:ext>
                </a:extLst>
              </a:tr>
              <a:tr h="4628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к прогулке Прогулка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(подвижные игры, продуктивная деятельность с природным материалом)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16.15-17.00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extLst>
                  <a:ext uri="{0D108BD9-81ED-4DB2-BD59-A6C34878D82A}">
                    <a16:rowId xmlns:a16="http://schemas.microsoft.com/office/drawing/2014/main" val="2883716435"/>
                  </a:ext>
                </a:extLst>
              </a:tr>
              <a:tr h="1722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Возвращение с прогулки, подготовка к ужину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17.00-17.10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extLst>
                  <a:ext uri="{0D108BD9-81ED-4DB2-BD59-A6C34878D82A}">
                    <a16:rowId xmlns:a16="http://schemas.microsoft.com/office/drawing/2014/main" val="2676684514"/>
                  </a:ext>
                </a:extLst>
              </a:tr>
              <a:tr h="344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Ужин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(формирование  культурно-гигиенических навыков)</a:t>
                      </a:r>
                      <a:endParaRPr lang="ru-RU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17.10 -17.30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extLst>
                  <a:ext uri="{0D108BD9-81ED-4DB2-BD59-A6C34878D82A}">
                    <a16:rowId xmlns:a16="http://schemas.microsoft.com/office/drawing/2014/main" val="3146268558"/>
                  </a:ext>
                </a:extLst>
              </a:tr>
              <a:tr h="3085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Игры по выбору, чтение художественной литературы и уход домой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17.30- 19.00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08" marR="34208" marT="0" marB="0"/>
                </a:tc>
                <a:extLst>
                  <a:ext uri="{0D108BD9-81ED-4DB2-BD59-A6C34878D82A}">
                    <a16:rowId xmlns:a16="http://schemas.microsoft.com/office/drawing/2014/main" val="2498221411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159062" y="609603"/>
            <a:ext cx="5517931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1.Выявленные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больные дети или дети с подозрением на заболевание в МБДОУ №45</a:t>
            </a:r>
            <a:b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«Волчок» не принимаются; заболевших в течение дня детей изолируют от здоровых</a:t>
            </a:r>
            <a:b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 (временно размещают в помещениях медицинского блока) до прихода родителей</a:t>
            </a:r>
            <a:b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их госпитализации в лечебно-профилактическую организацию с информированием</a:t>
            </a:r>
            <a:b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родителей.</a:t>
            </a:r>
            <a:b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 перенесенного заболевания, а также отсутствия более 5 дней (за исключением</a:t>
            </a:r>
            <a:b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выходных и праздничных дней) детей принимают в МБДОУ №45 «Волчок» только при</a:t>
            </a:r>
            <a:b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наличии справки с указанием диагноза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работник ДОУ осуществляет контроль приема детей. Во время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утреннего приема не принимаются воспитанники с явными с признаками простудных или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инфекционных заболеваний для предотвращения их распространения среди других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воспитанников. Выявленные больные дети или дети с подозрением на заболевание в ДОУ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принимаются; заболевших в течение дня детей изолируют от здоровых (временно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размещают в изоляторе) до прихода родителей (законных представителей) или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направляют в лечебное учреждение.</a:t>
            </a:r>
            <a:r>
              <a:rPr lang="ru-RU" dirty="0"/>
              <a:t/>
            </a:r>
            <a:br>
              <a:rPr lang="ru-RU" dirty="0"/>
            </a:b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569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3270" y="203447"/>
            <a:ext cx="11655971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МБДОУ №45 «Волчок» запрещено давать детям какие-либо лекарства родителем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(законным представителем), воспитателями групп или самостоятельно принимать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ребенку..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случае длительного отсутствия ребенка в ДОУ по каким-либо обстоятельствам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необходимо написать заявление на имя заведующего ДОУ о сохранении места за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ребенком с указанием периода отсутствия ребенка и причины.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Учреждение обеспечивает гарантированное сбалансированное 5-разовое питание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воспитанников.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промежутке между завтраком и обедом организуется дополнительный прием пищи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второй завтрак, включающий напиток или сок и (или) свежие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фрукты.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Прогулку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организуют 2 раза в день: в первую половину - до обеда и во вторую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половину дня - после дневного сна или перед уходом детей домой.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Продолжительность прогулки определяется в соответствии с климатическими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условиями: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прогулка сокращается - при температуре воздуха ниже минус 15oС и скорости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ветра более 7 м/с продолжительность.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прогулка не проводится - при температуре воздуха ниже минус 15oС и скорости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ветра более 15 м/с для детей до 4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лет.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232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884" y="659122"/>
            <a:ext cx="11803116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создания комфортных условий пребывания ребенка в ДОУ родитель (законный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представитель) обязан обеспечить следующее: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сменная обувь: сандалии с каблучком и жестким задником на светлой подошве строго по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размеру ноги (это обязательно для правильного формирования стопы, чтобы ножка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малыша всё время чётко фиксировалась и не «западала» на стороны, так как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стопы заканчивается к 7-8 годам). Основное требование – удобство для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ребёнка в процессе самообслуживания: наличие застёжек-липучек или резинок на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подъёме стопы;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не менее одного комплекта сменного белья: мальчикам – шорты, трусики, майки,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рубашки, колготки; девочкам – колготки, майки, трусики, платье или юбочка с кофточкой.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для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занятий в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спортивном зале - футболка, шорты, носочки и кроссовки (строго по размеру ноги); </a:t>
            </a:r>
          </a:p>
          <a:p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малышей в шкафчике обязательно должен быть запасной комплект одежды, сменная</a:t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обувь и одежда для занятий физической культурой в отдельном пакете.  В детском саду у ребенка есть специальное место для хранения одежды, которое</a:t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поддерживает в порядке родитель. В шкафу ребёнка должен быть пакет для загрязнённой</a:t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одежды.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20152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94</TotalTime>
  <Words>1350</Words>
  <Application>Microsoft Office PowerPoint</Application>
  <PresentationFormat>Широкоэкранный</PresentationFormat>
  <Paragraphs>108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Verdana</vt:lpstr>
      <vt:lpstr>Wingdings 3</vt:lpstr>
      <vt:lpstr>Аспект</vt:lpstr>
      <vt:lpstr>МУНИЦИПАЛЬНОЕ БЮДЖЕТНОЕ ДОШКОЛЬНОЕ ОБРАЗОВАТЕЛЬНОЕ УЧРЕЖДЕНИЕ ДЕТСКИЙ САД №45 «ВОЛЧОК» (МБДОУ №45 «Волчок»)               Конспект родительского собрания   Тема: «Создание единого образовательного пространства дом-семья-ребенок»   Группа младшего дошкольного возраста №1 «Карамельки»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Родительский комитет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Яна</dc:creator>
  <cp:lastModifiedBy>Яна</cp:lastModifiedBy>
  <cp:revision>9</cp:revision>
  <dcterms:created xsi:type="dcterms:W3CDTF">2020-12-03T04:48:55Z</dcterms:created>
  <dcterms:modified xsi:type="dcterms:W3CDTF">2020-12-03T06:29:13Z</dcterms:modified>
</cp:coreProperties>
</file>