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5" r:id="rId2"/>
    <p:sldId id="277" r:id="rId3"/>
    <p:sldId id="272" r:id="rId4"/>
    <p:sldId id="279" r:id="rId5"/>
    <p:sldId id="280" r:id="rId6"/>
    <p:sldId id="281" r:id="rId7"/>
    <p:sldId id="282" r:id="rId8"/>
    <p:sldId id="283" r:id="rId9"/>
    <p:sldId id="278" r:id="rId10"/>
    <p:sldId id="260" r:id="rId11"/>
    <p:sldId id="261" r:id="rId12"/>
    <p:sldId id="274" r:id="rId13"/>
    <p:sldId id="28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009900"/>
    <a:srgbClr val="3333CC"/>
    <a:srgbClr val="0000CC"/>
    <a:srgbClr val="00CC00"/>
    <a:srgbClr val="FF006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03D0F-D982-4454-BE98-129F9EF2C107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B4547-7B8E-4D84-9575-25AE2308E2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9850" y="914400"/>
            <a:ext cx="4178300" cy="31337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45550" y="4352734"/>
            <a:ext cx="4769781" cy="347702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65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400" y="580382"/>
            <a:ext cx="7806240" cy="114203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2400" y="1905321"/>
            <a:ext cx="3833280" cy="4523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33921" y="1905321"/>
            <a:ext cx="3834720" cy="4523514"/>
          </a:xfrm>
        </p:spPr>
        <p:txBody>
          <a:bodyPr/>
          <a:lstStyle/>
          <a:p>
            <a:pPr lvl="0"/>
            <a:endParaRPr lang="ru-RU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69190-9599-4AEA-9EB8-8AC4F97C1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52795-95D7-4A66-8E0E-DAFE34BDCB18}" type="datetimeFigureOut">
              <a:rPr lang="ru-RU" smtClean="0"/>
              <a:pPr/>
              <a:t>05.08.2025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DA851-545A-4331-9051-6D72094AD0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484784"/>
            <a:ext cx="7772400" cy="3929089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n>
                  <a:solidFill>
                    <a:srgbClr val="0000CC"/>
                  </a:solidFill>
                </a:ln>
                <a:solidFill>
                  <a:srgbClr val="0099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«Ваш ребенок — будущий первоклассник»</a:t>
            </a:r>
            <a:endParaRPr lang="ru-RU" sz="4800" b="1" dirty="0">
              <a:ln>
                <a:solidFill>
                  <a:srgbClr val="0000CC"/>
                </a:solidFill>
              </a:ln>
              <a:solidFill>
                <a:srgbClr val="0099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5594098"/>
            <a:ext cx="5414978" cy="7810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9900"/>
                </a:solidFill>
              </a:rPr>
              <a:t>Воспитатели: </a:t>
            </a:r>
            <a:r>
              <a:rPr lang="ru-RU" sz="2000" dirty="0" err="1" smtClean="0">
                <a:solidFill>
                  <a:srgbClr val="009900"/>
                </a:solidFill>
              </a:rPr>
              <a:t>И.В.Быстрицкая</a:t>
            </a:r>
            <a:endParaRPr lang="ru-RU" sz="2000" dirty="0" smtClean="0">
              <a:solidFill>
                <a:srgbClr val="009900"/>
              </a:solidFill>
            </a:endParaRPr>
          </a:p>
          <a:p>
            <a:r>
              <a:rPr lang="ru-RU" sz="2000" dirty="0" smtClean="0">
                <a:solidFill>
                  <a:srgbClr val="009900"/>
                </a:solidFill>
              </a:rPr>
              <a:t>                     </a:t>
            </a:r>
            <a:endParaRPr lang="ru-RU" sz="2000" dirty="0">
              <a:solidFill>
                <a:srgbClr val="0099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7594" y="548680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МБОУ СШ №12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96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116632"/>
            <a:ext cx="7829608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ea typeface="Batang" pitchFamily="18" charset="-127"/>
              </a:rPr>
              <a:t>Главная задача родителей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060848"/>
            <a:ext cx="8358246" cy="4554551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ru-RU" sz="2800" dirty="0" smtClean="0">
                <a:ea typeface="Batang" pitchFamily="18" charset="-127"/>
              </a:rPr>
              <a:t>Создать общую установку, общую позицию ребенка по отношению к школе и учению. Такая позиция должна сделать поступление в школу радостно ожидаемым событием,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a typeface="Batang" pitchFamily="18" charset="-127"/>
              </a:rPr>
              <a:t>вызвать положительное отношение</a:t>
            </a:r>
            <a:r>
              <a:rPr lang="ru-RU" sz="2800" dirty="0" smtClean="0">
                <a:ea typeface="Batang" pitchFamily="18" charset="-127"/>
              </a:rPr>
              <a:t> к предстоящему учению с другими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ru-RU" sz="2800" dirty="0" smtClean="0">
                <a:ea typeface="Batang" pitchFamily="18" charset="-127"/>
              </a:rPr>
              <a:t>ребятами в школе и сделать само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ru-RU" sz="2800" dirty="0" smtClean="0">
                <a:ea typeface="Batang" pitchFamily="18" charset="-127"/>
              </a:rPr>
              <a:t>учение радостным и интересным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ru-RU" sz="2800" dirty="0" smtClean="0">
                <a:ea typeface="Batang" pitchFamily="18" charset="-127"/>
              </a:rPr>
              <a:t>занятием.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844824"/>
            <a:ext cx="6696744" cy="2808312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Подготовка к школе требует от детей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умения слушать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учителя,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понимать</a:t>
            </a:r>
            <a:r>
              <a:rPr lang="ru-RU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,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 чем он говорит,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выполнять его указания</a:t>
            </a:r>
            <a:r>
              <a:rPr lang="ru-RU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219" name="Рисунок 2" descr="Мальчик 04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356992"/>
            <a:ext cx="1770063" cy="320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259632" y="332656"/>
            <a:ext cx="7809120" cy="737357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Советы родителям: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888039"/>
            <a:ext cx="8480160" cy="4969961"/>
          </a:xfrm>
        </p:spPr>
        <p:txBody>
          <a:bodyPr tIns="20900">
            <a:noAutofit/>
          </a:bodyPr>
          <a:lstStyle/>
          <a:p>
            <a:pPr marL="439382">
              <a:buClr>
                <a:schemeClr val="accent6">
                  <a:lumMod val="75000"/>
                </a:schemeClr>
              </a:buClr>
              <a:buSzPct val="45000"/>
              <a:buFont typeface="Wingdings" panose="05000000000000000000" pitchFamily="2" charset="2"/>
              <a:buChar char="Ø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Развивайте настойчивость</a:t>
            </a:r>
            <a:r>
              <a:rPr lang="ru-RU" sz="2200" i="1" dirty="0" smtClean="0"/>
              <a:t>, трудолюбие ребенка, умение доводить дело до конца.</a:t>
            </a:r>
          </a:p>
          <a:p>
            <a:pPr marL="439382">
              <a:buClr>
                <a:schemeClr val="accent6">
                  <a:lumMod val="75000"/>
                </a:schemeClr>
              </a:buClr>
              <a:buSzPct val="45000"/>
              <a:buFont typeface="Wingdings" panose="05000000000000000000" pitchFamily="2" charset="2"/>
              <a:buChar char="Ø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200" i="1" dirty="0" smtClean="0"/>
              <a:t>Формируйте у него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мыслительные способности</a:t>
            </a:r>
            <a:r>
              <a:rPr lang="ru-RU" sz="2200" i="1" dirty="0" smtClean="0"/>
              <a:t>, наблюдательность, пытливость, интерес к познанию окружающего. Загадывайте загадки, составляйте их вместе, проводите элементарные опыты.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Пусть ребенок рассуждает вслух</a:t>
            </a:r>
            <a:r>
              <a:rPr lang="ru-RU" sz="2200" i="1" dirty="0" smtClean="0"/>
              <a:t>.</a:t>
            </a:r>
          </a:p>
          <a:p>
            <a:pPr marL="439382">
              <a:buClr>
                <a:schemeClr val="accent6">
                  <a:lumMod val="75000"/>
                </a:schemeClr>
              </a:buClr>
              <a:buSzPct val="45000"/>
              <a:buFont typeface="Wingdings" panose="05000000000000000000" pitchFamily="2" charset="2"/>
              <a:buChar char="Ø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200" i="1" dirty="0" smtClean="0"/>
              <a:t>По возможности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не давайте ребенку                готовых ответов</a:t>
            </a:r>
            <a:r>
              <a:rPr lang="ru-RU" sz="2200" i="1" dirty="0" smtClean="0"/>
              <a:t>, заставляйте его           размышлять, исследовать.</a:t>
            </a:r>
          </a:p>
          <a:p>
            <a:pPr marL="439382">
              <a:buClr>
                <a:schemeClr val="accent6">
                  <a:lumMod val="75000"/>
                </a:schemeClr>
              </a:buClr>
              <a:buSzPct val="45000"/>
              <a:buFont typeface="Wingdings" panose="05000000000000000000" pitchFamily="2" charset="2"/>
              <a:buChar char="Ø"/>
              <a:tabLst>
                <a:tab pos="390246" algn="l"/>
                <a:tab pos="485288" algn="l"/>
                <a:tab pos="892813" algn="l"/>
                <a:tab pos="1300340" algn="l"/>
                <a:tab pos="1707865" algn="l"/>
                <a:tab pos="2115392" algn="l"/>
                <a:tab pos="2522917" algn="l"/>
                <a:tab pos="2930444" algn="l"/>
                <a:tab pos="3337969" algn="l"/>
                <a:tab pos="3745496" algn="l"/>
                <a:tab pos="4153021" algn="l"/>
                <a:tab pos="4560548" algn="l"/>
                <a:tab pos="4968073" algn="l"/>
                <a:tab pos="5375600" algn="l"/>
                <a:tab pos="5783125" algn="l"/>
                <a:tab pos="6190652" algn="l"/>
                <a:tab pos="6598177" algn="l"/>
                <a:tab pos="7005704" algn="l"/>
                <a:tab pos="7413229" algn="l"/>
                <a:tab pos="7820756" algn="l"/>
                <a:tab pos="8228281" algn="l"/>
              </a:tabLst>
            </a:pPr>
            <a:r>
              <a:rPr lang="ru-RU" sz="2200" i="1" dirty="0" smtClean="0"/>
              <a:t>Ставьте ребенка перед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проблемными       ситуациями.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484784"/>
            <a:ext cx="7772400" cy="3929089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n>
                  <a:solidFill>
                    <a:srgbClr val="0000CC"/>
                  </a:solidFill>
                </a:ln>
                <a:solidFill>
                  <a:srgbClr val="0099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«Ваш ребенок — будущий первоклассник»</a:t>
            </a:r>
            <a:endParaRPr lang="ru-RU" sz="4800" b="1" dirty="0">
              <a:ln>
                <a:solidFill>
                  <a:srgbClr val="0000CC"/>
                </a:solidFill>
              </a:ln>
              <a:solidFill>
                <a:srgbClr val="0099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5594098"/>
            <a:ext cx="5414978" cy="7810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9900"/>
                </a:solidFill>
              </a:rPr>
              <a:t>Воспитатели: </a:t>
            </a:r>
            <a:r>
              <a:rPr lang="ru-RU" sz="2000" dirty="0" err="1" smtClean="0">
                <a:solidFill>
                  <a:srgbClr val="009900"/>
                </a:solidFill>
              </a:rPr>
              <a:t>И.В.Быстрицкая</a:t>
            </a:r>
            <a:endParaRPr lang="ru-RU" sz="2000" dirty="0" smtClean="0">
              <a:solidFill>
                <a:srgbClr val="009900"/>
              </a:solidFill>
            </a:endParaRPr>
          </a:p>
          <a:p>
            <a:r>
              <a:rPr lang="ru-RU" sz="2000" dirty="0" smtClean="0">
                <a:solidFill>
                  <a:srgbClr val="009900"/>
                </a:solidFill>
              </a:rPr>
              <a:t>                     </a:t>
            </a:r>
            <a:endParaRPr lang="ru-RU" sz="2000" dirty="0">
              <a:solidFill>
                <a:srgbClr val="0099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7594" y="548680"/>
            <a:ext cx="1968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МБОУ СШ №12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64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83568" y="1340768"/>
            <a:ext cx="7658128" cy="5268931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«Быть готовым к школе – не значит уметь читать, писать и считать. 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Быть готовым к школе – значит быть готовым всему этому научиться».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Л.А</a:t>
            </a:r>
            <a:r>
              <a:rPr lang="ru-RU" b="1" dirty="0" smtClean="0"/>
              <a:t>. 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300" b="1" dirty="0" smtClean="0"/>
              <a:t>Экзамен для родителей</a:t>
            </a:r>
            <a:endParaRPr lang="ru-RU" sz="43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844824"/>
            <a:ext cx="7416824" cy="452596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spcBef>
                <a:spcPts val="0"/>
              </a:spcBef>
              <a:buAutoNum type="arabicPeriod"/>
            </a:pPr>
            <a:r>
              <a:rPr lang="ru-RU" sz="3400" b="1" dirty="0" smtClean="0"/>
              <a:t>Какие занятия проводятся в детском саду?          Какие предметы будет изучать ребенок в первом классе?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endParaRPr lang="ru-RU" sz="3400" b="1" dirty="0" smtClean="0"/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400" b="1" dirty="0"/>
              <a:t>Сколько занятий в день проводится в детском саду? Сколько уроков в день будет в 1-м классе</a:t>
            </a:r>
            <a:r>
              <a:rPr lang="ru-RU" sz="3400" b="1" dirty="0" smtClean="0"/>
              <a:t>?</a:t>
            </a:r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endParaRPr lang="ru-RU" sz="3400" b="1" dirty="0" smtClean="0"/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400" b="1" dirty="0"/>
              <a:t>Сколько педагогов обучает ребенка в детском саду? Сколько учителей будет обучать ребенка в 1-м классе? </a:t>
            </a:r>
            <a:endParaRPr lang="ru-RU" sz="3400" b="1" dirty="0" smtClean="0"/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endParaRPr lang="ru-RU" sz="3400" b="1" dirty="0" smtClean="0"/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400" b="1" dirty="0"/>
              <a:t>Чем отличается жизнь дошкольника от </a:t>
            </a:r>
            <a:r>
              <a:rPr lang="ru-RU" sz="3400" b="1" dirty="0" smtClean="0"/>
              <a:t>      жизни </a:t>
            </a:r>
            <a:r>
              <a:rPr lang="ru-RU" sz="3400" b="1" dirty="0"/>
              <a:t>первоклассника</a:t>
            </a:r>
            <a:r>
              <a:rPr lang="ru-RU" sz="3400" b="1" dirty="0" smtClean="0"/>
              <a:t>?</a:t>
            </a:r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endParaRPr lang="ru-RU" sz="3400" b="1" dirty="0" smtClean="0"/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400" b="1" dirty="0" smtClean="0"/>
              <a:t>Какие </a:t>
            </a:r>
            <a:r>
              <a:rPr lang="ru-RU" sz="3400" b="1" dirty="0"/>
              <a:t>трудности может испытывать первоклассник?</a:t>
            </a:r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endParaRPr lang="ru-RU" dirty="0">
              <a:solidFill>
                <a:srgbClr val="3333CC"/>
              </a:solidFill>
            </a:endParaRPr>
          </a:p>
          <a:p>
            <a:pPr marL="514350" indent="-514350">
              <a:spcBef>
                <a:spcPts val="0"/>
              </a:spcBef>
              <a:buFont typeface="Arial" pitchFamily="34" charset="0"/>
              <a:buAutoNum type="arabicPeriod"/>
            </a:pPr>
            <a:endParaRPr lang="ru-RU" dirty="0">
              <a:solidFill>
                <a:srgbClr val="3333CC"/>
              </a:solidFill>
            </a:endParaRPr>
          </a:p>
          <a:p>
            <a:pPr marL="514350" indent="-514350">
              <a:spcBef>
                <a:spcPts val="0"/>
              </a:spcBef>
              <a:buAutoNum type="arabicPeriod"/>
            </a:pPr>
            <a:endParaRPr lang="ru-RU" dirty="0" smtClean="0">
              <a:solidFill>
                <a:srgbClr val="3333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835694" y="484953"/>
            <a:ext cx="7056190" cy="5334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ea typeface="Batang" pitchFamily="18" charset="-127"/>
                <a:cs typeface="Times New Roman"/>
              </a:rPr>
              <a:t>Готовность </a:t>
            </a:r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ea typeface="Batang" pitchFamily="18" charset="-127"/>
                <a:cs typeface="Times New Roman"/>
              </a:rPr>
              <a:t>ребёнка к </a:t>
            </a:r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+mj-lt"/>
                <a:ea typeface="Batang" pitchFamily="18" charset="-127"/>
                <a:cs typeface="Times New Roman"/>
              </a:rPr>
              <a:t>школе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323850" y="1880828"/>
            <a:ext cx="2838450" cy="8485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Физиологическая 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готовность</a:t>
            </a: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6229350" y="1940299"/>
            <a:ext cx="2613025" cy="7927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Педагогическая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готовность</a:t>
            </a: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3276600" y="1930860"/>
            <a:ext cx="2790839" cy="7927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Психологическая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готовность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166813" y="188913"/>
            <a:ext cx="7366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2195513" y="1191203"/>
            <a:ext cx="11525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4626814" y="119120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6067439" y="1191203"/>
            <a:ext cx="10080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3348038" y="1196752"/>
            <a:ext cx="2735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18210" y="2862344"/>
            <a:ext cx="2730959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физическое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созревание 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организма</a:t>
            </a:r>
          </a:p>
          <a:p>
            <a:pPr marL="285750" indent="-285750" algn="l"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ru-RU" b="1" dirty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устойчивость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к 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нагрузкам</a:t>
            </a:r>
          </a:p>
          <a:p>
            <a:pPr marL="285750" indent="-285750" algn="l"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ru-RU" b="1" dirty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гибкость в адаптации к новому режиму</a:t>
            </a:r>
            <a:endParaRPr lang="ru-RU" b="1" dirty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6140442" y="2828670"/>
            <a:ext cx="279083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знания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об окружающем 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мире</a:t>
            </a:r>
          </a:p>
          <a:p>
            <a:pPr marL="285750" indent="-285750" algn="l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ru-RU" b="1" dirty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умения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и навыки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3162884" y="2812413"/>
            <a:ext cx="286384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l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р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азвитие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познавательных процессов (внимания, памяти, мышления, воображения)	</a:t>
            </a:r>
          </a:p>
          <a:p>
            <a:pPr marL="285750" indent="-285750" algn="l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р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азвитие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руки и развитие речи</a:t>
            </a:r>
            <a:r>
              <a:rPr lang="ru-RU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dirty="0">
              <a:latin typeface="Arial" panose="020B0604020202020204" pitchFamily="34" charset="0"/>
              <a:ea typeface="Batang" pitchFamily="18" charset="-127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с</a:t>
            </a:r>
            <a:r>
              <a:rPr lang="ru-RU" b="1" dirty="0" smtClean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озревание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эмоционально-волевых</a:t>
            </a:r>
            <a:r>
              <a:rPr lang="ru-RU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процессов</a:t>
            </a:r>
            <a:r>
              <a:rPr lang="ru-RU" dirty="0"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Психологическая готовность</a:t>
            </a:r>
            <a:endParaRPr lang="ru-RU" sz="32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8245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220000"/>
              </a:lnSpc>
              <a:buNone/>
            </a:pPr>
            <a:r>
              <a:rPr lang="ru-RU" sz="4600" b="1" u="sng" dirty="0" smtClean="0"/>
              <a:t>Интеллектуальная</a:t>
            </a:r>
            <a:r>
              <a:rPr lang="ru-RU" sz="3300" b="1" dirty="0"/>
              <a:t> </a:t>
            </a:r>
            <a:r>
              <a:rPr lang="ru-RU" sz="2300" dirty="0" smtClean="0"/>
              <a:t>(</a:t>
            </a:r>
            <a:r>
              <a:rPr lang="ru-RU" sz="2300" i="1" dirty="0" smtClean="0"/>
              <a:t>к 6–7 годам ребенок должен знать)</a:t>
            </a:r>
            <a:endParaRPr lang="ru-RU" i="1" dirty="0" smtClean="0"/>
          </a:p>
          <a:p>
            <a:pPr lvl="0">
              <a:lnSpc>
                <a:spcPct val="120000"/>
              </a:lnSpc>
            </a:pPr>
            <a:r>
              <a:rPr lang="ru-RU" i="1" dirty="0" smtClean="0"/>
              <a:t>свой адрес и название города, в котором он живет;</a:t>
            </a:r>
          </a:p>
          <a:p>
            <a:pPr lvl="0">
              <a:lnSpc>
                <a:spcPct val="120000"/>
              </a:lnSpc>
            </a:pPr>
            <a:r>
              <a:rPr lang="ru-RU" i="1" dirty="0" smtClean="0"/>
              <a:t>название страны и ее столицы;</a:t>
            </a:r>
          </a:p>
          <a:p>
            <a:pPr lvl="0">
              <a:lnSpc>
                <a:spcPct val="120000"/>
              </a:lnSpc>
            </a:pPr>
            <a:r>
              <a:rPr lang="ru-RU" i="1" dirty="0" smtClean="0"/>
              <a:t>имена и отчества своих родителей, информацию о местах их работы;</a:t>
            </a:r>
          </a:p>
          <a:p>
            <a:pPr lvl="0">
              <a:lnSpc>
                <a:spcPct val="120000"/>
              </a:lnSpc>
            </a:pPr>
            <a:r>
              <a:rPr lang="ru-RU" i="1" dirty="0" smtClean="0"/>
              <a:t>времена года, их последовательность                    и основные признаки;</a:t>
            </a:r>
          </a:p>
          <a:p>
            <a:pPr lvl="0">
              <a:lnSpc>
                <a:spcPct val="120000"/>
              </a:lnSpc>
            </a:pPr>
            <a:r>
              <a:rPr lang="ru-RU" i="1" dirty="0" smtClean="0"/>
              <a:t>названия месяцев, дней недели;</a:t>
            </a:r>
          </a:p>
          <a:p>
            <a:pPr lvl="0">
              <a:lnSpc>
                <a:spcPct val="120000"/>
              </a:lnSpc>
            </a:pPr>
            <a:r>
              <a:rPr lang="ru-RU" i="1" dirty="0" smtClean="0"/>
              <a:t>основные виды деревьев и цветов.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-23489"/>
            <a:ext cx="8748464" cy="705288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sz="6700" b="1" u="sng" dirty="0" smtClean="0">
              <a:solidFill>
                <a:srgbClr val="6600FF"/>
              </a:solidFill>
            </a:endParaRPr>
          </a:p>
          <a:p>
            <a:pPr>
              <a:buNone/>
            </a:pPr>
            <a:r>
              <a:rPr lang="ru-RU" sz="6700" b="1" dirty="0" smtClean="0"/>
              <a:t>              </a:t>
            </a:r>
            <a:r>
              <a:rPr lang="ru-RU" sz="5800" b="1" u="sng" dirty="0" smtClean="0"/>
              <a:t>Мотивационная готовность</a:t>
            </a:r>
            <a:endParaRPr lang="ru-RU" sz="6700" b="1" u="sng" dirty="0" smtClean="0"/>
          </a:p>
          <a:p>
            <a:pPr>
              <a:buNone/>
            </a:pPr>
            <a:endParaRPr lang="ru-RU" sz="6700" b="1" u="sng" dirty="0" smtClean="0"/>
          </a:p>
          <a:p>
            <a:pPr>
              <a:buNone/>
            </a:pPr>
            <a:endParaRPr lang="ru-RU" sz="200" b="1" u="sng" dirty="0" smtClean="0"/>
          </a:p>
          <a:p>
            <a:pPr>
              <a:lnSpc>
                <a:spcPct val="120000"/>
              </a:lnSpc>
            </a:pPr>
            <a:r>
              <a:rPr lang="ru-RU" sz="4000" i="1" dirty="0" smtClean="0"/>
              <a:t>Иными словами, наличие у ребенка желания принять новую социальную роль —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роль школьника</a:t>
            </a:r>
            <a:r>
              <a:rPr lang="ru-RU" sz="4000" i="1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/>
              <a:t>Следует давать ребенку только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позитивную информацию о школе</a:t>
            </a:r>
            <a:r>
              <a:rPr lang="ru-RU" sz="4000" i="1" dirty="0" smtClean="0"/>
              <a:t>. 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/>
              <a:t>Причиной нежелания идти в школу может быть и то, что ребенок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“не наигрался”</a:t>
            </a:r>
            <a:r>
              <a:rPr lang="ru-RU" sz="4000" i="1" dirty="0" smtClean="0"/>
              <a:t>. Но в возрасте 6–7 лет психическое развитие очень пластично, и дети,      которые “не наигрались”, придя в класс,                          скоро начинают испытывать удовольствие                        от процесса учебы.</a:t>
            </a:r>
          </a:p>
          <a:p>
            <a:pPr>
              <a:lnSpc>
                <a:spcPct val="120000"/>
              </a:lnSpc>
            </a:pPr>
            <a:r>
              <a:rPr lang="ru-RU" sz="4000" i="1" dirty="0" smtClean="0"/>
              <a:t>Вам не обязательно до начала учебного года     формировать любовь к школе, поскольку         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невозможно полюбить то, с чем еще не сталкивался</a:t>
            </a:r>
            <a:r>
              <a:rPr lang="ru-RU" sz="4000" i="1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</a:t>
            </a:r>
            <a:r>
              <a:rPr lang="ru-RU" b="1" u="sng" dirty="0" smtClean="0"/>
              <a:t>Волевая готовность</a:t>
            </a:r>
            <a:r>
              <a:rPr lang="ru-RU" sz="5200" dirty="0" smtClean="0"/>
              <a:t> </a:t>
            </a:r>
          </a:p>
          <a:p>
            <a:pPr>
              <a:buNone/>
            </a:pPr>
            <a:endParaRPr lang="ru-RU" sz="5200" dirty="0" smtClean="0"/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способность ставить перед собой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цель</a:t>
            </a:r>
            <a:r>
              <a:rPr lang="ru-RU" sz="2200" i="1" dirty="0" smtClean="0"/>
              <a:t>,</a:t>
            </a:r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принять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решение о начале деятельности</a:t>
            </a:r>
            <a:r>
              <a:rPr lang="ru-RU" sz="2200" i="1" dirty="0" smtClean="0"/>
              <a:t>,</a:t>
            </a:r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наметить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план</a:t>
            </a:r>
            <a:r>
              <a:rPr lang="ru-RU" sz="2200" i="1" dirty="0" smtClean="0"/>
              <a:t> действий,</a:t>
            </a:r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выполнить</a:t>
            </a:r>
            <a:r>
              <a:rPr lang="ru-RU" sz="2200" i="1" dirty="0" smtClean="0"/>
              <a:t> его, проявив определенные усилия,</a:t>
            </a:r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оценить результат </a:t>
            </a:r>
            <a:r>
              <a:rPr lang="ru-RU" sz="2200" i="1" dirty="0" smtClean="0"/>
              <a:t>своей деятельности,</a:t>
            </a:r>
          </a:p>
          <a:p>
            <a:pPr lvl="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умение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длительно</a:t>
            </a:r>
            <a:r>
              <a:rPr lang="ru-RU" sz="2200" i="1" dirty="0" smtClean="0"/>
              <a:t> выполнять не очень привлекательную работу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352928" cy="63093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100" b="1" dirty="0" smtClean="0"/>
              <a:t>             </a:t>
            </a:r>
            <a:r>
              <a:rPr lang="ru-RU" sz="4100" b="1" u="sng" dirty="0" smtClean="0"/>
              <a:t>Коммуникативная готовность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900" i="1" dirty="0" smtClean="0"/>
              <a:t>Проявляется в умении ребенка </a:t>
            </a:r>
            <a:r>
              <a:rPr lang="ru-RU" sz="2900" b="1" i="1" dirty="0" smtClean="0">
                <a:solidFill>
                  <a:schemeClr val="accent6">
                    <a:lumMod val="75000"/>
                  </a:schemeClr>
                </a:solidFill>
              </a:rPr>
              <a:t>подчинять свое поведение </a:t>
            </a:r>
            <a:r>
              <a:rPr lang="ru-RU" sz="2900" i="1" dirty="0" smtClean="0"/>
              <a:t>законам детских групп и нормам поведения, установленным в классе.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900" i="1" dirty="0" smtClean="0"/>
              <a:t>Она предполагает способность </a:t>
            </a:r>
            <a:r>
              <a:rPr lang="ru-RU" sz="2900" b="1" i="1" dirty="0" smtClean="0">
                <a:solidFill>
                  <a:schemeClr val="accent6">
                    <a:lumMod val="75000"/>
                  </a:schemeClr>
                </a:solidFill>
              </a:rPr>
              <a:t>включиться в детское сообщество</a:t>
            </a:r>
            <a:r>
              <a:rPr lang="ru-RU" sz="2900" i="1" dirty="0" smtClean="0"/>
              <a:t>, действовать совместно с другими ребятами, в случае необходимости уступать или отстаивать свою правоту, подчиняться или руководить.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900" i="1" dirty="0" smtClean="0"/>
              <a:t>В целях развития коммуникативной    компетентности следует поддерживать </a:t>
            </a:r>
            <a:r>
              <a:rPr lang="ru-RU" sz="2900" b="1" i="1" dirty="0" smtClean="0">
                <a:solidFill>
                  <a:schemeClr val="accent6">
                    <a:lumMod val="75000"/>
                  </a:schemeClr>
                </a:solidFill>
              </a:rPr>
              <a:t>доброжелательные отношения вашего                   ребенка с окружающими</a:t>
            </a:r>
            <a:r>
              <a:rPr lang="ru-RU" sz="2900" i="1" dirty="0" smtClean="0"/>
              <a:t>. Личный пример     терпимости во взаимоотношениях с                      людьми также играет большую роль в        формировании этого вида готовности к                  школе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1234859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cs typeface="Times New Roman" pitchFamily="18" charset="0"/>
              </a:rPr>
              <a:t>К школе не готов: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96544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чрезмерная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игривость</a:t>
            </a:r>
            <a:r>
              <a:rPr lang="ru-RU" sz="2200" i="1" dirty="0" smtClean="0"/>
              <a:t>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недостаточная самостоятельность;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импульсивность, </a:t>
            </a:r>
            <a:r>
              <a:rPr lang="ru-RU" sz="2200" b="1" i="1" dirty="0" err="1" smtClean="0">
                <a:solidFill>
                  <a:schemeClr val="accent6">
                    <a:lumMod val="75000"/>
                  </a:schemeClr>
                </a:solidFill>
              </a:rPr>
              <a:t>гиперактивность</a:t>
            </a:r>
            <a:r>
              <a:rPr lang="ru-RU" sz="2200" i="1" dirty="0" smtClean="0"/>
              <a:t>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трудность контактов</a:t>
            </a:r>
            <a:r>
              <a:rPr lang="ru-RU" sz="2200" i="1" dirty="0" smtClean="0"/>
              <a:t> с незнакомыми взрослыми (стойкое нежелание контактировать)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трудность восприятия словесной или иной инструкции;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i="1" dirty="0" smtClean="0"/>
              <a:t>недостаточное развитие </a:t>
            </a: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произвольной         памяти</a:t>
            </a:r>
            <a:r>
              <a:rPr lang="ru-RU" sz="2200" i="1" dirty="0" smtClean="0"/>
              <a:t>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200" b="1" i="1" dirty="0" smtClean="0">
                <a:solidFill>
                  <a:schemeClr val="accent6">
                    <a:lumMod val="75000"/>
                  </a:schemeClr>
                </a:solidFill>
              </a:rPr>
              <a:t>задержка речевого развития</a:t>
            </a:r>
            <a:r>
              <a:rPr lang="ru-RU" sz="2200" i="1" dirty="0" smtClean="0"/>
              <a:t> (это может                 быть и неправильное произношение, и                    бедный словарный запас, и неумение                   выразить свои мысли и т. п.)</a:t>
            </a:r>
            <a:endParaRPr lang="ru-RU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593</Words>
  <Application>Microsoft Office PowerPoint</Application>
  <PresentationFormat>Экран (4:3)</PresentationFormat>
  <Paragraphs>91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Batang</vt:lpstr>
      <vt:lpstr>Calibri</vt:lpstr>
      <vt:lpstr>Century Schoolbook</vt:lpstr>
      <vt:lpstr>Times New Roman</vt:lpstr>
      <vt:lpstr>Wingdings</vt:lpstr>
      <vt:lpstr>Тема Office</vt:lpstr>
      <vt:lpstr>«Ваш ребенок — будущий первоклассник»</vt:lpstr>
      <vt:lpstr>Презентация PowerPoint</vt:lpstr>
      <vt:lpstr>Экзамен для родителей</vt:lpstr>
      <vt:lpstr>Презентация PowerPoint</vt:lpstr>
      <vt:lpstr>Психологическая готовность</vt:lpstr>
      <vt:lpstr>Презентация PowerPoint</vt:lpstr>
      <vt:lpstr>Презентация PowerPoint</vt:lpstr>
      <vt:lpstr>Презентация PowerPoint</vt:lpstr>
      <vt:lpstr>К школе не готов: </vt:lpstr>
      <vt:lpstr>Главная задача родителей </vt:lpstr>
      <vt:lpstr>Презентация PowerPoint</vt:lpstr>
      <vt:lpstr>Советы родителям:</vt:lpstr>
      <vt:lpstr>«Ваш ребенок — будущий первоклассник»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44</cp:revision>
  <dcterms:created xsi:type="dcterms:W3CDTF">2014-02-01T04:38:34Z</dcterms:created>
  <dcterms:modified xsi:type="dcterms:W3CDTF">2025-08-05T06:31:43Z</dcterms:modified>
</cp:coreProperties>
</file>