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6" r:id="rId3"/>
    <p:sldId id="259" r:id="rId4"/>
    <p:sldId id="258" r:id="rId5"/>
    <p:sldId id="260" r:id="rId6"/>
    <p:sldId id="257" r:id="rId7"/>
    <p:sldId id="262" r:id="rId8"/>
    <p:sldId id="265" r:id="rId9"/>
    <p:sldId id="263" r:id="rId10"/>
    <p:sldId id="264" r:id="rId11"/>
    <p:sldId id="261" r:id="rId12"/>
    <p:sldId id="268" r:id="rId13"/>
    <p:sldId id="267" r:id="rId14"/>
    <p:sldId id="266" r:id="rId15"/>
    <p:sldId id="269" r:id="rId16"/>
    <p:sldId id="270" r:id="rId17"/>
    <p:sldId id="271" r:id="rId18"/>
    <p:sldId id="272" r:id="rId19"/>
    <p:sldId id="27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528" y="59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01.01.2009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01.01.2009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
            <a:ext cx="9144000" cy="6858001"/>
          </a:xfrm>
          <a:prstGeom prst="rect">
            <a:avLst/>
          </a:prstGeom>
        </p:spPr>
      </p:pic>
      <p:sp>
        <p:nvSpPr>
          <p:cNvPr id="2" name="Заголовок 1"/>
          <p:cNvSpPr>
            <a:spLocks noGrp="1"/>
          </p:cNvSpPr>
          <p:nvPr>
            <p:ph type="ctrTitle"/>
          </p:nvPr>
        </p:nvSpPr>
        <p:spPr>
          <a:xfrm>
            <a:off x="3643306" y="1000108"/>
            <a:ext cx="5100646" cy="1470025"/>
          </a:xfrm>
        </p:spPr>
        <p:txBody>
          <a:bodyPr>
            <a:normAutofit fontScale="90000"/>
          </a:bodyPr>
          <a:lstStyle/>
          <a:p>
            <a:r>
              <a:rPr lang="ru-RU" b="1" i="1" dirty="0" smtClean="0"/>
              <a:t>Нравственно-патриотические дидактические и народные игры</a:t>
            </a:r>
            <a:endParaRPr lang="ru-RU" b="1" i="1" dirty="0"/>
          </a:p>
        </p:txBody>
      </p:sp>
      <p:sp>
        <p:nvSpPr>
          <p:cNvPr id="7" name="Подзаголовок 6"/>
          <p:cNvSpPr>
            <a:spLocks noGrp="1"/>
          </p:cNvSpPr>
          <p:nvPr>
            <p:ph type="subTitle" idx="1"/>
          </p:nvPr>
        </p:nvSpPr>
        <p:spPr>
          <a:xfrm>
            <a:off x="4857752" y="4714884"/>
            <a:ext cx="3757594" cy="1643074"/>
          </a:xfrm>
        </p:spPr>
        <p:txBody>
          <a:bodyPr>
            <a:normAutofit/>
          </a:bodyPr>
          <a:lstStyle/>
          <a:p>
            <a:pPr algn="just"/>
            <a:endParaRPr lang="ru-RU" sz="2100" dirty="0" smtClean="0">
              <a:latin typeface="Arial" pitchFamily="34" charset="0"/>
              <a:cs typeface="Arial" pitchFamily="34" charset="0"/>
            </a:endParaRPr>
          </a:p>
          <a:p>
            <a:endParaRPr lang="ru-RU" dirty="0"/>
          </a:p>
        </p:txBody>
      </p:sp>
      <p:sp>
        <p:nvSpPr>
          <p:cNvPr id="6" name="Заголовок 1"/>
          <p:cNvSpPr txBox="1">
            <a:spLocks/>
          </p:cNvSpPr>
          <p:nvPr/>
        </p:nvSpPr>
        <p:spPr>
          <a:xfrm>
            <a:off x="285720" y="4500570"/>
            <a:ext cx="7000924" cy="1470025"/>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1" i="1" u="none" strike="noStrike" kern="1200" cap="none" spc="0" normalizeH="0" baseline="0" noProof="0" dirty="0">
              <a:ln>
                <a:noFill/>
              </a:ln>
              <a:solidFill>
                <a:schemeClr val="tx1"/>
              </a:solidFill>
              <a:effectLst/>
              <a:uLnTx/>
              <a:uFillTx/>
              <a:latin typeface="+mj-lt"/>
              <a:ea typeface="+mj-ea"/>
              <a:cs typeface="+mj-cs"/>
            </a:endParaRPr>
          </a:p>
        </p:txBody>
      </p:sp>
      <p:sp>
        <p:nvSpPr>
          <p:cNvPr id="8" name="TextBox 7"/>
          <p:cNvSpPr txBox="1"/>
          <p:nvPr/>
        </p:nvSpPr>
        <p:spPr>
          <a:xfrm>
            <a:off x="5143504" y="4500570"/>
            <a:ext cx="3643338" cy="1754326"/>
          </a:xfrm>
          <a:prstGeom prst="rect">
            <a:avLst/>
          </a:prstGeom>
          <a:noFill/>
        </p:spPr>
        <p:txBody>
          <a:bodyPr wrap="square" rtlCol="0">
            <a:spAutoFit/>
          </a:bodyPr>
          <a:lstStyle/>
          <a:p>
            <a:endParaRPr lang="ru-RU" dirty="0" smtClean="0"/>
          </a:p>
          <a:p>
            <a:endParaRPr lang="ru-RU" dirty="0" smtClean="0"/>
          </a:p>
          <a:p>
            <a:endParaRPr lang="ru-RU" dirty="0" smtClean="0"/>
          </a:p>
          <a:p>
            <a:endParaRPr lang="ru-RU" dirty="0" smtClean="0"/>
          </a:p>
          <a:p>
            <a:endParaRPr lang="ru-RU" dirty="0" smtClean="0"/>
          </a:p>
          <a:p>
            <a:r>
              <a:rPr lang="ru-RU" dirty="0" smtClean="0"/>
              <a:t>Воспитатель: И.В. </a:t>
            </a:r>
            <a:r>
              <a:rPr lang="ru-RU" dirty="0" err="1" smtClean="0"/>
              <a:t>Быстрицкая</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3" name="Содержимое 2"/>
          <p:cNvSpPr>
            <a:spLocks noGrp="1"/>
          </p:cNvSpPr>
          <p:nvPr>
            <p:ph idx="1"/>
          </p:nvPr>
        </p:nvSpPr>
        <p:spPr>
          <a:xfrm>
            <a:off x="428596" y="357166"/>
            <a:ext cx="8229600" cy="4525963"/>
          </a:xfrm>
        </p:spPr>
        <p:txBody>
          <a:bodyPr>
            <a:noAutofit/>
          </a:bodyPr>
          <a:lstStyle/>
          <a:p>
            <a:pPr>
              <a:buNone/>
            </a:pPr>
            <a:r>
              <a:rPr lang="ru-RU" sz="1600" b="1" dirty="0" smtClean="0">
                <a:latin typeface="Arial" pitchFamily="34" charset="0"/>
                <a:cs typeface="Arial" pitchFamily="34" charset="0"/>
              </a:rPr>
              <a:t>«</a:t>
            </a:r>
            <a:r>
              <a:rPr lang="ru-RU" sz="1600" b="1" dirty="0" smtClean="0">
                <a:latin typeface="Times New Roman" pitchFamily="18" charset="0"/>
                <a:cs typeface="Times New Roman" pitchFamily="18" charset="0"/>
              </a:rPr>
              <a:t>Назови кто»</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Цель: знакомить детей с главными людьми РФ (Путин, </a:t>
            </a:r>
            <a:r>
              <a:rPr lang="ru-RU" sz="1600" dirty="0" err="1" smtClean="0">
                <a:latin typeface="Times New Roman" pitchFamily="18" charset="0"/>
                <a:cs typeface="Times New Roman" pitchFamily="18" charset="0"/>
              </a:rPr>
              <a:t>Мишустин</a:t>
            </a:r>
            <a:r>
              <a:rPr lang="ru-RU" sz="1600" dirty="0" smtClean="0">
                <a:latin typeface="Times New Roman" pitchFamily="18" charset="0"/>
                <a:cs typeface="Times New Roman" pitchFamily="18" charset="0"/>
              </a:rPr>
              <a:t> и </a:t>
            </a:r>
            <a:r>
              <a:rPr lang="ru-RU" sz="1600" dirty="0" err="1" smtClean="0">
                <a:latin typeface="Times New Roman" pitchFamily="18" charset="0"/>
                <a:cs typeface="Times New Roman" pitchFamily="18" charset="0"/>
              </a:rPr>
              <a:t>тд</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Материал: портреты известных соотечественников.</a:t>
            </a:r>
          </a:p>
          <a:p>
            <a:r>
              <a:rPr lang="ru-RU" sz="1600" dirty="0" smtClean="0">
                <a:latin typeface="Times New Roman" pitchFamily="18" charset="0"/>
                <a:cs typeface="Times New Roman" pitchFamily="18" charset="0"/>
              </a:rPr>
              <a:t>Ход игры: воспитатель показывает портреты, предлагает детям назвать того, кто изображен на портрете и рассказать, чем он знаменит.</a:t>
            </a:r>
          </a:p>
          <a:p>
            <a:pPr>
              <a:buNone/>
            </a:pPr>
            <a:r>
              <a:rPr lang="ru-RU" sz="1600" b="1" dirty="0" smtClean="0">
                <a:latin typeface="Times New Roman" pitchFamily="18" charset="0"/>
                <a:cs typeface="Times New Roman" pitchFamily="18" charset="0"/>
              </a:rPr>
              <a:t>«Герб города»</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Цель: закрепить представление детей о гербе родного города; уметь выделять герб родного города из других знаков.</a:t>
            </a:r>
          </a:p>
          <a:p>
            <a:r>
              <a:rPr lang="ru-RU" sz="1600" dirty="0" smtClean="0">
                <a:latin typeface="Times New Roman" pitchFamily="18" charset="0"/>
                <a:cs typeface="Times New Roman" pitchFamily="18" charset="0"/>
              </a:rPr>
              <a:t>Материалы: шаблон-образец с изображением герба города; контурный шаблон этого же герба; «мозаика» герба города в разобранном варианте.</a:t>
            </a:r>
          </a:p>
          <a:p>
            <a:r>
              <a:rPr lang="ru-RU" sz="1600" dirty="0" smtClean="0">
                <a:latin typeface="Times New Roman" pitchFamily="18" charset="0"/>
                <a:cs typeface="Times New Roman" pitchFamily="18" charset="0"/>
              </a:rPr>
              <a:t>Ход игры: детям предлагается рассмотреть герб города и отметить отличительные особенности от гербов других городов нашей </a:t>
            </a:r>
            <a:r>
              <a:rPr lang="ru-RU" sz="1600" dirty="0" smtClean="0">
                <a:latin typeface="Arial" pitchFamily="34" charset="0"/>
                <a:cs typeface="Arial" pitchFamily="34" charset="0"/>
              </a:rPr>
              <a:t>страны</a:t>
            </a:r>
            <a:r>
              <a:rPr lang="ru-RU" sz="1600" dirty="0" smtClean="0">
                <a:latin typeface="Times New Roman" pitchFamily="18" charset="0"/>
                <a:cs typeface="Times New Roman" pitchFamily="18" charset="0"/>
              </a:rPr>
              <a:t>. Дети по контурному шаблону при помощи шаблона-образца собирают из мозаики герб города. Дети собирают герб без помощи шаблона-образца, опираясь</a:t>
            </a:r>
          </a:p>
          <a:p>
            <a:r>
              <a:rPr lang="ru-RU" sz="1600" dirty="0" smtClean="0">
                <a:latin typeface="Times New Roman" pitchFamily="18" charset="0"/>
                <a:cs typeface="Times New Roman" pitchFamily="18" charset="0"/>
              </a:rPr>
              <a:t>на память. Детям предлагается собрать герб города из отдельных деталей при помощи шаблонов-накладок.</a:t>
            </a:r>
          </a:p>
          <a:p>
            <a:pPr>
              <a:buNone/>
            </a:pPr>
            <a:r>
              <a:rPr lang="ru-RU" sz="1600" b="1" dirty="0" smtClean="0">
                <a:latin typeface="Times New Roman" pitchFamily="18" charset="0"/>
                <a:cs typeface="Times New Roman" pitchFamily="18" charset="0"/>
              </a:rPr>
              <a:t>«Путешествие по городу»</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Цель: знакомить с родным городом</a:t>
            </a:r>
          </a:p>
          <a:p>
            <a:r>
              <a:rPr lang="ru-RU" sz="1600" dirty="0" smtClean="0">
                <a:latin typeface="Times New Roman" pitchFamily="18" charset="0"/>
                <a:cs typeface="Times New Roman" pitchFamily="18" charset="0"/>
              </a:rPr>
              <a:t>Материал: альбом фотографий родного города</a:t>
            </a:r>
          </a:p>
          <a:p>
            <a:r>
              <a:rPr lang="ru-RU" sz="1600" dirty="0" smtClean="0">
                <a:latin typeface="Times New Roman" pitchFamily="18" charset="0"/>
                <a:cs typeface="Times New Roman" pitchFamily="18" charset="0"/>
              </a:rPr>
              <a:t>Ход игры: воспитатель показывает детям фотографии достопримечательностей города, предлагает назвать их.</a:t>
            </a:r>
          </a:p>
          <a:p>
            <a:endParaRPr lang="ru-RU" sz="1600" dirty="0"/>
          </a:p>
        </p:txBody>
      </p:sp>
    </p:spTree>
    <p:extLst>
      <p:ext uri="{BB962C8B-B14F-4D97-AF65-F5344CB8AC3E}">
        <p14:creationId xmlns:p14="http://schemas.microsoft.com/office/powerpoint/2010/main" xmlns="" val="3878411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457200" y="274638"/>
            <a:ext cx="8472518" cy="6083320"/>
          </a:xfrm>
        </p:spPr>
        <p:txBody>
          <a:bodyPr>
            <a:normAutofit fontScale="90000"/>
          </a:bodyPr>
          <a:lstStyle/>
          <a:p>
            <a:pPr algn="l"/>
            <a:r>
              <a:rPr lang="ru-RU" sz="1800" b="1" dirty="0" smtClean="0"/>
              <a:t>«Расскажи о своей семье»</a:t>
            </a:r>
            <a:r>
              <a:rPr lang="ru-RU" sz="1800" dirty="0" smtClean="0"/>
              <a:t/>
            </a:r>
            <a:br>
              <a:rPr lang="ru-RU" sz="1800" dirty="0" smtClean="0"/>
            </a:br>
            <a:r>
              <a:rPr lang="ru-RU" sz="1800" dirty="0" smtClean="0"/>
              <a:t>Цель: сформировать представление о себе как о члене семьи. Показать значение семьи в жизни человека. Формировать желание рассказывать о членах своей семьи, гордиться ими, любить их.</a:t>
            </a:r>
            <a:br>
              <a:rPr lang="ru-RU" sz="1800" dirty="0" smtClean="0"/>
            </a:br>
            <a:r>
              <a:rPr lang="ru-RU" sz="1800" dirty="0" smtClean="0"/>
              <a:t>Материал: фотоальбом, составленный совместно с родителями с семейными фотографиями с генеалогическим древом семьи.</a:t>
            </a:r>
            <a:br>
              <a:rPr lang="ru-RU" sz="1800" dirty="0" smtClean="0"/>
            </a:br>
            <a:r>
              <a:rPr lang="ru-RU" sz="1800" b="1" dirty="0" smtClean="0"/>
              <a:t>«Моих родителей зовут…»</a:t>
            </a:r>
            <a:r>
              <a:rPr lang="ru-RU" sz="1800" dirty="0" smtClean="0"/>
              <a:t/>
            </a:r>
            <a:br>
              <a:rPr lang="ru-RU" sz="1800" dirty="0" smtClean="0"/>
            </a:br>
            <a:r>
              <a:rPr lang="ru-RU" sz="1800" dirty="0" smtClean="0"/>
              <a:t>Цель: закрепляем знания имени и отчества родителей, дедушек, бабушек…</a:t>
            </a:r>
            <a:br>
              <a:rPr lang="ru-RU" sz="1800" dirty="0" smtClean="0"/>
            </a:br>
            <a:r>
              <a:rPr lang="ru-RU" sz="1800" dirty="0" smtClean="0"/>
              <a:t>Материал: семейные фотоальбомы, мяч.</a:t>
            </a:r>
            <a:br>
              <a:rPr lang="ru-RU" sz="1800" dirty="0" smtClean="0"/>
            </a:br>
            <a:r>
              <a:rPr lang="ru-RU" sz="1800" dirty="0" smtClean="0"/>
              <a:t>Ход игры: дети, передавая друг другу мяч, быстро называют фамилию, имя, отчество мамы и папы и других членов семьи.</a:t>
            </a:r>
            <a:br>
              <a:rPr lang="ru-RU" sz="1800" dirty="0" smtClean="0"/>
            </a:br>
            <a:r>
              <a:rPr lang="ru-RU" sz="1800" b="1" dirty="0" smtClean="0"/>
              <a:t>«Оцени поступок»</a:t>
            </a:r>
            <a:r>
              <a:rPr lang="ru-RU" sz="1800" dirty="0" smtClean="0"/>
              <a:t/>
            </a:r>
            <a:br>
              <a:rPr lang="ru-RU" sz="1800" dirty="0" smtClean="0"/>
            </a:br>
            <a:r>
              <a:rPr lang="ru-RU" sz="1800" dirty="0" smtClean="0"/>
              <a:t>Цель: с помощью сюжетных картинок развивать представления детей о добрых и плохих поступках; характеризовать и оценивать поступки; воспитывать чуткость, доброжелательность.</a:t>
            </a:r>
            <a:br>
              <a:rPr lang="ru-RU" sz="1800" dirty="0" smtClean="0"/>
            </a:br>
            <a:r>
              <a:rPr lang="ru-RU" sz="1800" dirty="0" smtClean="0"/>
              <a:t>Материал: сюжетные картинки.</a:t>
            </a:r>
            <a:br>
              <a:rPr lang="ru-RU" sz="1800" dirty="0" smtClean="0"/>
            </a:br>
            <a:r>
              <a:rPr lang="ru-RU" sz="1800" dirty="0" smtClean="0"/>
              <a:t>Ход игры: дети работают в парах. Каждой паре воспитатель предлагает сюжетную картинку. Дети должны рассмотреть картинку, описать, что видят и оценить поступок. Например: двое детей рассказывают по очереди: «Мальчик забрал у девочки мяч, девочка плачет. Мальчик сделал плохо, так делать нельзя».</a:t>
            </a:r>
            <a:r>
              <a:rPr lang="ru-RU" dirty="0" smtClean="0"/>
              <a:t/>
            </a:r>
            <a:br>
              <a:rPr lang="ru-RU" dirty="0" smtClean="0"/>
            </a:br>
            <a:endParaRPr lang="ru-RU" dirty="0"/>
          </a:p>
        </p:txBody>
      </p:sp>
    </p:spTree>
    <p:extLst>
      <p:ext uri="{BB962C8B-B14F-4D97-AF65-F5344CB8AC3E}">
        <p14:creationId xmlns:p14="http://schemas.microsoft.com/office/powerpoint/2010/main" xmlns="" val="414203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457200" y="274638"/>
            <a:ext cx="8329642" cy="6226196"/>
          </a:xfrm>
        </p:spPr>
        <p:txBody>
          <a:bodyPr>
            <a:noAutofit/>
          </a:bodyPr>
          <a:lstStyle/>
          <a:p>
            <a:pPr algn="l"/>
            <a:r>
              <a:rPr lang="ru-RU" sz="1600" b="1" dirty="0" smtClean="0">
                <a:latin typeface="Times New Roman" pitchFamily="18" charset="0"/>
                <a:cs typeface="Times New Roman" pitchFamily="18" charset="0"/>
              </a:rPr>
              <a:t>Дидактическая игра по ознакомлению</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с истоками русской народной культуры</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«Русские матрёшки»</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Цель игры: познакомить дошкольников с историей матрёшки, сформировать представления о ней, как о предмете искусства, сделанного руками русских мастеров, развивать сенсорные навыки детей, их умение подбирать детали по цвету, расширять представления о цветовой гармонии, развивать умение собирать матрёшку из нескольких частей по способу мозаики, закреплять умения детей выделять элементы украшения, поддерживать интерес и любознательность, воспитывать любовь и уважение к русскому народному декоративно-прикладному искусству.</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Русская матрёшка - чудный сувенир</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Прославила Россию и покорила мир.</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Красой твоей любуемся,</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Мы взор не отводя.</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Матрёшка-чудо-куколка</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Все любим мы тебя!</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a:t>
            </a:r>
            <a:r>
              <a:rPr lang="ru-RU" sz="1600" b="1" dirty="0" smtClean="0">
                <a:latin typeface="Times New Roman" pitchFamily="18" charset="0"/>
                <a:cs typeface="Times New Roman" pitchFamily="18" charset="0"/>
              </a:rPr>
              <a:t>Народные промыслы»</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Цель: знакомить детей с народными промыслами, прививать интерес к русским традициям, учить узнавать и отличать различные промыслы.</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Материал: картинки и изображения с предметами народного творчества</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Ход игры: воспитатель показывает картинку с изображением предметов народных промыслов.</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414203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457200" y="274638"/>
            <a:ext cx="8229600" cy="3654428"/>
          </a:xfrm>
        </p:spPr>
        <p:txBody>
          <a:bodyPr>
            <a:normAutofit fontScale="90000"/>
          </a:bodyPr>
          <a:lstStyle/>
          <a:p>
            <a:pPr algn="l"/>
            <a:r>
              <a:rPr lang="ru-RU" sz="1600" b="1" dirty="0" smtClean="0"/>
              <a:t>«</a:t>
            </a:r>
            <a:r>
              <a:rPr lang="ru-RU" sz="1800" b="1" dirty="0" smtClean="0">
                <a:latin typeface="Times New Roman" pitchFamily="18" charset="0"/>
                <a:cs typeface="Times New Roman" pitchFamily="18" charset="0"/>
              </a:rPr>
              <a:t>Малая красная книга»</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Цель: закрепить знания детей о редких растениях и животных, птиц нашего края занесенных в «Красную книгу». Прививать любовь к родине, родному краю, чувство ответственности.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Материал: «Малая красная книга»,</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Ход игры: Воспитатель показывает картинку с изображением редких животных и растений, дети называют. Воспитатель рассказывает о них</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«Птицы нашего города (края)»</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Цель: знакомить детей с птицами родного города (края). Прививать любовь к родине, родному краю, к животному миру, желание помочь и ухаживать.</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Материал: карточки с изображениями птиц, альбом «Птицы нашего города, края», составленный совместно с родителями.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Ход игры: Воспитатель демонстрирует детям карточки с изображениями птиц, просит назвать и определить, живет птица в нашем городе или нет.</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414203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457200" y="274638"/>
            <a:ext cx="8229600" cy="4654560"/>
          </a:xfrm>
        </p:spPr>
        <p:txBody>
          <a:bodyPr>
            <a:normAutofit/>
          </a:bodyPr>
          <a:lstStyle/>
          <a:p>
            <a:r>
              <a:rPr lang="ru-RU" sz="1800" b="1" dirty="0" smtClean="0"/>
              <a:t>«Какие праздники ты знаешь?»</a:t>
            </a:r>
            <a:r>
              <a:rPr lang="ru-RU" sz="1800" dirty="0" smtClean="0"/>
              <a:t/>
            </a:r>
            <a:br>
              <a:rPr lang="ru-RU" sz="1800" dirty="0" smtClean="0"/>
            </a:br>
            <a:r>
              <a:rPr lang="ru-RU" sz="1800" dirty="0" smtClean="0"/>
              <a:t>Цель: развивать у детей сообразительность, память, закрепить знания о праздниках, (народные, государственные, религиозные) закреплять правила поведения в общественных местах.</a:t>
            </a:r>
            <a:br>
              <a:rPr lang="ru-RU" sz="1800" dirty="0" smtClean="0"/>
            </a:br>
            <a:r>
              <a:rPr lang="ru-RU" sz="1800" dirty="0" smtClean="0"/>
              <a:t>Материал: картинки и иллюстрации с изображением праздников, открытки к разным праздникам.</a:t>
            </a:r>
            <a:br>
              <a:rPr lang="ru-RU" sz="1800" dirty="0" smtClean="0"/>
            </a:br>
            <a:r>
              <a:rPr lang="ru-RU" sz="1800" dirty="0" smtClean="0"/>
              <a:t>Ход игры: воспитатель начинает рассказ о том, что праздники бывают разные, показывает карточки и открытки. Предлагает подобрать карточку с праздником, а к ней тематическую открытку.</a:t>
            </a:r>
            <a:br>
              <a:rPr lang="ru-RU" sz="1800" dirty="0" smtClean="0"/>
            </a:b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414203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457200" y="274638"/>
            <a:ext cx="8229600" cy="4654560"/>
          </a:xfrm>
        </p:spPr>
        <p:txBody>
          <a:bodyPr>
            <a:normAutofit/>
          </a:bodyPr>
          <a:lstStyle/>
          <a:p>
            <a:r>
              <a:rPr lang="ru-RU" sz="1800" dirty="0" smtClean="0"/>
              <a:t/>
            </a:r>
            <a:br>
              <a:rPr lang="ru-RU" sz="1800" dirty="0" smtClean="0"/>
            </a:br>
            <a:endParaRPr lang="ru-RU" sz="1800" dirty="0">
              <a:latin typeface="Times New Roman" pitchFamily="18" charset="0"/>
              <a:cs typeface="Times New Roman" pitchFamily="18" charset="0"/>
            </a:endParaRPr>
          </a:p>
        </p:txBody>
      </p:sp>
      <p:sp>
        <p:nvSpPr>
          <p:cNvPr id="27649" name="Rectangle 1"/>
          <p:cNvSpPr>
            <a:spLocks noChangeArrowheads="1"/>
          </p:cNvSpPr>
          <p:nvPr/>
        </p:nvSpPr>
        <p:spPr bwMode="auto">
          <a:xfrm>
            <a:off x="571472" y="3357562"/>
            <a:ext cx="364333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В Ханты-Мансийском автономном округе (ХМАО) проживают различные народы, среди которых:</a:t>
            </a:r>
            <a:endParaRPr kumimoji="0" lang="ru-RU"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1"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Коренные малочисленные народы Севера</a:t>
            </a:r>
            <a:r>
              <a:rPr kumimoji="0" lang="ru-RU" sz="1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 ханты, манси, лесные ненцы. Они составляют около 2% всего населения округа.  </a:t>
            </a:r>
            <a:endParaRPr kumimoji="0" lang="ru-RU"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1"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Другие народы</a:t>
            </a:r>
            <a:r>
              <a:rPr kumimoji="0" lang="ru-RU" sz="1400" b="0" i="0" u="none" strike="noStrike" cap="none" normalizeH="0" baseline="0" dirty="0" smtClean="0">
                <a:ln>
                  <a:noFill/>
                </a:ln>
                <a:solidFill>
                  <a:srgbClr val="333333"/>
                </a:solidFill>
                <a:effectLst/>
                <a:latin typeface="Calibri" pitchFamily="34" charset="0"/>
                <a:ea typeface="Times New Roman" pitchFamily="18" charset="0"/>
                <a:cs typeface="Times New Roman" pitchFamily="18" charset="0"/>
              </a:rPr>
              <a:t>: русские, татары, украинцы, башкиры, азербайджанцы, белорусы, кумыки, чуваши, лезгины, узбеки, таджики, молдаване, марийцы, чеченцы, армяне, мордва.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650" name="Rectangle 2"/>
          <p:cNvSpPr>
            <a:spLocks noChangeArrowheads="1"/>
          </p:cNvSpPr>
          <p:nvPr/>
        </p:nvSpPr>
        <p:spPr bwMode="auto">
          <a:xfrm>
            <a:off x="4214810" y="142852"/>
            <a:ext cx="435768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 В нашем многонациональном мире, очень важно, у взрослых и </a:t>
            </a:r>
            <a:r>
              <a:rPr kumimoji="0" lang="ru-RU" sz="1400" b="1"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детей</a:t>
            </a:r>
            <a:r>
              <a:rPr kumimoji="0" lang="ru-RU" sz="14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 развивать чувство толерантности. Без уважения к обычаям и культуре своего соседа, невозможно мирное проживание в такой огромной стране, как Россия. Поэтому важно знакомить дошкольников с культурой других </a:t>
            </a:r>
            <a:r>
              <a:rPr kumimoji="0" lang="ru-RU" sz="1400" b="1"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народов</a:t>
            </a:r>
            <a:r>
              <a:rPr kumimoji="0" lang="ru-RU" sz="14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 проживающих с нами по соседству. А как это лучше сделать, конечно, через знакомство с подвижными играми </a:t>
            </a:r>
            <a:r>
              <a:rPr kumimoji="0" lang="ru-RU" sz="1400" b="1"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разных народов</a:t>
            </a:r>
            <a:r>
              <a:rPr kumimoji="0" lang="ru-RU" sz="14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4203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1928794" y="1928802"/>
            <a:ext cx="4786346" cy="3000396"/>
          </a:xfrm>
        </p:spPr>
        <p:txBody>
          <a:bodyPr>
            <a:normAutofit/>
          </a:bodyPr>
          <a:lstStyle/>
          <a:p>
            <a:r>
              <a:rPr lang="ru-RU" sz="1800" dirty="0" smtClean="0"/>
              <a:t/>
            </a:r>
            <a:br>
              <a:rPr lang="ru-RU" sz="1800" dirty="0" smtClean="0"/>
            </a:br>
            <a:endParaRPr lang="ru-RU" sz="1800" dirty="0">
              <a:latin typeface="Times New Roman" pitchFamily="18" charset="0"/>
              <a:cs typeface="Times New Roman" pitchFamily="18" charset="0"/>
            </a:endParaRPr>
          </a:p>
        </p:txBody>
      </p:sp>
      <p:sp>
        <p:nvSpPr>
          <p:cNvPr id="5" name="Прямоугольник 4"/>
          <p:cNvSpPr/>
          <p:nvPr/>
        </p:nvSpPr>
        <p:spPr>
          <a:xfrm>
            <a:off x="4214810" y="1714488"/>
            <a:ext cx="4357702" cy="2862322"/>
          </a:xfrm>
          <a:prstGeom prst="rect">
            <a:avLst/>
          </a:prstGeom>
        </p:spPr>
        <p:txBody>
          <a:bodyPr wrap="square">
            <a:spAutoFit/>
          </a:bodyPr>
          <a:lstStyle/>
          <a:p>
            <a:r>
              <a:rPr lang="ru-RU" b="1" dirty="0" smtClean="0"/>
              <a:t> «Лапти».</a:t>
            </a:r>
            <a:endParaRPr lang="ru-RU" dirty="0" smtClean="0"/>
          </a:p>
          <a:p>
            <a:r>
              <a:rPr lang="ru-RU" dirty="0" smtClean="0"/>
              <a:t>Участники снимают с одной ноги обувь и относят в указанное место. Далее все выстраиваются в колонны, а ведущий перемешивает обувь. По сигналу старта каждый из участников должен подбежать к этой куче, обуться в свою обувь и в обуви добежать до своей команды, передав эстафету следующему. Выигрывают умеющие быстро обуваться!</a:t>
            </a:r>
            <a:endParaRPr lang="ru-RU" dirty="0"/>
          </a:p>
        </p:txBody>
      </p:sp>
      <p:sp>
        <p:nvSpPr>
          <p:cNvPr id="6" name="Прямоугольник 5"/>
          <p:cNvSpPr/>
          <p:nvPr/>
        </p:nvSpPr>
        <p:spPr>
          <a:xfrm>
            <a:off x="4000496" y="714356"/>
            <a:ext cx="4572000" cy="646331"/>
          </a:xfrm>
          <a:prstGeom prst="rect">
            <a:avLst/>
          </a:prstGeom>
        </p:spPr>
        <p:txBody>
          <a:bodyPr>
            <a:spAutoFit/>
          </a:bodyPr>
          <a:lstStyle/>
          <a:p>
            <a:r>
              <a:rPr lang="ru-RU" sz="3600" b="1" dirty="0" smtClean="0"/>
              <a:t>Народные игры</a:t>
            </a:r>
            <a:endParaRPr lang="ru-RU" sz="3600" dirty="0"/>
          </a:p>
        </p:txBody>
      </p:sp>
    </p:spTree>
    <p:extLst>
      <p:ext uri="{BB962C8B-B14F-4D97-AF65-F5344CB8AC3E}">
        <p14:creationId xmlns:p14="http://schemas.microsoft.com/office/powerpoint/2010/main" xmlns="" val="414203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0" y="1357298"/>
            <a:ext cx="9144000" cy="4857784"/>
          </a:xfrm>
        </p:spPr>
        <p:txBody>
          <a:bodyPr>
            <a:normAutofit fontScale="90000"/>
          </a:bodyPr>
          <a:lstStyle/>
          <a:p>
            <a:pPr algn="l"/>
            <a:r>
              <a:rPr lang="ru-RU" sz="1800" b="1" dirty="0" smtClean="0"/>
              <a:t>«Маляр и краски» (татарская  народная  игра)</a:t>
            </a:r>
            <a:r>
              <a:rPr lang="ru-RU" sz="1800" dirty="0" smtClean="0"/>
              <a:t/>
            </a:r>
            <a:br>
              <a:rPr lang="ru-RU" sz="1800" dirty="0" smtClean="0"/>
            </a:br>
            <a:r>
              <a:rPr lang="ru-RU" sz="1800" dirty="0" smtClean="0"/>
              <a:t>Перед началом игры выбирают водящего («маляра») и «хозяйку красок». Остальные дети становятся «крас­ками», каждый ребенок выбирает себе собственный цвет, но так, чтобы «маляр» не услышал его названия.</a:t>
            </a:r>
            <a:br>
              <a:rPr lang="ru-RU" sz="1800" dirty="0" smtClean="0"/>
            </a:br>
            <a:r>
              <a:rPr lang="ru-RU" sz="1800" dirty="0" smtClean="0"/>
              <a:t>Водящий («маляр») обращается к «хозяйке красок»: «Бабушка, бабушка, я пришел за краской. Разрешите взять?» — «У меня красок много, — отвечает «хозяйка красок», — какую тебе?»</a:t>
            </a:r>
            <a:br>
              <a:rPr lang="ru-RU" sz="1800" dirty="0" smtClean="0"/>
            </a:br>
            <a:r>
              <a:rPr lang="ru-RU" sz="1800" dirty="0" smtClean="0"/>
              <a:t>Все «краски» сидят рядышком на лавке и ждут, какой цвет назовет «маляр». Названная «краска» должна вскочить с лавки и успеть добежать до противоположного конца комнаты или площадки, где можно будет укрыться за специально начерченной линией.</a:t>
            </a:r>
            <a:br>
              <a:rPr lang="ru-RU" sz="1800" dirty="0" smtClean="0"/>
            </a:br>
            <a:r>
              <a:rPr lang="ru-RU" sz="1800" dirty="0" smtClean="0"/>
              <a:t>«Маляр», называя «краску», не знает, есть ли она у «хозяйки» и какой это игрок. Он должен постараться угадать нужный цвет, а затем или успеть поймать убегающую «краску», или хотя бы «осалить» ее. Обычно «маляр» по условиям игры должен собрать не менее пяти красок. Тогда можно выбирать другого «маляра», «хозяйку красок», присвоить «краскам» новые имена и начинать игру снова.</a:t>
            </a:r>
            <a:br>
              <a:rPr lang="ru-RU" sz="1800" dirty="0" smtClean="0"/>
            </a:br>
            <a:r>
              <a:rPr lang="ru-RU" sz="1800" i="1" dirty="0" smtClean="0"/>
              <a:t>Правила:</a:t>
            </a:r>
            <a:r>
              <a:rPr lang="ru-RU" sz="1800" dirty="0" smtClean="0"/>
              <a:t/>
            </a:r>
            <a:br>
              <a:rPr lang="ru-RU" sz="1800" dirty="0" smtClean="0"/>
            </a:br>
            <a:r>
              <a:rPr lang="ru-RU" sz="1800" dirty="0" smtClean="0"/>
              <a:t>Маляр не должен ловить «краску», когда она еще только поднимается со стула. Нельзя двум игрокам выбирать название одной «краски».</a:t>
            </a:r>
            <a:br>
              <a:rPr lang="ru-RU" sz="1800" dirty="0" smtClean="0"/>
            </a:br>
            <a:r>
              <a:rPr lang="ru-RU" sz="1800" dirty="0" smtClean="0"/>
              <a:t/>
            </a:r>
            <a:br>
              <a:rPr lang="ru-RU" sz="1800" dirty="0" smtClean="0"/>
            </a:br>
            <a:endParaRPr lang="ru-RU" sz="1800" dirty="0">
              <a:latin typeface="Times New Roman" pitchFamily="18" charset="0"/>
              <a:cs typeface="Times New Roman" pitchFamily="18" charset="0"/>
            </a:endParaRPr>
          </a:p>
        </p:txBody>
      </p:sp>
      <p:sp>
        <p:nvSpPr>
          <p:cNvPr id="5" name="Прямоугольник 4"/>
          <p:cNvSpPr/>
          <p:nvPr/>
        </p:nvSpPr>
        <p:spPr>
          <a:xfrm>
            <a:off x="4214810" y="1714488"/>
            <a:ext cx="4357702" cy="369332"/>
          </a:xfrm>
          <a:prstGeom prst="rect">
            <a:avLst/>
          </a:prstGeom>
        </p:spPr>
        <p:txBody>
          <a:bodyPr wrap="square">
            <a:spAutoFit/>
          </a:bodyPr>
          <a:lstStyle/>
          <a:p>
            <a:r>
              <a:rPr lang="ru-RU" b="1" dirty="0" smtClean="0"/>
              <a:t> </a:t>
            </a:r>
          </a:p>
        </p:txBody>
      </p:sp>
      <p:sp>
        <p:nvSpPr>
          <p:cNvPr id="6" name="Прямоугольник 5"/>
          <p:cNvSpPr/>
          <p:nvPr/>
        </p:nvSpPr>
        <p:spPr>
          <a:xfrm>
            <a:off x="4000496" y="714356"/>
            <a:ext cx="4572000" cy="646331"/>
          </a:xfrm>
          <a:prstGeom prst="rect">
            <a:avLst/>
          </a:prstGeom>
        </p:spPr>
        <p:txBody>
          <a:bodyPr>
            <a:spAutoFit/>
          </a:bodyPr>
          <a:lstStyle/>
          <a:p>
            <a:r>
              <a:rPr lang="ru-RU" sz="3600" b="1" dirty="0" smtClean="0"/>
              <a:t>Народные игры</a:t>
            </a:r>
            <a:endParaRPr lang="ru-RU" sz="3600" dirty="0"/>
          </a:p>
        </p:txBody>
      </p:sp>
    </p:spTree>
    <p:extLst>
      <p:ext uri="{BB962C8B-B14F-4D97-AF65-F5344CB8AC3E}">
        <p14:creationId xmlns:p14="http://schemas.microsoft.com/office/powerpoint/2010/main" xmlns="" val="414203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0" y="1357298"/>
            <a:ext cx="9144000" cy="4857784"/>
          </a:xfrm>
        </p:spPr>
        <p:txBody>
          <a:bodyPr>
            <a:normAutofit/>
          </a:bodyPr>
          <a:lstStyle/>
          <a:p>
            <a:pPr algn="l"/>
            <a:r>
              <a:rPr lang="ru-RU" sz="1800" b="1" dirty="0" smtClean="0"/>
              <a:t>«Отгадай» (игра народов Дагестана)</a:t>
            </a:r>
            <a:r>
              <a:rPr lang="ru-RU" sz="1800" dirty="0" smtClean="0"/>
              <a:t/>
            </a:r>
            <a:br>
              <a:rPr lang="ru-RU" sz="1800" dirty="0" smtClean="0"/>
            </a:br>
            <a:r>
              <a:rPr lang="ru-RU" sz="1800" dirty="0" smtClean="0"/>
              <a:t>Игра напоминает жмурки. Водящему завязывают глаза и он начинает прыгать на одной ноге по кругу. Другую ногу он держит вытянутой вперед. Любой ребенок может осторожно хлопнуть водящего по вытянутой ноге. Тот останавливается и пытается угадать, кто ударил его по ноге. Если водящий угадал, то проигравший игрок сменяет водящего. Если нет, то игра продолжается и водящий опять начинает прыгать по кругу на одной ноге.</a:t>
            </a:r>
            <a:br>
              <a:rPr lang="ru-RU" sz="1800" dirty="0" smtClean="0"/>
            </a:br>
            <a:r>
              <a:rPr lang="ru-RU" sz="1800" i="1" dirty="0" smtClean="0"/>
              <a:t>Правила:</a:t>
            </a:r>
            <a:r>
              <a:rPr lang="ru-RU" sz="1800" dirty="0" smtClean="0"/>
              <a:t/>
            </a:r>
            <a:br>
              <a:rPr lang="ru-RU" sz="1800" dirty="0" smtClean="0"/>
            </a:br>
            <a:r>
              <a:rPr lang="ru-RU" sz="1800" dirty="0" smtClean="0"/>
              <a:t>Нельзя сильно ударять водящего по вытянутой ноге, можно только слегка хлопнуть его рукой не более одного раза.</a:t>
            </a:r>
            <a:br>
              <a:rPr lang="ru-RU" sz="1800" dirty="0" smtClean="0"/>
            </a:br>
            <a:r>
              <a:rPr lang="ru-RU" sz="1800" dirty="0" smtClean="0"/>
              <a:t>Водящий не должен открывать глаза, пока не угадает имя ударившего его игрока.</a:t>
            </a:r>
            <a:br>
              <a:rPr lang="ru-RU" sz="1800" dirty="0" smtClean="0"/>
            </a:br>
            <a:r>
              <a:rPr lang="ru-RU" sz="1800" dirty="0" smtClean="0"/>
              <a:t>Если игроки еще слишком малы, им трудно прыгать на одной ноге, тогда можно разрешить прыгать на двух ногах, держа руку вытянутой вперед. Тогда водящего хлопают по руке.</a:t>
            </a:r>
            <a:br>
              <a:rPr lang="ru-RU" sz="1800" dirty="0" smtClean="0"/>
            </a:br>
            <a:r>
              <a:rPr lang="ru-RU" sz="1800" dirty="0" smtClean="0"/>
              <a:t>И  другие игры.</a:t>
            </a:r>
            <a:br>
              <a:rPr lang="ru-RU" sz="1800" dirty="0" smtClean="0"/>
            </a:br>
            <a:r>
              <a:rPr lang="ru-RU" sz="1800" dirty="0" smtClean="0"/>
              <a:t/>
            </a:r>
            <a:br>
              <a:rPr lang="ru-RU" sz="1800" dirty="0" smtClean="0"/>
            </a:br>
            <a:endParaRPr lang="ru-RU" sz="1800" dirty="0">
              <a:latin typeface="Times New Roman" pitchFamily="18" charset="0"/>
              <a:cs typeface="Times New Roman" pitchFamily="18" charset="0"/>
            </a:endParaRPr>
          </a:p>
        </p:txBody>
      </p:sp>
      <p:sp>
        <p:nvSpPr>
          <p:cNvPr id="5" name="Прямоугольник 4"/>
          <p:cNvSpPr/>
          <p:nvPr/>
        </p:nvSpPr>
        <p:spPr>
          <a:xfrm>
            <a:off x="4214810" y="1714488"/>
            <a:ext cx="4357702" cy="369332"/>
          </a:xfrm>
          <a:prstGeom prst="rect">
            <a:avLst/>
          </a:prstGeom>
        </p:spPr>
        <p:txBody>
          <a:bodyPr wrap="square">
            <a:spAutoFit/>
          </a:bodyPr>
          <a:lstStyle/>
          <a:p>
            <a:r>
              <a:rPr lang="ru-RU" b="1" dirty="0" smtClean="0"/>
              <a:t> </a:t>
            </a:r>
          </a:p>
        </p:txBody>
      </p:sp>
      <p:sp>
        <p:nvSpPr>
          <p:cNvPr id="6" name="Прямоугольник 5"/>
          <p:cNvSpPr/>
          <p:nvPr/>
        </p:nvSpPr>
        <p:spPr>
          <a:xfrm>
            <a:off x="4000496" y="714356"/>
            <a:ext cx="4572000" cy="646331"/>
          </a:xfrm>
          <a:prstGeom prst="rect">
            <a:avLst/>
          </a:prstGeom>
        </p:spPr>
        <p:txBody>
          <a:bodyPr>
            <a:spAutoFit/>
          </a:bodyPr>
          <a:lstStyle/>
          <a:p>
            <a:r>
              <a:rPr lang="ru-RU" sz="3600" b="1" dirty="0" smtClean="0"/>
              <a:t>Народные игры</a:t>
            </a:r>
            <a:endParaRPr lang="ru-RU" sz="3600" dirty="0"/>
          </a:p>
        </p:txBody>
      </p:sp>
    </p:spTree>
    <p:extLst>
      <p:ext uri="{BB962C8B-B14F-4D97-AF65-F5344CB8AC3E}">
        <p14:creationId xmlns:p14="http://schemas.microsoft.com/office/powerpoint/2010/main" xmlns="" val="414203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0" y="1357298"/>
            <a:ext cx="9144000" cy="4857784"/>
          </a:xfrm>
        </p:spPr>
        <p:txBody>
          <a:bodyPr>
            <a:normAutofit/>
          </a:bodyPr>
          <a:lstStyle/>
          <a:p>
            <a:pPr algn="l"/>
            <a:endParaRPr lang="ru-RU" sz="1800" dirty="0">
              <a:latin typeface="Times New Roman" pitchFamily="18" charset="0"/>
              <a:cs typeface="Times New Roman" pitchFamily="18" charset="0"/>
            </a:endParaRPr>
          </a:p>
        </p:txBody>
      </p:sp>
      <p:sp>
        <p:nvSpPr>
          <p:cNvPr id="5" name="Прямоугольник 4"/>
          <p:cNvSpPr/>
          <p:nvPr/>
        </p:nvSpPr>
        <p:spPr>
          <a:xfrm>
            <a:off x="4214810" y="1714488"/>
            <a:ext cx="4357702" cy="369332"/>
          </a:xfrm>
          <a:prstGeom prst="rect">
            <a:avLst/>
          </a:prstGeom>
        </p:spPr>
        <p:txBody>
          <a:bodyPr wrap="square">
            <a:spAutoFit/>
          </a:bodyPr>
          <a:lstStyle/>
          <a:p>
            <a:r>
              <a:rPr lang="ru-RU" b="1" dirty="0" smtClean="0"/>
              <a:t> </a:t>
            </a:r>
          </a:p>
        </p:txBody>
      </p:sp>
      <p:sp>
        <p:nvSpPr>
          <p:cNvPr id="7" name="Прямоугольник 6"/>
          <p:cNvSpPr/>
          <p:nvPr/>
        </p:nvSpPr>
        <p:spPr>
          <a:xfrm>
            <a:off x="1071538" y="2786058"/>
            <a:ext cx="7643866" cy="1754326"/>
          </a:xfrm>
          <a:prstGeom prst="rect">
            <a:avLst/>
          </a:prstGeom>
          <a:noFill/>
        </p:spPr>
        <p:txBody>
          <a:bodyPr wrap="squar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Спасибо </a:t>
            </a:r>
          </a:p>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за внимание</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414203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
            <a:ext cx="9144000" cy="6858001"/>
          </a:xfrm>
          <a:prstGeom prst="rect">
            <a:avLst/>
          </a:prstGeom>
        </p:spPr>
      </p:pic>
      <p:sp>
        <p:nvSpPr>
          <p:cNvPr id="2" name="Заголовок 1"/>
          <p:cNvSpPr>
            <a:spLocks noGrp="1"/>
          </p:cNvSpPr>
          <p:nvPr>
            <p:ph type="ctrTitle"/>
          </p:nvPr>
        </p:nvSpPr>
        <p:spPr>
          <a:xfrm>
            <a:off x="3643306" y="1000108"/>
            <a:ext cx="5100646" cy="1470025"/>
          </a:xfrm>
        </p:spPr>
        <p:txBody>
          <a:bodyPr>
            <a:normAutofit fontScale="90000"/>
          </a:bodyPr>
          <a:lstStyle/>
          <a:p>
            <a:r>
              <a:rPr lang="ru-RU" b="1" i="1" dirty="0" smtClean="0"/>
              <a:t>Нравственно-патриотические дидактические и народные игры</a:t>
            </a:r>
            <a:endParaRPr lang="ru-RU" b="1" i="1" dirty="0"/>
          </a:p>
        </p:txBody>
      </p:sp>
      <p:sp>
        <p:nvSpPr>
          <p:cNvPr id="7" name="Подзаголовок 6"/>
          <p:cNvSpPr>
            <a:spLocks noGrp="1"/>
          </p:cNvSpPr>
          <p:nvPr>
            <p:ph type="subTitle" idx="1"/>
          </p:nvPr>
        </p:nvSpPr>
        <p:spPr>
          <a:xfrm>
            <a:off x="571472" y="4572008"/>
            <a:ext cx="8043874" cy="1785950"/>
          </a:xfrm>
        </p:spPr>
        <p:txBody>
          <a:bodyPr>
            <a:normAutofit/>
          </a:bodyPr>
          <a:lstStyle/>
          <a:p>
            <a:pPr algn="just"/>
            <a:r>
              <a:rPr lang="ru-RU" sz="2100" dirty="0" smtClean="0">
                <a:latin typeface="Arial" pitchFamily="34" charset="0"/>
                <a:cs typeface="Arial" pitchFamily="34" charset="0"/>
              </a:rPr>
              <a:t>«Детство - это каждодневное открытие мира и поэтому надо сделать так, чтобы оно стало, прежде всего, познанием человека и Отечества, их красоты и величия.»         </a:t>
            </a:r>
          </a:p>
          <a:p>
            <a:pPr algn="r"/>
            <a:r>
              <a:rPr lang="ru-RU" sz="2100" dirty="0" smtClean="0">
                <a:latin typeface="Arial" pitchFamily="34" charset="0"/>
                <a:cs typeface="Arial" pitchFamily="34" charset="0"/>
              </a:rPr>
              <a:t>В.В.Сухомлинский</a:t>
            </a:r>
          </a:p>
          <a:p>
            <a:endParaRPr lang="ru-RU" dirty="0"/>
          </a:p>
        </p:txBody>
      </p:sp>
      <p:sp>
        <p:nvSpPr>
          <p:cNvPr id="6" name="Заголовок 1"/>
          <p:cNvSpPr txBox="1">
            <a:spLocks/>
          </p:cNvSpPr>
          <p:nvPr/>
        </p:nvSpPr>
        <p:spPr>
          <a:xfrm>
            <a:off x="285720" y="4500570"/>
            <a:ext cx="7000924" cy="1470025"/>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4400" b="1" i="1"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p:txBody>
          <a:bodyPr>
            <a:noAutofit/>
          </a:bodyPr>
          <a:lstStyle/>
          <a:p>
            <a:r>
              <a:rPr lang="ru-RU" sz="2400" b="1" dirty="0">
                <a:latin typeface="Arial" panose="020B0604020202020204" pitchFamily="34" charset="0"/>
                <a:cs typeface="Arial" panose="020B0604020202020204" pitchFamily="34" charset="0"/>
              </a:rPr>
              <a:t>Патриотическое воспитание подрастающего поколения - одна из самых актуальных задач нашего времени</a:t>
            </a:r>
          </a:p>
        </p:txBody>
      </p:sp>
      <p:sp>
        <p:nvSpPr>
          <p:cNvPr id="3" name="Содержимое 2"/>
          <p:cNvSpPr>
            <a:spLocks noGrp="1"/>
          </p:cNvSpPr>
          <p:nvPr>
            <p:ph idx="1"/>
          </p:nvPr>
        </p:nvSpPr>
        <p:spPr/>
        <p:txBody>
          <a:bodyPr>
            <a:normAutofit lnSpcReduction="10000"/>
          </a:bodyPr>
          <a:lstStyle/>
          <a:p>
            <a:pPr algn="just"/>
            <a:r>
              <a:rPr lang="ru-RU" dirty="0"/>
              <a:t>У детей искажены представления о патриотизме, доброте, великодушии. Изменилось и отношение людей к Родине. Сегодня материальные ценности доминируют над духовными. Однако трудности переходного периода не должны стать причиной приостановки патриотического воспитания. Возрождение духовно-нравственного воспитания это шаг к возрождению России.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1"/>
            <a:ext cx="9144000" cy="6858001"/>
          </a:xfrm>
          <a:prstGeom prst="rect">
            <a:avLst/>
          </a:prstGeom>
        </p:spPr>
      </p:pic>
      <p:sp>
        <p:nvSpPr>
          <p:cNvPr id="2" name="Заголовок 1"/>
          <p:cNvSpPr>
            <a:spLocks noGrp="1"/>
          </p:cNvSpPr>
          <p:nvPr>
            <p:ph type="ctrTitle"/>
          </p:nvPr>
        </p:nvSpPr>
        <p:spPr>
          <a:xfrm>
            <a:off x="685800" y="908720"/>
            <a:ext cx="7772400" cy="1470025"/>
          </a:xfrm>
        </p:spPr>
        <p:txBody>
          <a:bodyPr>
            <a:noAutofit/>
          </a:bodyPr>
          <a:lstStyle/>
          <a:p>
            <a:pPr algn="just"/>
            <a:r>
              <a:rPr lang="ru-RU" sz="1800" b="1" dirty="0">
                <a:latin typeface="Arial" panose="020B0604020202020204" pitchFamily="34" charset="0"/>
                <a:cs typeface="Arial" panose="020B0604020202020204" pitchFamily="34" charset="0"/>
              </a:rPr>
              <a:t>Патриотизм</a:t>
            </a:r>
            <a:r>
              <a:rPr lang="ru-RU" sz="1800" dirty="0">
                <a:latin typeface="Arial" panose="020B0604020202020204" pitchFamily="34" charset="0"/>
                <a:cs typeface="Arial" panose="020B0604020202020204" pitchFamily="34" charset="0"/>
              </a:rPr>
              <a:t> – это социальное чувство, которое характеризуется привязанностью к родному краю, народу, его традициям</a:t>
            </a:r>
            <a:r>
              <a:rPr lang="ru-RU" sz="1800" dirty="0" smtClean="0">
                <a:latin typeface="Arial" panose="020B0604020202020204" pitchFamily="34" charset="0"/>
                <a:cs typeface="Arial" panose="020B0604020202020204" pitchFamily="34" charset="0"/>
              </a:rPr>
              <a:t>.</a:t>
            </a:r>
            <a:br>
              <a:rPr lang="ru-RU" sz="1800" dirty="0" smtClean="0">
                <a:latin typeface="Arial" panose="020B0604020202020204" pitchFamily="34" charset="0"/>
                <a:cs typeface="Arial" panose="020B0604020202020204" pitchFamily="34" charset="0"/>
              </a:rPr>
            </a:br>
            <a:r>
              <a:rPr lang="ru-RU" sz="1800" dirty="0">
                <a:latin typeface="Arial" panose="020B0604020202020204" pitchFamily="34" charset="0"/>
                <a:cs typeface="Arial" panose="020B0604020202020204" pitchFamily="34" charset="0"/>
              </a:rPr>
              <a:t/>
            </a:r>
            <a:br>
              <a:rPr lang="ru-RU" sz="1800" dirty="0">
                <a:latin typeface="Arial" panose="020B0604020202020204" pitchFamily="34" charset="0"/>
                <a:cs typeface="Arial" panose="020B0604020202020204" pitchFamily="34" charset="0"/>
              </a:rPr>
            </a:br>
            <a:r>
              <a:rPr lang="ru-RU" sz="1800" dirty="0">
                <a:latin typeface="Arial" panose="020B0604020202020204" pitchFamily="34" charset="0"/>
                <a:cs typeface="Arial" panose="020B0604020202020204" pitchFamily="34" charset="0"/>
              </a:rPr>
              <a:t/>
            </a:r>
            <a:br>
              <a:rPr lang="ru-RU" sz="1800" dirty="0">
                <a:latin typeface="Arial" panose="020B0604020202020204" pitchFamily="34" charset="0"/>
                <a:cs typeface="Arial" panose="020B0604020202020204" pitchFamily="34" charset="0"/>
              </a:rPr>
            </a:br>
            <a:r>
              <a:rPr lang="ru-RU" sz="1800" b="1" dirty="0">
                <a:latin typeface="Arial" panose="020B0604020202020204" pitchFamily="34" charset="0"/>
                <a:cs typeface="Arial" panose="020B0604020202020204" pitchFamily="34" charset="0"/>
              </a:rPr>
              <a:t>Нравственно – патриотическое воспитание в детском саду </a:t>
            </a:r>
            <a:r>
              <a:rPr lang="ru-RU" sz="1800" dirty="0">
                <a:latin typeface="Arial" panose="020B0604020202020204" pitchFamily="34" charset="0"/>
                <a:cs typeface="Arial" panose="020B0604020202020204" pitchFamily="34" charset="0"/>
              </a:rPr>
              <a:t>– это комплекс мероприятий гражданской направленности, способствующих формированию единых ценностей у ребёнка и его семьи.</a:t>
            </a:r>
            <a:br>
              <a:rPr lang="ru-RU" sz="1800" dirty="0">
                <a:latin typeface="Arial" panose="020B0604020202020204" pitchFamily="34" charset="0"/>
                <a:cs typeface="Arial" panose="020B0604020202020204" pitchFamily="34" charset="0"/>
              </a:rPr>
            </a:br>
            <a:endParaRPr lang="ru-RU" sz="1800" dirty="0">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539552" y="3287466"/>
            <a:ext cx="8136904" cy="2351334"/>
          </a:xfrm>
        </p:spPr>
        <p:txBody>
          <a:bodyPr>
            <a:normAutofit/>
          </a:bodyPr>
          <a:lstStyle/>
          <a:p>
            <a:pPr algn="just"/>
            <a:r>
              <a:rPr lang="ru-RU" sz="2400" b="1" dirty="0">
                <a:latin typeface="Arial" panose="020B0604020202020204" pitchFamily="34" charset="0"/>
                <a:cs typeface="Arial" panose="020B0604020202020204" pitchFamily="34" charset="0"/>
              </a:rPr>
              <a:t>Дети дошкольного возраста особо эмоциональны, готовы к сопереживанию, у них идет процесс формирования личностных ориентиров, поэтому можно наиболее плодотворно проводить воспитательную работу.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
            <a:ext cx="9144000" cy="6858001"/>
          </a:xfrm>
          <a:prstGeom prst="rect">
            <a:avLst/>
          </a:prstGeom>
        </p:spPr>
      </p:pic>
      <p:sp>
        <p:nvSpPr>
          <p:cNvPr id="3" name="Заголовок 2"/>
          <p:cNvSpPr>
            <a:spLocks noGrp="1"/>
          </p:cNvSpPr>
          <p:nvPr>
            <p:ph type="title"/>
          </p:nvPr>
        </p:nvSpPr>
        <p:spPr/>
        <p:txBody>
          <a:bodyPr>
            <a:normAutofit fontScale="90000"/>
          </a:bodyPr>
          <a:lstStyle/>
          <a:p>
            <a:r>
              <a:rPr lang="ru-RU" dirty="0"/>
              <a:t>Задачи нравственно – патриотического воспитания:</a:t>
            </a:r>
          </a:p>
        </p:txBody>
      </p:sp>
      <p:sp>
        <p:nvSpPr>
          <p:cNvPr id="4" name="Прямоугольник 3"/>
          <p:cNvSpPr/>
          <p:nvPr/>
        </p:nvSpPr>
        <p:spPr>
          <a:xfrm>
            <a:off x="323528" y="1713237"/>
            <a:ext cx="8568952" cy="646331"/>
          </a:xfrm>
          <a:prstGeom prst="rect">
            <a:avLst/>
          </a:prstGeom>
        </p:spPr>
        <p:txBody>
          <a:bodyPr wrap="square">
            <a:spAutoFit/>
          </a:bodyPr>
          <a:lstStyle/>
          <a:p>
            <a:r>
              <a:rPr lang="ru-RU" dirty="0"/>
              <a:t>• Воспитывать любовь и трепетное отношение к ценностям семьи, детского сада, родного города.</a:t>
            </a:r>
          </a:p>
        </p:txBody>
      </p:sp>
      <p:sp>
        <p:nvSpPr>
          <p:cNvPr id="5" name="Прямоугольник 4"/>
          <p:cNvSpPr/>
          <p:nvPr/>
        </p:nvSpPr>
        <p:spPr>
          <a:xfrm>
            <a:off x="323528" y="2484545"/>
            <a:ext cx="8568952" cy="646331"/>
          </a:xfrm>
          <a:prstGeom prst="rect">
            <a:avLst/>
          </a:prstGeom>
        </p:spPr>
        <p:txBody>
          <a:bodyPr wrap="square">
            <a:spAutoFit/>
          </a:bodyPr>
          <a:lstStyle/>
          <a:p>
            <a:r>
              <a:rPr lang="ru-RU" dirty="0"/>
              <a:t>• Учить заботливому отношению к родным и близким людям, младшим сверстникам и старшему поколению.</a:t>
            </a:r>
          </a:p>
        </p:txBody>
      </p:sp>
      <p:sp>
        <p:nvSpPr>
          <p:cNvPr id="6" name="Прямоугольник 5"/>
          <p:cNvSpPr/>
          <p:nvPr/>
        </p:nvSpPr>
        <p:spPr>
          <a:xfrm>
            <a:off x="323528" y="3130876"/>
            <a:ext cx="8568952" cy="1477328"/>
          </a:xfrm>
          <a:prstGeom prst="rect">
            <a:avLst/>
          </a:prstGeom>
        </p:spPr>
        <p:txBody>
          <a:bodyPr wrap="square">
            <a:spAutoFit/>
          </a:bodyPr>
          <a:lstStyle/>
          <a:p>
            <a:r>
              <a:rPr lang="ru-RU" dirty="0"/>
              <a:t>• Воспитывать уважение к труду разных профессий.</a:t>
            </a:r>
          </a:p>
          <a:p>
            <a:r>
              <a:rPr lang="ru-RU" dirty="0"/>
              <a:t>• Развивать интерес к традициям родного края, соблюдать их и сохранять.</a:t>
            </a:r>
          </a:p>
          <a:p>
            <a:r>
              <a:rPr lang="ru-RU" dirty="0"/>
              <a:t>• Формировать трепетное отношение к </a:t>
            </a:r>
            <a:r>
              <a:rPr lang="ru-RU" dirty="0" smtClean="0"/>
              <a:t>природе</a:t>
            </a:r>
            <a:r>
              <a:rPr lang="ru-RU" dirty="0"/>
              <a:t>.</a:t>
            </a:r>
          </a:p>
          <a:p>
            <a:r>
              <a:rPr lang="ru-RU" dirty="0"/>
              <a:t>• Знакомить с символикой российского государства, ее значением для народа и страны в целом.</a:t>
            </a:r>
          </a:p>
        </p:txBody>
      </p:sp>
      <p:sp>
        <p:nvSpPr>
          <p:cNvPr id="7" name="Прямоугольник 6"/>
          <p:cNvSpPr/>
          <p:nvPr/>
        </p:nvSpPr>
        <p:spPr>
          <a:xfrm>
            <a:off x="320971" y="4639392"/>
            <a:ext cx="8568952" cy="1477328"/>
          </a:xfrm>
          <a:prstGeom prst="rect">
            <a:avLst/>
          </a:prstGeom>
        </p:spPr>
        <p:txBody>
          <a:bodyPr wrap="square">
            <a:spAutoFit/>
          </a:bodyPr>
          <a:lstStyle/>
          <a:p>
            <a:r>
              <a:rPr lang="ru-RU" dirty="0"/>
              <a:t>• Расширить представления детей о регионах страны, ее больших городах.</a:t>
            </a:r>
          </a:p>
          <a:p>
            <a:r>
              <a:rPr lang="ru-RU" dirty="0"/>
              <a:t>• Воспитывать гордость за россиян, достигших успехов в разных областях деятельности: сельском хозяйстве, науке, спорте, культуре, образовании.</a:t>
            </a:r>
          </a:p>
          <a:p>
            <a:r>
              <a:rPr lang="ru-RU" dirty="0"/>
              <a:t>• Способствовать развитию интернациональных чувств по отношению к другим народам, их культуре, традициям.</a:t>
            </a:r>
          </a:p>
        </p:txBody>
      </p:sp>
    </p:spTree>
    <p:extLst>
      <p:ext uri="{BB962C8B-B14F-4D97-AF65-F5344CB8AC3E}">
        <p14:creationId xmlns:p14="http://schemas.microsoft.com/office/powerpoint/2010/main" xmlns="" val="183302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p:txBody>
          <a:bodyPr>
            <a:noAutofit/>
          </a:bodyPr>
          <a:lstStyle/>
          <a:p>
            <a:r>
              <a:rPr lang="ru-RU" sz="3600" dirty="0" smtClean="0"/>
              <a:t>Основные </a:t>
            </a:r>
            <a:r>
              <a:rPr lang="ru-RU" sz="3600" dirty="0"/>
              <a:t>принципы </a:t>
            </a:r>
            <a:r>
              <a:rPr lang="ru-RU" sz="3600" dirty="0" smtClean="0"/>
              <a:t>нравственно-патриотического воспитания дошкольников:</a:t>
            </a:r>
            <a:endParaRPr lang="ru-RU" sz="3600" dirty="0"/>
          </a:p>
        </p:txBody>
      </p:sp>
      <p:sp>
        <p:nvSpPr>
          <p:cNvPr id="3" name="Содержимое 2"/>
          <p:cNvSpPr>
            <a:spLocks noGrp="1"/>
          </p:cNvSpPr>
          <p:nvPr>
            <p:ph idx="1"/>
          </p:nvPr>
        </p:nvSpPr>
        <p:spPr/>
        <p:txBody>
          <a:bodyPr>
            <a:normAutofit lnSpcReduction="10000"/>
          </a:bodyPr>
          <a:lstStyle/>
          <a:p>
            <a:r>
              <a:rPr lang="ru-RU" dirty="0" smtClean="0"/>
              <a:t>Регионализация</a:t>
            </a:r>
          </a:p>
          <a:p>
            <a:r>
              <a:rPr lang="ru-RU" dirty="0" smtClean="0"/>
              <a:t>Непрерывность</a:t>
            </a:r>
          </a:p>
          <a:p>
            <a:r>
              <a:rPr lang="ru-RU" dirty="0" smtClean="0"/>
              <a:t>Доступность</a:t>
            </a:r>
          </a:p>
          <a:p>
            <a:r>
              <a:rPr lang="ru-RU" dirty="0" smtClean="0"/>
              <a:t>Научность</a:t>
            </a:r>
          </a:p>
          <a:p>
            <a:r>
              <a:rPr lang="ru-RU" dirty="0" smtClean="0"/>
              <a:t>Целостность</a:t>
            </a:r>
          </a:p>
          <a:p>
            <a:r>
              <a:rPr lang="ru-RU" dirty="0" smtClean="0"/>
              <a:t>Системность</a:t>
            </a:r>
          </a:p>
          <a:p>
            <a:r>
              <a:rPr lang="ru-RU" dirty="0" smtClean="0"/>
              <a:t>Преемственность</a:t>
            </a:r>
          </a:p>
          <a:p>
            <a:r>
              <a:rPr lang="ru-RU" dirty="0" smtClean="0"/>
              <a:t>Стимулирования </a:t>
            </a:r>
            <a:r>
              <a:rPr lang="ru-RU" dirty="0"/>
              <a:t>детской </a:t>
            </a:r>
            <a:r>
              <a:rPr lang="ru-RU" dirty="0" smtClean="0"/>
              <a:t>деятельности</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p:txBody>
          <a:bodyPr>
            <a:noAutofit/>
          </a:bodyPr>
          <a:lstStyle/>
          <a:p>
            <a:r>
              <a:rPr lang="ru-RU" sz="3200" dirty="0" smtClean="0"/>
              <a:t> Формы </a:t>
            </a:r>
            <a:r>
              <a:rPr lang="ru-RU" sz="3200" dirty="0"/>
              <a:t>работы, направленные на формирование патриотических чувств:</a:t>
            </a:r>
          </a:p>
        </p:txBody>
      </p:sp>
      <p:sp>
        <p:nvSpPr>
          <p:cNvPr id="3" name="Содержимое 2"/>
          <p:cNvSpPr>
            <a:spLocks noGrp="1"/>
          </p:cNvSpPr>
          <p:nvPr>
            <p:ph idx="1"/>
          </p:nvPr>
        </p:nvSpPr>
        <p:spPr/>
        <p:txBody>
          <a:bodyPr>
            <a:normAutofit fontScale="62500" lnSpcReduction="20000"/>
          </a:bodyPr>
          <a:lstStyle/>
          <a:p>
            <a:r>
              <a:rPr lang="ru-RU" dirty="0" smtClean="0"/>
              <a:t>приобщение </a:t>
            </a:r>
            <a:r>
              <a:rPr lang="ru-RU" dirty="0"/>
              <a:t>детей к культурному наследию, праздникам, традициям, народно-прикладному искусству, устному народному творчеству, музыкальному фольклору, народным играм;</a:t>
            </a:r>
          </a:p>
          <a:p>
            <a:pPr algn="just"/>
            <a:r>
              <a:rPr lang="ru-RU" dirty="0" smtClean="0"/>
              <a:t>знакомство </a:t>
            </a:r>
            <a:r>
              <a:rPr lang="ru-RU" dirty="0"/>
              <a:t>с семьей, ее историей, родственниками, семейными традициям, составление родословной; с детским садом, его ребятами, взрослыми, играми, игрушками, традициями; с городом, селом, его историей, гербом, традициями, выдающимися горожанами прошлого и настоящего времени, достопримечательностями;</a:t>
            </a:r>
          </a:p>
          <a:p>
            <a:pPr algn="just"/>
            <a:r>
              <a:rPr lang="ru-RU" dirty="0" smtClean="0"/>
              <a:t>проведение </a:t>
            </a:r>
            <a:r>
              <a:rPr lang="ru-RU" dirty="0"/>
              <a:t>целевых наблюдений за состоянием объектов в разные сезоны года, организация сезонного земледельческого труда в природе, посев цветов, овощей, посадка кустов, деревьев и др.;</a:t>
            </a:r>
          </a:p>
          <a:p>
            <a:pPr algn="just"/>
            <a:r>
              <a:rPr lang="ru-RU" dirty="0" smtClean="0"/>
              <a:t>организация </a:t>
            </a:r>
            <a:r>
              <a:rPr lang="ru-RU" dirty="0"/>
              <a:t>творческой, продуктивной, игровой деятельности детей, в которой ребенок проявляет сочувствие, заботу о человеке, растениях, животных в разные сезоны года в связи с приспособлением к новым жизненным условиям и ежедневно, по необходимости.</a:t>
            </a:r>
          </a:p>
          <a:p>
            <a:endParaRPr lang="ru-RU" dirty="0"/>
          </a:p>
        </p:txBody>
      </p:sp>
    </p:spTree>
    <p:extLst>
      <p:ext uri="{BB962C8B-B14F-4D97-AF65-F5344CB8AC3E}">
        <p14:creationId xmlns:p14="http://schemas.microsoft.com/office/powerpoint/2010/main" xmlns="" val="934398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background"/>
          <p:cNvPicPr>
            <a:picLocks noChangeAspect="1" noChangeArrowheads="1"/>
          </p:cNvPicPr>
          <p:nvPr/>
        </p:nvPicPr>
        <p:blipFill>
          <a:blip r:embed="rId2"/>
          <a:srcRect/>
          <a:stretch>
            <a:fillRect/>
          </a:stretch>
        </p:blipFill>
        <p:spPr bwMode="auto">
          <a:xfrm>
            <a:off x="27709" y="-41564"/>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457200" y="909927"/>
            <a:ext cx="8229600" cy="1143000"/>
          </a:xfrm>
        </p:spPr>
        <p:txBody>
          <a:bodyPr>
            <a:normAutofit fontScale="90000"/>
          </a:bodyPr>
          <a:lstStyle/>
          <a:p>
            <a:pPr algn="just"/>
            <a:r>
              <a:rPr lang="ru-RU" sz="3100" dirty="0">
                <a:latin typeface="Arial" panose="020B0604020202020204" pitchFamily="34" charset="0"/>
                <a:cs typeface="Arial" panose="020B0604020202020204" pitchFamily="34" charset="0"/>
              </a:rPr>
              <a:t>Для создания положительной эмоциональной атмосферы и активизации познавательного интереса детей необходимо широко применять игровые приемы</a:t>
            </a:r>
            <a:r>
              <a:rPr lang="ru-RU" dirty="0"/>
              <a:t>. </a:t>
            </a:r>
          </a:p>
        </p:txBody>
      </p:sp>
      <p:pic>
        <p:nvPicPr>
          <p:cNvPr id="5" name="Объект 4"/>
          <p:cNvPicPr>
            <a:picLocks noGrp="1" noChangeAspect="1"/>
          </p:cNvPicPr>
          <p:nvPr>
            <p:ph idx="1"/>
          </p:nvPr>
        </p:nvPicPr>
        <p:blipFill>
          <a:blip r:embed="rId3"/>
          <a:stretch>
            <a:fillRect/>
          </a:stretch>
        </p:blipFill>
        <p:spPr>
          <a:xfrm>
            <a:off x="1403648" y="2564904"/>
            <a:ext cx="7200800" cy="4032448"/>
          </a:xfrm>
          <a:prstGeom prst="rect">
            <a:avLst/>
          </a:prstGeom>
        </p:spPr>
      </p:pic>
    </p:spTree>
    <p:extLst>
      <p:ext uri="{BB962C8B-B14F-4D97-AF65-F5344CB8AC3E}">
        <p14:creationId xmlns:p14="http://schemas.microsoft.com/office/powerpoint/2010/main" xmlns="" val="1685958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background"/>
          <p:cNvPicPr>
            <a:picLocks noChangeAspect="1" noChangeArrowheads="1"/>
          </p:cNvPicPr>
          <p:nvPr/>
        </p:nvPicPr>
        <p:blipFill>
          <a:blip r:embed="rId2"/>
          <a:srcRect/>
          <a:stretch>
            <a:fillRect/>
          </a:stretch>
        </p:blipFill>
        <p:spPr bwMode="auto">
          <a:xfrm>
            <a:off x="0" y="0"/>
            <a:ext cx="9144000" cy="6858000"/>
          </a:xfrm>
          <a:prstGeom prst="rect">
            <a:avLst/>
          </a:prstGeom>
        </p:spPr>
        <p:style>
          <a:lnRef idx="3">
            <a:schemeClr val="lt1"/>
          </a:lnRef>
          <a:fillRef idx="1">
            <a:schemeClr val="accent1"/>
          </a:fillRef>
          <a:effectRef idx="1">
            <a:schemeClr val="accent1"/>
          </a:effectRef>
          <a:fontRef idx="minor">
            <a:schemeClr val="lt1"/>
          </a:fontRef>
        </p:style>
      </p:pic>
      <p:sp>
        <p:nvSpPr>
          <p:cNvPr id="2" name="Заголовок 1"/>
          <p:cNvSpPr>
            <a:spLocks noGrp="1"/>
          </p:cNvSpPr>
          <p:nvPr>
            <p:ph type="title"/>
          </p:nvPr>
        </p:nvSpPr>
        <p:spPr>
          <a:xfrm>
            <a:off x="448103" y="260648"/>
            <a:ext cx="8229600" cy="1143000"/>
          </a:xfrm>
        </p:spPr>
        <p:txBody>
          <a:bodyPr>
            <a:normAutofit/>
          </a:bodyPr>
          <a:lstStyle/>
          <a:p>
            <a:r>
              <a:rPr lang="ru-RU" sz="3200" dirty="0"/>
              <a:t>Картотека дидактических игр по патриотическому воспитанию дошкольников </a:t>
            </a:r>
          </a:p>
        </p:txBody>
      </p:sp>
      <p:sp>
        <p:nvSpPr>
          <p:cNvPr id="3" name="Содержимое 2"/>
          <p:cNvSpPr>
            <a:spLocks noGrp="1"/>
          </p:cNvSpPr>
          <p:nvPr>
            <p:ph idx="1"/>
          </p:nvPr>
        </p:nvSpPr>
        <p:spPr/>
        <p:txBody>
          <a:bodyPr>
            <a:noAutofit/>
          </a:bodyPr>
          <a:lstStyle/>
          <a:p>
            <a:pPr>
              <a:buNone/>
            </a:pPr>
            <a:r>
              <a:rPr lang="ru-RU" sz="1400" b="1" dirty="0" smtClean="0">
                <a:latin typeface="Arial" pitchFamily="34" charset="0"/>
                <a:cs typeface="Arial" pitchFamily="34" charset="0"/>
              </a:rPr>
              <a:t>«Наша страна».</a:t>
            </a:r>
            <a:endParaRPr lang="ru-RU" sz="1400" dirty="0" smtClean="0">
              <a:latin typeface="Arial" pitchFamily="34" charset="0"/>
              <a:cs typeface="Arial" pitchFamily="34" charset="0"/>
            </a:endParaRPr>
          </a:p>
          <a:p>
            <a:r>
              <a:rPr lang="ru-RU" sz="1400" dirty="0" smtClean="0">
                <a:latin typeface="Arial" pitchFamily="34" charset="0"/>
                <a:cs typeface="Arial" pitchFamily="34" charset="0"/>
              </a:rPr>
              <a:t>Цель: выявить знания детей о нашей Родине, ее столице.</a:t>
            </a:r>
          </a:p>
          <a:p>
            <a:r>
              <a:rPr lang="ru-RU" sz="1400" dirty="0" smtClean="0">
                <a:latin typeface="Arial" pitchFamily="34" charset="0"/>
                <a:cs typeface="Arial" pitchFamily="34" charset="0"/>
              </a:rPr>
              <a:t>Материал: иллюстрации, фотографии.</a:t>
            </a:r>
          </a:p>
          <a:p>
            <a:r>
              <a:rPr lang="ru-RU" sz="1400" dirty="0" smtClean="0">
                <a:latin typeface="Arial" pitchFamily="34" charset="0"/>
                <a:cs typeface="Arial" pitchFamily="34" charset="0"/>
              </a:rPr>
              <a:t>Ход игры: воспитатель показывает иллюстрации и картины, задает вопросы. Дети отвечают.</a:t>
            </a:r>
          </a:p>
          <a:p>
            <a:pPr>
              <a:buNone/>
            </a:pPr>
            <a:r>
              <a:rPr lang="ru-RU" sz="1400" b="1" dirty="0" smtClean="0">
                <a:latin typeface="Arial" pitchFamily="34" charset="0"/>
                <a:cs typeface="Arial" pitchFamily="34" charset="0"/>
              </a:rPr>
              <a:t>«Флаг России»</a:t>
            </a:r>
            <a:endParaRPr lang="ru-RU" sz="1400" dirty="0" smtClean="0">
              <a:latin typeface="Arial" pitchFamily="34" charset="0"/>
              <a:cs typeface="Arial" pitchFamily="34" charset="0"/>
            </a:endParaRPr>
          </a:p>
          <a:p>
            <a:r>
              <a:rPr lang="ru-RU" sz="1400" dirty="0" smtClean="0">
                <a:latin typeface="Arial" pitchFamily="34" charset="0"/>
                <a:cs typeface="Arial" pitchFamily="34" charset="0"/>
              </a:rPr>
              <a:t>Цель: способствовать закреплению знания флага своей страны (города, области, района, закрепить основные цвета флагов, что они обозначают.</a:t>
            </a:r>
          </a:p>
          <a:p>
            <a:r>
              <a:rPr lang="ru-RU" sz="1400" dirty="0" smtClean="0">
                <a:latin typeface="Arial" pitchFamily="34" charset="0"/>
                <a:cs typeface="Arial" pitchFamily="34" charset="0"/>
              </a:rPr>
              <a:t>Материал: полосы красного, синего и белого цвета</a:t>
            </a:r>
          </a:p>
          <a:p>
            <a:r>
              <a:rPr lang="ru-RU" sz="1400" dirty="0" smtClean="0">
                <a:latin typeface="Arial" pitchFamily="34" charset="0"/>
                <a:cs typeface="Arial" pitchFamily="34" charset="0"/>
              </a:rPr>
              <a:t>Ход игры: воспитатель показывает детям флаг России, убирает и предлагает выложить разноцветные полоски в том порядке, в котором они находятся на флаге России.</a:t>
            </a:r>
          </a:p>
          <a:p>
            <a:pPr>
              <a:buNone/>
            </a:pPr>
            <a:r>
              <a:rPr lang="ru-RU" sz="1400" b="1" dirty="0" smtClean="0">
                <a:latin typeface="Arial" pitchFamily="34" charset="0"/>
                <a:cs typeface="Arial" pitchFamily="34" charset="0"/>
              </a:rPr>
              <a:t>«Герб России»</a:t>
            </a:r>
            <a:endParaRPr lang="ru-RU" sz="1400" dirty="0" smtClean="0">
              <a:latin typeface="Arial" pitchFamily="34" charset="0"/>
              <a:cs typeface="Arial" pitchFamily="34" charset="0"/>
            </a:endParaRPr>
          </a:p>
          <a:p>
            <a:r>
              <a:rPr lang="ru-RU" sz="1400" dirty="0" smtClean="0">
                <a:latin typeface="Arial" pitchFamily="34" charset="0"/>
                <a:cs typeface="Arial" pitchFamily="34" charset="0"/>
              </a:rPr>
              <a:t>Цель: способствовать закреплению знания герба своей страны, (района, области, закрепить знания о том, что нарисовано на гербе и что это обозначает.</a:t>
            </a:r>
          </a:p>
          <a:p>
            <a:r>
              <a:rPr lang="ru-RU" sz="1400" dirty="0" smtClean="0">
                <a:latin typeface="Arial" pitchFamily="34" charset="0"/>
                <a:cs typeface="Arial" pitchFamily="34" charset="0"/>
              </a:rPr>
              <a:t>Материал: картинка герба, разрезанная на 6-8 частей</a:t>
            </a:r>
          </a:p>
          <a:p>
            <a:r>
              <a:rPr lang="ru-RU" sz="1400" dirty="0" smtClean="0">
                <a:latin typeface="Arial" pitchFamily="34" charset="0"/>
                <a:cs typeface="Arial" pitchFamily="34" charset="0"/>
              </a:rPr>
              <a:t>Ход игры: воспитатель показывает детям герб России, и предлагает детям составить герб из частей картинки.</a:t>
            </a:r>
          </a:p>
          <a:p>
            <a:endParaRPr lang="ru-RU" sz="1400" dirty="0">
              <a:latin typeface="Arial" pitchFamily="34" charset="0"/>
              <a:cs typeface="Arial" pitchFamily="34" charset="0"/>
            </a:endParaRPr>
          </a:p>
        </p:txBody>
      </p:sp>
    </p:spTree>
    <p:extLst>
      <p:ext uri="{BB962C8B-B14F-4D97-AF65-F5344CB8AC3E}">
        <p14:creationId xmlns:p14="http://schemas.microsoft.com/office/powerpoint/2010/main" xmlns="" val="33468489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8303067</TotalTime>
  <Words>962</Words>
  <Application>Microsoft Office PowerPoint</Application>
  <PresentationFormat>Экран (4:3)</PresentationFormat>
  <Paragraphs>87</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Нравственно-патриотические дидактические и народные игры</vt:lpstr>
      <vt:lpstr>Нравственно-патриотические дидактические и народные игры</vt:lpstr>
      <vt:lpstr>Патриотическое воспитание подрастающего поколения - одна из самых актуальных задач нашего времени</vt:lpstr>
      <vt:lpstr>Патриотизм – это социальное чувство, которое характеризуется привязанностью к родному краю, народу, его традициям.   Нравственно – патриотическое воспитание в детском саду – это комплекс мероприятий гражданской направленности, способствующих формированию единых ценностей у ребёнка и его семьи. </vt:lpstr>
      <vt:lpstr>Задачи нравственно – патриотического воспитания:</vt:lpstr>
      <vt:lpstr>Основные принципы нравственно-патриотического воспитания дошкольников:</vt:lpstr>
      <vt:lpstr> Формы работы, направленные на формирование патриотических чувств:</vt:lpstr>
      <vt:lpstr>Для создания положительной эмоциональной атмосферы и активизации познавательного интереса детей необходимо широко применять игровые приемы. </vt:lpstr>
      <vt:lpstr>Картотека дидактических игр по патриотическому воспитанию дошкольников </vt:lpstr>
      <vt:lpstr>Слайд 10</vt:lpstr>
      <vt:lpstr>«Расскажи о своей семье» Цель: сформировать представление о себе как о члене семьи. Показать значение семьи в жизни человека. Формировать желание рассказывать о членах своей семьи, гордиться ими, любить их. Материал: фотоальбом, составленный совместно с родителями с семейными фотографиями с генеалогическим древом семьи. «Моих родителей зовут…» Цель: закрепляем знания имени и отчества родителей, дедушек, бабушек… Материал: семейные фотоальбомы, мяч. Ход игры: дети, передавая друг другу мяч, быстро называют фамилию, имя, отчество мамы и папы и других членов семьи. «Оцени поступок» Цель: с помощью сюжетных картинок развивать представления детей о добрых и плохих поступках; характеризовать и оценивать поступки; воспитывать чуткость, доброжелательность. Материал: сюжетные картинки. Ход игры: дети работают в парах. Каждой паре воспитатель предлагает сюжетную картинку. Дети должны рассмотреть картинку, описать, что видят и оценить поступок. Например: двое детей рассказывают по очереди: «Мальчик забрал у девочки мяч, девочка плачет. Мальчик сделал плохо, так делать нельзя». </vt:lpstr>
      <vt:lpstr>Дидактическая игра по ознакомлению с истоками русской народной культуры  «Русские матрёшки» Цель игры: познакомить дошкольников с историей матрёшки, сформировать представления о ней, как о предмете искусства, сделанного руками русских мастеров, развивать сенсорные навыки детей, их умение подбирать детали по цвету, расширять представления о цветовой гармонии, развивать умение собирать матрёшку из нескольких частей по способу мозаики, закреплять умения детей выделять элементы украшения, поддерживать интерес и любознательность, воспитывать любовь и уважение к русскому народному декоративно-прикладному искусству. Русская матрёшка - чудный сувенир Прославила Россию и покорила мир. Красой твоей любуемся, Мы взор не отводя. Матрёшка-чудо-куколка Все любим мы тебя! «Народные промыслы» Цель: знакомить детей с народными промыслами, прививать интерес к русским традициям, учить узнавать и отличать различные промыслы. Материал: картинки и изображения с предметами народного творчества Ход игры: воспитатель показывает картинку с изображением предметов народных промыслов. </vt:lpstr>
      <vt:lpstr>«Малая красная книга» Цель: закрепить знания детей о редких растениях и животных, птиц нашего края занесенных в «Красную книгу». Прививать любовь к родине, родному краю, чувство ответственности. Материал: «Малая красная книга», Ход игры: Воспитатель показывает картинку с изображением редких животных и растений, дети называют. Воспитатель рассказывает о них «Птицы нашего города (края)» Цель: знакомить детей с птицами родного города (края). Прививать любовь к родине, родному краю, к животному миру, желание помочь и ухаживать. Материал: карточки с изображениями птиц, альбом «Птицы нашего города, края», составленный совместно с родителями. Ход игры: Воспитатель демонстрирует детям карточки с изображениями птиц, просит назвать и определить, живет птица в нашем городе или нет. </vt:lpstr>
      <vt:lpstr>«Какие праздники ты знаешь?» Цель: развивать у детей сообразительность, память, закрепить знания о праздниках, (народные, государственные, религиозные) закреплять правила поведения в общественных местах. Материал: картинки и иллюстрации с изображением праздников, открытки к разным праздникам. Ход игры: воспитатель начинает рассказ о том, что праздники бывают разные, показывает карточки и открытки. Предлагает подобрать карточку с праздником, а к ней тематическую открытку. </vt:lpstr>
      <vt:lpstr> </vt:lpstr>
      <vt:lpstr> </vt:lpstr>
      <vt:lpstr>«Маляр и краски» (татарская  народная  игра) Перед началом игры выбирают водящего («маляра») и «хозяйку красок». Остальные дети становятся «крас­ками», каждый ребенок выбирает себе собственный цвет, но так, чтобы «маляр» не услышал его названия. Водящий («маляр») обращается к «хозяйке красок»: «Бабушка, бабушка, я пришел за краской. Разрешите взять?» — «У меня красок много, — отвечает «хозяйка красок», — какую тебе?» Все «краски» сидят рядышком на лавке и ждут, какой цвет назовет «маляр». Названная «краска» должна вскочить с лавки и успеть добежать до противоположного конца комнаты или площадки, где можно будет укрыться за специально начерченной линией. «Маляр», называя «краску», не знает, есть ли она у «хозяйки» и какой это игрок. Он должен постараться угадать нужный цвет, а затем или успеть поймать убегающую «краску», или хотя бы «осалить» ее. Обычно «маляр» по условиям игры должен собрать не менее пяти красок. Тогда можно выбирать другого «маляра», «хозяйку красок», присвоить «краскам» новые имена и начинать игру снова. Правила: Маляр не должен ловить «краску», когда она еще только поднимается со стула. Нельзя двум игрокам выбирать название одной «краски».  </vt:lpstr>
      <vt:lpstr>«Отгадай» (игра народов Дагестана) Игра напоминает жмурки. Водящему завязывают глаза и он начинает прыгать на одной ноге по кругу. Другую ногу он держит вытянутой вперед. Любой ребенок может осторожно хлопнуть водящего по вытянутой ноге. Тот останавливается и пытается угадать, кто ударил его по ноге. Если водящий угадал, то проигравший игрок сменяет водящего. Если нет, то игра продолжается и водящий опять начинает прыгать по кругу на одной ноге. Правила: Нельзя сильно ударять водящего по вытянутой ноге, можно только слегка хлопнуть его рукой не более одного раза. Водящий не должен открывать глаза, пока не угадает имя ударившего его игрока. Если игроки еще слишком малы, им трудно прыгать на одной ноге, тогда можно разрешить прыгать на двух ногах, держа руку вытянутой вперед. Тогда водящего хлопают по руке. И  другие игры.  </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Рыжик</dc:creator>
  <cp:lastModifiedBy>Рыжик</cp:lastModifiedBy>
  <cp:revision>28</cp:revision>
  <dcterms:created xsi:type="dcterms:W3CDTF">2024-10-13T11:13:36Z</dcterms:created>
  <dcterms:modified xsi:type="dcterms:W3CDTF">2008-12-31T19:34:01Z</dcterms:modified>
</cp:coreProperties>
</file>