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59" r:id="rId4"/>
    <p:sldId id="261" r:id="rId5"/>
    <p:sldId id="262" r:id="rId6"/>
    <p:sldId id="266" r:id="rId7"/>
    <p:sldId id="265" r:id="rId8"/>
    <p:sldId id="263" r:id="rId9"/>
    <p:sldId id="264" r:id="rId10"/>
    <p:sldId id="267" r:id="rId11"/>
    <p:sldId id="268" r:id="rId12"/>
    <p:sldId id="260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 snapToGrid="0">
      <p:cViewPr>
        <p:scale>
          <a:sx n="92" d="100"/>
          <a:sy n="92" d="100"/>
        </p:scale>
        <p:origin x="-31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4CE93-22FE-4E83-97DD-720E33A26363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6B211-DF1D-4354-A287-5A5BC242BA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5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565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83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2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854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51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85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695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608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156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97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6B211-DF1D-4354-A287-5A5BC242BAA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227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для шаблонов\Рисунок9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>
              <a:defRPr sz="6600" b="1" cap="none" spc="15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333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мка 8"/>
          <p:cNvSpPr/>
          <p:nvPr/>
        </p:nvSpPr>
        <p:spPr>
          <a:xfrm>
            <a:off x="199506" y="149631"/>
            <a:ext cx="11770821" cy="6533801"/>
          </a:xfrm>
          <a:prstGeom prst="frame">
            <a:avLst>
              <a:gd name="adj1" fmla="val 1387"/>
            </a:avLst>
          </a:prstGeom>
          <a:solidFill>
            <a:srgbClr val="4B732F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User\Desktop\для шаблонов\Рисунок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7" y="365125"/>
            <a:ext cx="11457708" cy="1325563"/>
          </a:xfrm>
        </p:spPr>
        <p:txBody>
          <a:bodyPr/>
          <a:lstStyle>
            <a:lvl1pPr algn="ctr">
              <a:defRPr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345" y="1825625"/>
            <a:ext cx="11416145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http://i56.beon.ru/48/41/2644148/46/102981246/0_1689c_a17b98e1_orig.pn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6">
                <a:shade val="45000"/>
                <a:satMod val="135000"/>
              </a:schemeClr>
              <a:prstClr val="white"/>
            </a:duotone>
            <a:lum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1156857" y="1156856"/>
            <a:ext cx="3144985" cy="831274"/>
          </a:xfrm>
          <a:prstGeom prst="rect">
            <a:avLst/>
          </a:prstGeom>
          <a:noFill/>
        </p:spPr>
      </p:pic>
      <p:pic>
        <p:nvPicPr>
          <p:cNvPr id="10" name="Picture 2" descr="http://i56.beon.ru/48/41/2644148/46/102981246/0_1689c_a17b98e1_orig.pn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lum contrast="-40000"/>
          </a:blip>
          <a:srcRect/>
          <a:stretch>
            <a:fillRect/>
          </a:stretch>
        </p:blipFill>
        <p:spPr bwMode="auto">
          <a:xfrm rot="16200000" flipV="1">
            <a:off x="-1120763" y="4296368"/>
            <a:ext cx="3072796" cy="831273"/>
          </a:xfrm>
          <a:prstGeom prst="rect">
            <a:avLst/>
          </a:prstGeom>
          <a:noFill/>
        </p:spPr>
      </p:pic>
      <p:pic>
        <p:nvPicPr>
          <p:cNvPr id="11" name="Picture 4" descr="http://fisnyak.ru/_nw/24/72635961.png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6">
                <a:tint val="45000"/>
                <a:satMod val="400000"/>
              </a:schemeClr>
            </a:duotone>
            <a:lum contrast="-40000"/>
          </a:blip>
          <a:srcRect/>
          <a:stretch>
            <a:fillRect/>
          </a:stretch>
        </p:blipFill>
        <p:spPr bwMode="auto">
          <a:xfrm flipV="1">
            <a:off x="1" y="5973336"/>
            <a:ext cx="1828800" cy="88466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333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66256" y="149631"/>
            <a:ext cx="11859490" cy="6533801"/>
          </a:xfrm>
          <a:prstGeom prst="frame">
            <a:avLst>
              <a:gd name="adj1" fmla="val 751"/>
            </a:avLst>
          </a:prstGeom>
          <a:solidFill>
            <a:srgbClr val="4B732F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0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для шаблонов\Рисунок9.jpg"/>
          <p:cNvPicPr>
            <a:picLocks noChangeAspect="1" noChangeArrowheads="1"/>
          </p:cNvPicPr>
          <p:nvPr/>
        </p:nvPicPr>
        <p:blipFill>
          <a:blip r:embed="rId2" cstate="email">
            <a:lum bright="-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141" y="448974"/>
            <a:ext cx="10515600" cy="2852737"/>
          </a:xfrm>
        </p:spPr>
        <p:txBody>
          <a:bodyPr anchor="b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sz="8000" b="1" cap="none" spc="15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0287" y="3384117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 b="1" cap="none" spc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333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мка 8"/>
          <p:cNvSpPr/>
          <p:nvPr/>
        </p:nvSpPr>
        <p:spPr>
          <a:xfrm>
            <a:off x="199506" y="149631"/>
            <a:ext cx="11770821" cy="6533801"/>
          </a:xfrm>
          <a:prstGeom prst="frame">
            <a:avLst>
              <a:gd name="adj1" fmla="val 1387"/>
            </a:avLst>
          </a:prstGeom>
          <a:solidFill>
            <a:srgbClr val="4B732F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7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User\Desktop\для шаблонов\Рисунок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927" y="365125"/>
            <a:ext cx="11222182" cy="1325563"/>
          </a:xfrm>
        </p:spPr>
        <p:txBody>
          <a:bodyPr/>
          <a:lstStyle>
            <a:lvl1pPr algn="ctr">
              <a:defRPr b="1" cap="none" spc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7927" y="1825625"/>
            <a:ext cx="5631873" cy="4713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451764" cy="474143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Блог - Привет.ру - ДЕКОР ДЛЯ КОЛЛАЖЕЙ PNG,ЛИНИИ-РАЗДЕЛИТЕЛИ - Личный интернет дневник пользователя ? FLER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0541442" y="2889021"/>
            <a:ext cx="2599940" cy="701177"/>
          </a:xfrm>
          <a:prstGeom prst="rect">
            <a:avLst/>
          </a:prstGeom>
          <a:noFill/>
        </p:spPr>
      </p:pic>
      <p:pic>
        <p:nvPicPr>
          <p:cNvPr id="10" name="Picture 8" descr="Блог - Привет.ру - ДЕКОР ДЛЯ КОЛЛАЖЕЙ PNG,ЛИНИИ-РАЗДЕЛИТЕЛИ - Личный интернет дневник пользователя ? FLER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0498285" y="5164284"/>
            <a:ext cx="2522332" cy="865099"/>
          </a:xfrm>
          <a:prstGeom prst="rect">
            <a:avLst/>
          </a:prstGeom>
          <a:noFill/>
        </p:spPr>
      </p:pic>
      <p:pic>
        <p:nvPicPr>
          <p:cNvPr id="11" name="Picture 8" descr="Блог - Привет.ру - ДЕКОР ДЛЯ КОЛЛАЖЕЙ PNG,ЛИНИИ-РАЗДЕЛИТЕЛИ - Личный интернет дневник пользователя ? FLER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6">
                <a:tint val="45000"/>
                <a:satMod val="400000"/>
              </a:schemeClr>
            </a:duotone>
            <a:lum bright="1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0893262" y="747020"/>
            <a:ext cx="2045757" cy="5517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333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мка 12"/>
          <p:cNvSpPr/>
          <p:nvPr/>
        </p:nvSpPr>
        <p:spPr>
          <a:xfrm>
            <a:off x="166256" y="149631"/>
            <a:ext cx="11859490" cy="6533801"/>
          </a:xfrm>
          <a:prstGeom prst="frame">
            <a:avLst>
              <a:gd name="adj1" fmla="val 751"/>
            </a:avLst>
          </a:prstGeom>
          <a:solidFill>
            <a:srgbClr val="4B732F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5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User\Desktop\для шаблонов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7391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6" y="365125"/>
            <a:ext cx="11374582" cy="1325563"/>
          </a:xfrm>
        </p:spPr>
        <p:txBody>
          <a:bodyPr>
            <a:normAutofit/>
          </a:bodyPr>
          <a:lstStyle>
            <a:lvl1pPr>
              <a:defRPr sz="6600" b="1" cap="none" spc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 descr="Блог - Привет.ру - ДЕКОР ДЛЯ КОЛЛАЖЕЙ PNG,ЛИНИИ-РАЗДЕЛИТЕЛИ - Личный интернет дневник пользователя ? FLER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chemeClr val="accent6">
                <a:tint val="45000"/>
                <a:satMod val="400000"/>
              </a:schemeClr>
            </a:duotone>
            <a:lum bright="-20000" contras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0847992" y="4682718"/>
            <a:ext cx="1773808" cy="914209"/>
          </a:xfrm>
          <a:prstGeom prst="rect">
            <a:avLst/>
          </a:prstGeom>
          <a:noFill/>
        </p:spPr>
      </p:pic>
      <p:pic>
        <p:nvPicPr>
          <p:cNvPr id="8" name="Picture 8" descr="Блог - Привет.ру - ДЕКОР ДЛЯ КОЛЛАЖЕЙ PNG,ЛИНИИ-РАЗДЕЛИТЕЛИ - Личный интернет дневник пользователя ? FLER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lum bright="-20000" contras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686800" y="5816649"/>
            <a:ext cx="3036216" cy="104134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333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мка 10"/>
          <p:cNvSpPr/>
          <p:nvPr/>
        </p:nvSpPr>
        <p:spPr>
          <a:xfrm>
            <a:off x="166256" y="149631"/>
            <a:ext cx="11859490" cy="6533801"/>
          </a:xfrm>
          <a:prstGeom prst="frame">
            <a:avLst>
              <a:gd name="adj1" fmla="val 751"/>
            </a:avLst>
          </a:prstGeom>
          <a:solidFill>
            <a:srgbClr val="4B732F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для шаблонов\Рисунок9.jpg"/>
          <p:cNvPicPr>
            <a:picLocks noChangeAspect="1" noChangeArrowheads="1"/>
          </p:cNvPicPr>
          <p:nvPr/>
        </p:nvPicPr>
        <p:blipFill>
          <a:blip r:embed="rId2" cstate="email">
            <a:lum bright="-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2"/>
          </a:xfrm>
          <a:prstGeom prst="rect">
            <a:avLst/>
          </a:prstGeom>
          <a:noFill/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333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199506" y="149631"/>
            <a:ext cx="11770821" cy="6533801"/>
          </a:xfrm>
          <a:prstGeom prst="frame">
            <a:avLst>
              <a:gd name="adj1" fmla="val 1387"/>
            </a:avLst>
          </a:prstGeom>
          <a:solidFill>
            <a:srgbClr val="4B732F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1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User\Desktop\для шаблонов\Рисунок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6" y="457200"/>
            <a:ext cx="4585855" cy="1600200"/>
          </a:xfrm>
        </p:spPr>
        <p:txBody>
          <a:bodyPr anchor="b">
            <a:normAutofit/>
          </a:bodyPr>
          <a:lstStyle>
            <a:lvl1pPr>
              <a:defRPr sz="4000" b="1" cap="none" spc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471055"/>
            <a:ext cx="6172200" cy="60128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5636" y="2057400"/>
            <a:ext cx="4572000" cy="439881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Блог - Привет.ру - ДЕКОР ДЛЯ КОЛЛАЖЕЙ PNG,ЛИНИИ-РАЗДЕЛИТЕЛИ - Личный интернет дневник пользователя ? FLER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chemeClr val="accent6">
                <a:tint val="45000"/>
                <a:satMod val="400000"/>
              </a:schemeClr>
            </a:duotone>
            <a:lum bright="-20000" contrast="-30000"/>
          </a:blip>
          <a:srcRect/>
          <a:stretch>
            <a:fillRect/>
          </a:stretch>
        </p:blipFill>
        <p:spPr bwMode="auto">
          <a:xfrm rot="5400000" flipV="1">
            <a:off x="9661891" y="1455288"/>
            <a:ext cx="3985398" cy="1074821"/>
          </a:xfrm>
          <a:prstGeom prst="rect">
            <a:avLst/>
          </a:prstGeom>
          <a:noFill/>
        </p:spPr>
      </p:pic>
      <p:pic>
        <p:nvPicPr>
          <p:cNvPr id="10" name="Picture 8" descr="Блог - Привет.ру - ДЕКОР ДЛЯ КОЛЛАЖЕЙ PNG,ЛИНИИ-РАЗДЕЛИТЕЛИ - Личный интернет дневник пользователя ? FLER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lum bright="-20000" contrast="-30000"/>
          </a:blip>
          <a:srcRect/>
          <a:stretch>
            <a:fillRect/>
          </a:stretch>
        </p:blipFill>
        <p:spPr bwMode="auto">
          <a:xfrm rot="5400000" flipV="1">
            <a:off x="9595738" y="4261738"/>
            <a:ext cx="3866431" cy="132609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333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мка 11"/>
          <p:cNvSpPr/>
          <p:nvPr/>
        </p:nvSpPr>
        <p:spPr>
          <a:xfrm>
            <a:off x="199506" y="149631"/>
            <a:ext cx="11770821" cy="6533801"/>
          </a:xfrm>
          <a:prstGeom prst="frame">
            <a:avLst>
              <a:gd name="adj1" fmla="val 1387"/>
            </a:avLst>
          </a:prstGeom>
          <a:solidFill>
            <a:srgbClr val="4B732F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07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B52B4-15BD-473D-B7EC-7AD51CED84B6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0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 cap="none" spc="0">
          <a:ln w="50800"/>
          <a:solidFill>
            <a:schemeClr val="bg1">
              <a:shade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 cap="none" spc="0">
          <a:ln w="1905"/>
          <a:solidFill>
            <a:srgbClr val="15210D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 cap="none" spc="0">
          <a:ln w="1905"/>
          <a:solidFill>
            <a:srgbClr val="15210D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 cap="none" spc="0">
          <a:ln w="1905"/>
          <a:solidFill>
            <a:srgbClr val="15210D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 cap="none" spc="0">
          <a:ln w="1905"/>
          <a:solidFill>
            <a:srgbClr val="15210D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 cap="none" spc="0">
          <a:ln w="1905"/>
          <a:solidFill>
            <a:srgbClr val="15210D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microsoft.com/office/2007/relationships/hdphoto" Target="../media/hdphoto5.wdp"/><Relationship Id="rId2" Type="http://schemas.openxmlformats.org/officeDocument/2006/relationships/notesSlide" Target="../notesSlides/notesSlide5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openxmlformats.org/officeDocument/2006/relationships/image" Target="../media/image42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39.png"/><Relationship Id="rId1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9.wdp"/><Relationship Id="rId5" Type="http://schemas.openxmlformats.org/officeDocument/2006/relationships/image" Target="../media/image44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45" y="381641"/>
            <a:ext cx="2649059" cy="2566276"/>
          </a:xfrm>
          <a:prstGeom prst="ellipse">
            <a:avLst/>
          </a:prstGeom>
          <a:ln w="76200">
            <a:solidFill>
              <a:schemeClr val="bg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688610" y="654981"/>
            <a:ext cx="7956645" cy="458587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СОЦИАЛЬНЫЙ  ПРОЕКТ </a:t>
            </a:r>
            <a:r>
              <a:rPr lang="ru-RU" sz="14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b="1" dirty="0" smtClean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8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БЕЗОПАСНОСТИ  </a:t>
            </a:r>
            <a:endParaRPr lang="ru-RU" sz="14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ГРУППЕ СРЕДНЕГО ДОШКОЛЬНОГО ВОЗРАСТА С 4 ДО 5 ЛЕТ </a:t>
            </a:r>
            <a:endParaRPr lang="ru-RU" sz="14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6000" b="1" dirty="0" smtClean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6000" b="1" dirty="0" smtClean="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6000" b="1" dirty="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СТРАНА БЕЗОПАСНОСТИ» </a:t>
            </a:r>
            <a:endParaRPr lang="ru-RU" sz="3600" b="1" dirty="0">
              <a:ln w="12700" cmpd="sng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6919415" y="5719608"/>
            <a:ext cx="5400600" cy="9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lnSpc>
                <a:spcPts val="1575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Автор: Полянская Ирина Александровна, </a:t>
            </a:r>
          </a:p>
          <a:p>
            <a:pPr algn="just" fontAlgn="base">
              <a:lnSpc>
                <a:spcPts val="1575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 муниципального бюджетного </a:t>
            </a:r>
          </a:p>
          <a:p>
            <a:pPr algn="just" fontAlgn="base">
              <a:lnSpc>
                <a:spcPts val="1575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образовательного учреждения  </a:t>
            </a:r>
          </a:p>
          <a:p>
            <a:pPr algn="just" fontAlgn="base">
              <a:lnSpc>
                <a:spcPts val="1575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детского сада  № 25  «Родничок, г. Сургут.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40" y="1008797"/>
            <a:ext cx="5471201" cy="3563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495643" y="106293"/>
            <a:ext cx="529722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Сюжетно – ролевые, дидактические,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настольные, режиссерские игры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0005" y="2375325"/>
            <a:ext cx="5192914" cy="3894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52777" y="4613774"/>
            <a:ext cx="529722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«Поездка на общественном транспорте»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4257" y="1199547"/>
            <a:ext cx="5297228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«Мы - пожарные»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00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3518" y="615947"/>
            <a:ext cx="6182436" cy="4431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0957" y="145049"/>
            <a:ext cx="741097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Практические занятия, моделирование ситуаций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33518" y="5047366"/>
            <a:ext cx="741097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«Почему полицейский остановил машину?»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922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417" y="193755"/>
            <a:ext cx="5195267" cy="584775"/>
          </a:xfrm>
          <a:prstGeom prst="rect">
            <a:avLst/>
          </a:prstGeom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ПРОЕКТА</a:t>
            </a:r>
            <a:r>
              <a:rPr lang="ru-RU" sz="16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153" y="1039311"/>
            <a:ext cx="11541456" cy="3456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1.У детей сформированы навыки безопасного поведения в различных ситуациях дома, на улице, в общественных местах, в природе; 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Имеются устойчивые знания о правилах дорожного движения и практические навыки поведения в условиях игрового пространства.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Дети имеют представления о средствах и способах пожаротушения.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Каждый ребёнок осознанно стремится к безопасной жизнедеятельности.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Способны управлять своим поведением и планировать свои действия на основе первичных, ценностных представлений о собственной безопасности.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984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78739" y="1517588"/>
            <a:ext cx="7883876" cy="3416320"/>
          </a:xfrm>
          <a:prstGeom prst="rect">
            <a:avLst/>
          </a:prstGeom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7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</a:t>
            </a:r>
          </a:p>
          <a:p>
            <a:pPr algn="ctr">
              <a:spcAft>
                <a:spcPts val="0"/>
              </a:spcAft>
            </a:pPr>
            <a:r>
              <a:rPr lang="ru-RU" sz="7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</a:p>
          <a:p>
            <a:pPr algn="ctr">
              <a:spcAft>
                <a:spcPts val="0"/>
              </a:spcAft>
            </a:pPr>
            <a:r>
              <a:rPr lang="ru-RU" sz="7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ВНИМАНИЕ!</a:t>
            </a:r>
            <a:r>
              <a:rPr lang="ru-RU" sz="44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44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609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orangeblogs.org/orangeleaders/wp-content/uploads/sites/6/2009/05/1773462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064" y="234698"/>
            <a:ext cx="2969455" cy="1980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3411922" y="766961"/>
            <a:ext cx="3774674" cy="584775"/>
          </a:xfrm>
          <a:prstGeom prst="rect">
            <a:avLst/>
          </a:prstGeom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</a:t>
            </a:r>
            <a:r>
              <a:rPr lang="ru-RU" sz="16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233" y="2355150"/>
            <a:ext cx="114413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Может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возникнуть вопрос: зачем объяснять детям особенности движения транспорта, если малыш все равно переходит дорогу, только держась за руку взрослого? Не преждевременна ли работа по знакомству детей с правилами обращения с пожароопасными предметами? Быть может не стоит забивать голову детям правилами поведениями при контактах с незнакомыми людьми? Ведь пока еще они не ходят самостоятельно по улице, не остаются одни дома и всегда находятся под вашим наблюдением?</a:t>
            </a: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Но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всегда должны помнить о том, что формирование сознательного поведения – процесс длительный. Это сегодня ребенок всюду ходит за ручкой с мамой, а завтра он станет самостоятельным.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418" y="193755"/>
            <a:ext cx="3774674" cy="584775"/>
          </a:xfrm>
          <a:prstGeom prst="rect">
            <a:avLst/>
          </a:prstGeom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</a:t>
            </a:r>
            <a:r>
              <a:rPr lang="ru-RU" sz="16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207" y="602841"/>
            <a:ext cx="11737075" cy="102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детей навыков безопасного поведения, умения адекватно действовать в неординарных ситуациях.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65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5743" y="1889091"/>
            <a:ext cx="11500514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Формировать навыки безопасного поведения в различных ситуациях дома, на улице, в общественных местах, в природе;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Закреплять правила дорожного движения и практические навыки поведения в условиях игрового пространства;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Познакомить со средствами пожаротушения;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Содействовать осознанию каждым ребёнком безопасной жизнедеятельности;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Развивать умение наблюдать за поведением людей, их умением вести себя в различных ситуациях, проявлять сочувствие, помощь;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Обучать детей применять свои знания в конкретных ситуациях;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Обогащать речь детей посредством произведений художественной литературы;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Развивать такие интегративные качества личности, как любознательность, активность, способность управлять своим поведением и планировать свои действия на основе первичных, ценностных представлений о собственной безопасности;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педагогов: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Создать информационную базу: ознакомление с методическими разработками по данной теме.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Создать условия: для благополучного и комфортного состояния детей при реализации данного проекта.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1.Повышать активность родителей воспитанников и других членов семей в участии в различных формах партнерства с ДОУ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2.Активизировать родителей к совместной деятельности.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65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асширять педагогическую грамотность родителей по вопросам безопасного поведения.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26676" y="1304316"/>
            <a:ext cx="3774674" cy="584775"/>
          </a:xfrm>
          <a:prstGeom prst="rect">
            <a:avLst/>
          </a:prstGeom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endParaRPr lang="ru-RU" sz="16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129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417" y="193755"/>
            <a:ext cx="5195267" cy="584775"/>
          </a:xfrm>
          <a:prstGeom prst="rect">
            <a:avLst/>
          </a:prstGeom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ПРОДУКТЫ  ПРОЕКТА</a:t>
            </a:r>
            <a:r>
              <a:rPr lang="ru-RU" sz="16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153" y="1039311"/>
            <a:ext cx="11541456" cy="388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Международном  творческом конкурсе  «Страна безопасности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Международной занимательной викторине «Основы безопасности жизнедеятельности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Всероссийской занимательной викторине по ОБЖ «Безопасные приключения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Фиксиков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solidFill>
                  <a:srgbClr val="201F1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Всероссийской познавательной викторине по ПДД «Дорога без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опасности»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выставки творческих работ «Безопасность глазами детей». </a:t>
            </a:r>
            <a:b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33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0905" y="117830"/>
            <a:ext cx="5768473" cy="584775"/>
          </a:xfrm>
          <a:prstGeom prst="rect">
            <a:avLst/>
          </a:prstGeom>
          <a:ln w="2857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5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  ПРОЕКТА</a:t>
            </a:r>
            <a:r>
              <a:rPr lang="ru-RU" sz="1600" b="1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b="1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53514" y="457825"/>
            <a:ext cx="1228109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Международный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творческий конкурс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Страна безопасности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( 11 участников)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358" y="922970"/>
            <a:ext cx="1736346" cy="24550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8704" y="920098"/>
            <a:ext cx="1740406" cy="24608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050" y="933851"/>
            <a:ext cx="1736345" cy="24550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395" y="915572"/>
            <a:ext cx="1762199" cy="249165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53218" y="3231708"/>
            <a:ext cx="1129279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Всероссийская занимательная викторина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ОБЖ «Безопасные приключения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Фиксиков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(13 участников)</a:t>
            </a:r>
            <a:r>
              <a:rPr lang="ru-RU" sz="2400" b="1" dirty="0" smtClean="0">
                <a:solidFill>
                  <a:srgbClr val="201F1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358" y="4117233"/>
            <a:ext cx="1736345" cy="24550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3448" y="4117232"/>
            <a:ext cx="1736345" cy="245509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689" y="4116291"/>
            <a:ext cx="1736345" cy="24550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7930" y="4116290"/>
            <a:ext cx="1736345" cy="245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083" y="201754"/>
            <a:ext cx="1163398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Международная занимательная викторина «Основы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жизнедеятельности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(9 участников)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254" y="1026941"/>
            <a:ext cx="1721220" cy="24337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2015" y="1026939"/>
            <a:ext cx="1721219" cy="243371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775" y="1026939"/>
            <a:ext cx="1721219" cy="24337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9535" y="1026939"/>
            <a:ext cx="1721218" cy="24337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0767" y="3322646"/>
            <a:ext cx="11117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Всероссийская познавательная викторина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ПДД «Дорога без опасности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(3 участника)</a:t>
            </a:r>
            <a:endParaRPr lang="ru-RU" sz="2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77" y="4153643"/>
            <a:ext cx="1736345" cy="24550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9430" y="4153642"/>
            <a:ext cx="1736345" cy="24550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283" y="4153641"/>
            <a:ext cx="1736345" cy="24550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2073" y="4153640"/>
            <a:ext cx="1736345" cy="245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209" y="297148"/>
            <a:ext cx="8975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ыставка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творческих работ «Безопасность глазами детей» («Пристегните ремни», «Светофор», «Огнетушитель», «Спасите дерево», «Пожарник» и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521" y="4414840"/>
            <a:ext cx="2715268" cy="2036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0651" y="1632985"/>
            <a:ext cx="1981199" cy="2641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7480" y="1632986"/>
            <a:ext cx="1984756" cy="2646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26" y="1628243"/>
            <a:ext cx="1984756" cy="2646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0130" y="1628242"/>
            <a:ext cx="1984756" cy="2646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354" y="4414836"/>
            <a:ext cx="2715275" cy="2036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8805" y="1632985"/>
            <a:ext cx="1984756" cy="2646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2932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681" y="1717964"/>
            <a:ext cx="5368126" cy="4026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8306" y="1718302"/>
            <a:ext cx="4026093" cy="4025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www.moymult.ru/knopki/5/ostorozhnost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7279" y="973556"/>
            <a:ext cx="2670185" cy="1898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632348" y="131757"/>
            <a:ext cx="870272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Обучающий комплекс мультфильмов «Уроки осторожности» с тетушкой Совой и домовенком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Непослухой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57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dobrepole.com.ua/_pu/8/167108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1012" y="480029"/>
            <a:ext cx="19050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3530" y="241063"/>
            <a:ext cx="6878709" cy="13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Прослушивание 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аудиоэнциклопедии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Дяди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Кузи и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Чевостика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Как себя вести» </a:t>
            </a: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static.wixstatic.com/media/f1a0bf_a4fd35e3c9f64d4aa3863ca55cd2ec52.jpg_srz_1524_1524_85_22_0.50_1.20_0.00_jpg_srz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8493" y="1573544"/>
            <a:ext cx="3908781" cy="3908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24585926"/>
      </p:ext>
    </p:extLst>
  </p:cSld>
  <p:clrMapOvr>
    <a:masterClrMapping/>
  </p:clrMapOvr>
</p:sld>
</file>

<file path=ppt/theme/theme1.xml><?xml version="1.0" encoding="utf-8"?>
<a:theme xmlns:a="http://schemas.openxmlformats.org/drawingml/2006/main" name="Весенний кураж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Весенний кураж</Template>
  <TotalTime>321</TotalTime>
  <Words>400</Words>
  <Application>Microsoft Office PowerPoint</Application>
  <PresentationFormat>Произвольный</PresentationFormat>
  <Paragraphs>79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Весенний кураж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Нот-11</dc:creator>
  <cp:lastModifiedBy>89505</cp:lastModifiedBy>
  <cp:revision>21</cp:revision>
  <dcterms:created xsi:type="dcterms:W3CDTF">2014-10-29T03:00:56Z</dcterms:created>
  <dcterms:modified xsi:type="dcterms:W3CDTF">2020-10-31T14:06:03Z</dcterms:modified>
</cp:coreProperties>
</file>