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E824A84-C700-466E-9281-4FD9E1A5F5CB}">
          <p14:sldIdLst>
            <p14:sldId id="256"/>
            <p14:sldId id="257"/>
            <p14:sldId id="259"/>
            <p14:sldId id="258"/>
          </p14:sldIdLst>
        </p14:section>
        <p14:section name="Раздел без заголовка" id="{CDAFCBC9-6C41-4CA1-BE84-F67AC2C6A108}">
          <p14:sldIdLst>
            <p14:sldId id="260"/>
            <p14:sldId id="261"/>
            <p14:sldId id="262"/>
            <p14:sldId id="264"/>
            <p14:sldId id="263"/>
            <p14:sldId id="266"/>
            <p14:sldId id="267"/>
            <p14:sldId id="269"/>
            <p14:sldId id="268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51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B5994-7CA7-4367-899B-63E8E828BA3D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71ECF-8D64-4A0C-8EAA-485FB21B1F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30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71ECF-8D64-4A0C-8EAA-485FB21B1FC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7404" y="0"/>
            <a:ext cx="9181404" cy="6858000"/>
          </a:xfrm>
          <a:prstGeom prst="rect">
            <a:avLst/>
          </a:prstGeom>
          <a:noFill/>
        </p:spPr>
      </p:pic>
      <p:pic>
        <p:nvPicPr>
          <p:cNvPr id="10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332656"/>
            <a:ext cx="8424936" cy="623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115.png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23928" y="980728"/>
            <a:ext cx="4762500" cy="42672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1404" cy="6858000"/>
          </a:xfrm>
          <a:prstGeom prst="rect">
            <a:avLst/>
          </a:prstGeom>
          <a:noFill/>
        </p:spPr>
      </p:pic>
      <p:pic>
        <p:nvPicPr>
          <p:cNvPr id="7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32656"/>
            <a:ext cx="8352928" cy="623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://li-web.ru/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971600" y="3573016"/>
            <a:ext cx="1080120" cy="710719"/>
          </a:xfrm>
          <a:prstGeom prst="rect">
            <a:avLst/>
          </a:prstGeom>
          <a:noFill/>
        </p:spPr>
      </p:pic>
      <p:pic>
        <p:nvPicPr>
          <p:cNvPr id="12" name="Picture 2" descr="9.png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71800" y="4221088"/>
            <a:ext cx="1224136" cy="1224136"/>
          </a:xfrm>
          <a:prstGeom prst="rect">
            <a:avLst/>
          </a:prstGeom>
          <a:noFill/>
        </p:spPr>
      </p:pic>
      <p:pic>
        <p:nvPicPr>
          <p:cNvPr id="11" name="Picture 2" descr="http://img-fotki.yandex.ru/get/6507/20573769.d/0_82749_1b642d8e_M.jp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99792" y="5085184"/>
            <a:ext cx="1705372" cy="8526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AF7E7-3B8B-4E4A-B84B-C933FAC64B0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fade-frame-7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81404" cy="6858000"/>
          </a:xfrm>
          <a:prstGeom prst="rect">
            <a:avLst/>
          </a:prstGeom>
          <a:noFill/>
        </p:spPr>
      </p:pic>
      <p:pic>
        <p:nvPicPr>
          <p:cNvPr id="5" name="Picture 2" descr="http://freedesignfile.com/upload/2014/05/Green-leaves-wave-creative-background-vector.jpg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 rot="16200000">
            <a:off x="-1152634" y="1808818"/>
            <a:ext cx="6336704" cy="3240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9.png"/>
          <p:cNvPicPr>
            <a:picLocks noChangeAspect="1" noChangeArrowheads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35696" y="3933056"/>
            <a:ext cx="1224136" cy="1224136"/>
          </a:xfrm>
          <a:prstGeom prst="rect">
            <a:avLst/>
          </a:prstGeom>
          <a:noFill/>
        </p:spPr>
      </p:pic>
      <p:pic>
        <p:nvPicPr>
          <p:cNvPr id="9" name="Picture 6" descr="http://li-web.ru/"/>
          <p:cNvPicPr>
            <a:picLocks noChangeAspect="1" noChangeArrowheads="1"/>
          </p:cNvPicPr>
          <p:nvPr userDrawn="1"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47664" y="3356992"/>
            <a:ext cx="1080120" cy="710719"/>
          </a:xfrm>
          <a:prstGeom prst="rect">
            <a:avLst/>
          </a:prstGeom>
          <a:noFill/>
        </p:spPr>
      </p:pic>
      <p:pic>
        <p:nvPicPr>
          <p:cNvPr id="6146" name="Picture 2" descr="http://img-fotki.yandex.ru/get/6507/20573769.d/0_82749_1b642d8e_M.jpg"/>
          <p:cNvPicPr>
            <a:picLocks noChangeAspect="1" noChangeArrowheads="1"/>
          </p:cNvPicPr>
          <p:nvPr userDrawn="1"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547664" y="4869160"/>
            <a:ext cx="1705372" cy="85268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AF7E7-3B8B-4E4A-B84B-C933FAC64B07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DC3ED-28DC-4D7E-9FBA-FA19A4DC65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136" y="990078"/>
            <a:ext cx="7992888" cy="1800200"/>
          </a:xfr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Экологический проект </a:t>
            </a:r>
            <a:b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«В мире </a:t>
            </a:r>
            <a:r>
              <a:rPr lang="ru-RU" b="1" dirty="0" err="1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Капитошки</a:t>
            </a:r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» </a:t>
            </a:r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1800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 группе </a:t>
            </a:r>
            <a:r>
              <a:rPr lang="ru-RU" sz="1800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младшего дошкольного возраста с 3 до 4 лет №</a:t>
            </a:r>
            <a:r>
              <a:rPr lang="ru-RU" sz="1800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4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3136" y="260648"/>
            <a:ext cx="799288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Муниципальное  бюджетное дошкольное </a:t>
            </a:r>
            <a:endParaRPr lang="ru-RU" b="1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образовательное учреждение  детский сад 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№ 25  «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Родничок»</a:t>
            </a:r>
            <a:endParaRPr lang="ru-RU" b="1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77827" y="6144138"/>
            <a:ext cx="363197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Воспитатель: Полянская И.А</a:t>
            </a:r>
            <a:endParaRPr lang="ru-RU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195590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7558" y="1038297"/>
            <a:ext cx="5725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Досуг «Фокусы  с водой» («Цветная водичка», «Плавающее яйцо», «Мыльные пузыри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6476" y="2132856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07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1523722"/>
            <a:ext cx="5094668" cy="3856226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83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598805"/>
            <a:ext cx="4176464" cy="556861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45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333" y="476672"/>
            <a:ext cx="5725322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Опытно-экспериментальная деятельность: «Какой формы вода?» «Какого цвета вода?»  «Вода – растворитель»,  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«Замораживание цветной воды».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9581" y="2060848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3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91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7784" y="561454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Изготовление разноцветных ледяных игрушек для елочки на участке «Ледяное </a:t>
            </a:r>
            <a:r>
              <a:rPr lang="ru-RU" b="1" dirty="0" smtClean="0">
                <a:latin typeface="Times New Roman"/>
                <a:ea typeface="Calibri"/>
              </a:rPr>
              <a:t>украшение»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72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7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20" y="836712"/>
            <a:ext cx="4056224" cy="5408299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2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901975"/>
            <a:ext cx="3926133" cy="5234844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476672"/>
            <a:ext cx="612068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Изготовление плаката «Для чего нужна вода»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63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476672"/>
            <a:ext cx="612068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Выставка </a:t>
            </a:r>
            <a:r>
              <a:rPr lang="ru-RU" b="1" dirty="0">
                <a:latin typeface="Times New Roman"/>
                <a:ea typeface="Times New Roman"/>
              </a:rPr>
              <a:t>рисунков «Дождик, дождик пуще, будет травка </a:t>
            </a:r>
            <a:r>
              <a:rPr lang="ru-RU" b="1" dirty="0" smtClean="0">
                <a:latin typeface="Times New Roman"/>
                <a:ea typeface="Times New Roman"/>
              </a:rPr>
              <a:t>гуще…»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77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3"/>
          <p:cNvSpPr txBox="1">
            <a:spLocks/>
          </p:cNvSpPr>
          <p:nvPr/>
        </p:nvSpPr>
        <p:spPr>
          <a:xfrm>
            <a:off x="899592" y="332656"/>
            <a:ext cx="7416824" cy="362560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Без воды нельзя прожить.</a:t>
            </a:r>
            <a:b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Не умыться, не напиться без воды.</a:t>
            </a:r>
            <a:b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Листику не распуститься без воды.</a:t>
            </a:r>
            <a:endParaRPr lang="ru-RU" sz="2400" b="1" dirty="0">
              <a:solidFill>
                <a:schemeClr val="bg1"/>
              </a:solidFill>
              <a:effectLst>
                <a:glow rad="101600">
                  <a:srgbClr val="008000">
                    <a:alpha val="40000"/>
                  </a:srgbClr>
                </a:glow>
              </a:effectLst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Без воды прожить не могут</a:t>
            </a:r>
            <a:b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Птица, зверь и человек.</a:t>
            </a:r>
            <a:b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И поэтому всегда</a:t>
            </a:r>
            <a:b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</a:br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8000">
                      <a:alpha val="40000"/>
                    </a:srgbClr>
                  </a:glow>
                </a:effectLst>
                <a:latin typeface="Times New Roman"/>
                <a:ea typeface="Times New Roman"/>
              </a:rPr>
              <a:t>Всем везде нужна вода.</a:t>
            </a:r>
            <a:endParaRPr lang="ru-RU" sz="2400" b="1" dirty="0">
              <a:solidFill>
                <a:schemeClr val="bg1"/>
              </a:solidFill>
              <a:effectLst>
                <a:glow rad="101600">
                  <a:srgbClr val="008000">
                    <a:alpha val="40000"/>
                  </a:srgbClr>
                </a:glow>
              </a:effectLst>
              <a:latin typeface="Times New Roman"/>
              <a:ea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  <p:pic>
        <p:nvPicPr>
          <p:cNvPr id="4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420888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5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548680"/>
            <a:ext cx="3994249" cy="5779092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31685" y="692696"/>
            <a:ext cx="4408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Сюжетно- ролевая  игра  «Моем </a:t>
            </a:r>
            <a:r>
              <a:rPr lang="ru-RU" b="1" dirty="0" smtClean="0">
                <a:latin typeface="Times New Roman"/>
                <a:ea typeface="Calibri"/>
              </a:rPr>
              <a:t>посуду»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6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31685" y="692696"/>
            <a:ext cx="4408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Сюжетно- ролевая  игра  «Моем </a:t>
            </a:r>
            <a:r>
              <a:rPr lang="ru-RU" b="1" dirty="0" smtClean="0">
                <a:latin typeface="Times New Roman"/>
                <a:ea typeface="Calibri"/>
              </a:rPr>
              <a:t>посуду»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26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048142"/>
            <a:ext cx="3460583" cy="5310560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678810"/>
            <a:ext cx="5475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Выставка творческих работ  «Чудесная </a:t>
            </a:r>
            <a:r>
              <a:rPr lang="ru-RU" b="1" dirty="0" smtClean="0">
                <a:latin typeface="Times New Roman"/>
                <a:ea typeface="Times New Roman"/>
              </a:rPr>
              <a:t>капелька»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38044" y="1050222"/>
            <a:ext cx="810090" cy="1080120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3010" y="2276872"/>
            <a:ext cx="1440160" cy="1080120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3009" y="3501008"/>
            <a:ext cx="1440160" cy="1080120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7023010" y="4905164"/>
            <a:ext cx="1440160" cy="1080120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8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664893"/>
            <a:ext cx="477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Раскрашивание раскрасок «Раскрась водой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57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664893"/>
            <a:ext cx="477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Раскрашивание раскрасок «Раскрась водой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1782" y="1484784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44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664893"/>
            <a:ext cx="4778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/>
                <a:ea typeface="Calibri"/>
              </a:rPr>
              <a:t>Раскрашивание раскрасок «Раскрась водой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35274" y="1196752"/>
            <a:ext cx="3891827" cy="5189103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4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5889" y="664893"/>
            <a:ext cx="3810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/>
                <a:ea typeface="Calibri"/>
              </a:rPr>
              <a:t>Фотоотчет  проекта для родителей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3395" y="1196752"/>
            <a:ext cx="3575585" cy="5189103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57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267471" y="1484784"/>
            <a:ext cx="5436577" cy="3507286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Спасибо </a:t>
            </a:r>
          </a:p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 </a:t>
            </a:r>
          </a:p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внимание!</a:t>
            </a:r>
            <a:endParaRPr lang="ru-RU" sz="24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1916830"/>
            <a:ext cx="5472608" cy="3121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Сколько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удовольствия приносят детям игры с водой! Первые представления о воде складываются в младшем дошкольном возрасте: вода течет из крана, в весеннем ручейке, ее можно разлить.</a:t>
            </a:r>
            <a:endParaRPr lang="ru-RU" sz="16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В дошкольном детстве закладываются основы личности, в том числе позитивное отношение к природе, окружающему миру. Детский сад является первым звеном системы непрерывного экологического образования. Поэтому формирование у детей основы культуры рационального природопользования необходимо начинать с самого раннего возраста.</a:t>
            </a:r>
            <a:endParaRPr lang="ru-RU" sz="1600" b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15816" y="620688"/>
            <a:ext cx="5720208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Актуальность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886325" y="1196752"/>
            <a:ext cx="5720208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Цель проекта: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8386" y="2636912"/>
            <a:ext cx="57202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Ознакомление младших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дошкольников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свойствами </a:t>
            </a:r>
            <a:r>
              <a:rPr lang="ru-RU" b="1" dirty="0">
                <a:latin typeface="Times New Roman"/>
                <a:ea typeface="Times New Roman"/>
              </a:rPr>
              <a:t>воды и со значением воды </a:t>
            </a:r>
            <a:r>
              <a:rPr lang="ru-RU" b="1" dirty="0" smtClean="0">
                <a:latin typeface="Times New Roman"/>
                <a:ea typeface="Times New Roman"/>
              </a:rPr>
              <a:t>в </a:t>
            </a:r>
            <a:r>
              <a:rPr lang="ru-RU" b="1" dirty="0">
                <a:latin typeface="Times New Roman"/>
                <a:ea typeface="Times New Roman"/>
              </a:rPr>
              <a:t>жизни живых существ и человека.</a:t>
            </a:r>
            <a:endParaRPr lang="ru-RU" sz="16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875384" y="404664"/>
            <a:ext cx="5725322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Задачи проекта: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5384" y="147543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Для </a:t>
            </a:r>
            <a:r>
              <a:rPr lang="ru-RU" b="1" dirty="0">
                <a:latin typeface="Times New Roman"/>
                <a:ea typeface="Times New Roman"/>
              </a:rPr>
              <a:t>детей: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1.Развитие познавательных способностей детей в процессе совместной исследовательской деятельности, практических опытов с водой;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2.Формировать представления детей о значении воды в жизни человека;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3.Воспитание бережного отношения к воде.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6417" y="379597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Для педагогов: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1. Создать информационную базу: ознакомление с методическими разработками по данной теме.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2. Создать условия: для благополучного и комфортного состояния детей при проведении опытно-экспериментальной и досуговой деятельности по теме проекта; для пополнения развивающей среды детского сада новым дидактическим материалом, материалом для экспериментирования.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11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3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75856" y="54868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Для родителей: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1.Обогатить запас знаний родителей о роли экспериментирования на развитие мыслительных процессов, творческих способностей, на формирование трудовых навыков дошкольников.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2.Повышать активность родителей воспитанников и других членов семей в участии в различных формах партнерства с ДОУ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3.Создать условия для совместного сотрудничества детей и их родителей.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7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493659"/>
            <a:ext cx="5472608" cy="4529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детей: 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Будут сформированы элементарные представления о воде, ее значении для человека, животных и растений.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Дети узнают о свойствах воды (прозрачная, льется, без запаха, без вкуса) в процессе практических опытов с водой.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воспитателя: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Улучшение работы по взаимодействию с родителями, активизация позиции родителей по воспитанию у детей социально – нравственных отношений.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родителей: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Расширение партнёрских отношений с педагогами.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Повышение педагогической культуры.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lnSpc>
                <a:spcPts val="1575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Проявление интереса к совместной деятельности  с детьми, воспитателями.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957558" y="425771"/>
            <a:ext cx="5725322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Результаты проекта: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2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1556792"/>
            <a:ext cx="5526360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Для детей: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Выставка рисунков «Дождик, дождик пуще, будет травка гуще»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Изготовление разноцветных ледяных игрушек для елочки на участке «Ледяное украшение»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Для воспитателей: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Изготовление плаката «Для чего нужна вода»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Создание картотеки 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потешек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о воде, умывании «Водичка, водичка умой мое личико…» 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Предоставление проекта на конкурс «Проектирование детской деятельности»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Для родителей: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kern="1800" dirty="0">
                <a:latin typeface="Times New Roman"/>
                <a:ea typeface="Times New Roman"/>
                <a:cs typeface="Times New Roman"/>
              </a:rPr>
              <a:t>Выставка творческих работ  «Чудесная капелька»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57558" y="425771"/>
            <a:ext cx="5725322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Продукты  проекта: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3" descr="C:\Users\Ирина\Desktop\kapel-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957558" y="425771"/>
            <a:ext cx="5725322" cy="1070770"/>
          </a:xfrm>
          <a:prstGeom prst="rect">
            <a:avLst/>
          </a:prstGeom>
          <a:solidFill>
            <a:srgbClr val="92D050">
              <a:alpha val="57000"/>
            </a:srgbClr>
          </a:solidFill>
          <a:ln>
            <a:solidFill>
              <a:srgbClr val="92D05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txBody>
          <a:bodyPr>
            <a:normAutofit fontScale="9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softRound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rgbClr val="008000">
                      <a:alpha val="60000"/>
                    </a:srgb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Реализация   проекта:</a:t>
            </a:r>
            <a:endParaRPr lang="ru-RU" sz="1800" b="1" dirty="0">
              <a:ln w="1143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rgbClr val="008000">
                    <a:alpha val="60000"/>
                  </a:srgb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7558" y="1628507"/>
            <a:ext cx="57253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Calibri"/>
              </a:rPr>
              <a:t>Непосредственно-образовательная деятельность  по ознакомлению с окружающим миром </a:t>
            </a:r>
            <a:endParaRPr lang="ru-RU" b="1" dirty="0" smtClean="0">
              <a:latin typeface="Times New Roman"/>
              <a:ea typeface="Calibri"/>
            </a:endParaRPr>
          </a:p>
          <a:p>
            <a:pPr algn="ctr"/>
            <a:r>
              <a:rPr lang="ru-RU" b="1" dirty="0" smtClean="0">
                <a:latin typeface="Times New Roman"/>
                <a:ea typeface="Calibri"/>
              </a:rPr>
              <a:t>«</a:t>
            </a:r>
            <a:r>
              <a:rPr lang="ru-RU" b="1" dirty="0">
                <a:latin typeface="Times New Roman"/>
                <a:ea typeface="Calibri"/>
              </a:rPr>
              <a:t>Чище мойся - воды не бойся</a:t>
            </a:r>
            <a:endParaRPr lang="ru-RU" dirty="0"/>
          </a:p>
        </p:txBody>
      </p:sp>
      <p:pic>
        <p:nvPicPr>
          <p:cNvPr id="1026" name="Picture 2" descr="C:\Users\Ирина\Documents\работа\проекты\проект в мире  Капитошки\проект\SAM_5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51837"/>
            <a:ext cx="5148064" cy="3861048"/>
          </a:xfrm>
          <a:prstGeom prst="rect">
            <a:avLst/>
          </a:prstGeom>
          <a:noFill/>
          <a:effectLst>
            <a:glow rad="101600">
              <a:srgbClr val="008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рина\Desktop\kapel-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70352"/>
            <a:ext cx="939374" cy="94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5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453</Words>
  <Application>Microsoft Office PowerPoint</Application>
  <PresentationFormat>Экран (4:3)</PresentationFormat>
  <Paragraphs>68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Экологический проект  «В мире Капитошки»   в группе младшего дошкольного возраста с 3 до 4 лет №4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Ирина Полянская</cp:lastModifiedBy>
  <cp:revision>13</cp:revision>
  <dcterms:created xsi:type="dcterms:W3CDTF">2014-08-12T18:36:10Z</dcterms:created>
  <dcterms:modified xsi:type="dcterms:W3CDTF">2015-04-15T18:32:22Z</dcterms:modified>
</cp:coreProperties>
</file>