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2" r:id="rId3"/>
    <p:sldId id="264" r:id="rId4"/>
    <p:sldId id="265" r:id="rId5"/>
    <p:sldId id="267" r:id="rId6"/>
    <p:sldId id="268" r:id="rId7"/>
    <p:sldId id="270" r:id="rId8"/>
    <p:sldId id="269" r:id="rId9"/>
    <p:sldId id="266" r:id="rId10"/>
    <p:sldId id="258" r:id="rId11"/>
    <p:sldId id="257" r:id="rId12"/>
    <p:sldId id="261" r:id="rId13"/>
    <p:sldId id="263" r:id="rId14"/>
    <p:sldId id="260" r:id="rId15"/>
    <p:sldId id="25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56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B5B8A-C5A4-4F39-B01B-B29F80DAA2B8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F44BD-12E9-4454-AD1E-AD8EF09C03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90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86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392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9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78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669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21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02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961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614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725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59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892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7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193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7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75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75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75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591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297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04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974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824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337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13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F44BD-12E9-4454-AD1E-AD8EF09C033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58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443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307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00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001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24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0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47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862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24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52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06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91C6C-FD6A-45FB-A6C9-B7250C38C3AB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08113-CFE7-4077-8B8E-CFF910322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5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microsoft.com/office/2007/relationships/hdphoto" Target="../media/hdphoto3.wdp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gif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30.png"/><Relationship Id="rId9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microsoft.com/office/2007/relationships/hdphoto" Target="../media/hdphoto5.wdp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microsoft.com/office/2007/relationships/hdphoto" Target="../media/hdphoto6.wdp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jpeg"/><Relationship Id="rId7" Type="http://schemas.microsoft.com/office/2007/relationships/hdphoto" Target="../media/hdphoto8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0.png"/><Relationship Id="rId5" Type="http://schemas.microsoft.com/office/2007/relationships/hdphoto" Target="../media/hdphoto7.wdp"/><Relationship Id="rId10" Type="http://schemas.openxmlformats.org/officeDocument/2006/relationships/image" Target="../media/image69.jpeg"/><Relationship Id="rId4" Type="http://schemas.openxmlformats.org/officeDocument/2006/relationships/image" Target="../media/image66.png"/><Relationship Id="rId9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2.jpe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2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microsoft.com/office/2007/relationships/hdphoto" Target="../media/hdphoto10.wdp"/><Relationship Id="rId5" Type="http://schemas.openxmlformats.org/officeDocument/2006/relationships/image" Target="../media/image77.jpeg"/><Relationship Id="rId10" Type="http://schemas.openxmlformats.org/officeDocument/2006/relationships/image" Target="../media/image82.pn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2.jpe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png"/><Relationship Id="rId3" Type="http://schemas.openxmlformats.org/officeDocument/2006/relationships/image" Target="../media/image2.jpeg"/><Relationship Id="rId7" Type="http://schemas.openxmlformats.org/officeDocument/2006/relationships/image" Target="../media/image91.jpeg"/><Relationship Id="rId12" Type="http://schemas.openxmlformats.org/officeDocument/2006/relationships/image" Target="../media/image9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данные 8"/>
          <p:cNvSpPr/>
          <p:nvPr/>
        </p:nvSpPr>
        <p:spPr>
          <a:xfrm>
            <a:off x="996287" y="1255237"/>
            <a:ext cx="10536071" cy="819223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ru-RU" sz="2400" b="1" i="0" u="none" strike="noStrike" kern="18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 ПО ХУДОЖЕСТВЕННО-ЭСТЕТИЧЕСКОМУ РАЗВИТИЮ </a:t>
            </a:r>
          </a:p>
          <a:p>
            <a:pPr lvl="0" algn="ctr"/>
            <a:r>
              <a:rPr kumimoji="0" lang="ru-RU" sz="2400" b="1" i="0" u="none" strike="noStrike" kern="18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«ПЛАСТИЛИНОВЫЕ ЧУДЕСА» </a:t>
            </a:r>
          </a:p>
        </p:txBody>
      </p:sp>
      <p:sp>
        <p:nvSpPr>
          <p:cNvPr id="3" name="Блок-схема: данные 8"/>
          <p:cNvSpPr/>
          <p:nvPr/>
        </p:nvSpPr>
        <p:spPr>
          <a:xfrm>
            <a:off x="9455624" y="5938694"/>
            <a:ext cx="2076734" cy="819223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kern="1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Выполнила:</a:t>
            </a:r>
          </a:p>
          <a:p>
            <a:pPr lvl="0" algn="ctr"/>
            <a:r>
              <a:rPr kumimoji="0" lang="ru-RU" b="1" i="0" u="none" strike="noStrike" kern="18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Воробьева </a:t>
            </a:r>
            <a:r>
              <a:rPr kumimoji="0" lang="ru-RU" b="1" i="0" u="none" strike="noStrike" kern="18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 И.А</a:t>
            </a:r>
            <a:endParaRPr kumimoji="0" lang="ru-RU" b="1" i="0" u="none" strike="noStrike" kern="18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02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rinapolynskaya.ucoz.ru/SAM_6069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23481" y="2142446"/>
            <a:ext cx="3950159" cy="433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irinapolynskaya.ucoz.ru/SAM_609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149" y="1311751"/>
            <a:ext cx="5283176" cy="396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4862916"/>
            <a:ext cx="2391788" cy="1851653"/>
          </a:xfrm>
          <a:prstGeom prst="rect">
            <a:avLst/>
          </a:prstGeom>
        </p:spPr>
      </p:pic>
      <p:sp>
        <p:nvSpPr>
          <p:cNvPr id="9" name="Блок-схема: данные 8"/>
          <p:cNvSpPr/>
          <p:nvPr/>
        </p:nvSpPr>
        <p:spPr>
          <a:xfrm>
            <a:off x="1259205" y="247078"/>
            <a:ext cx="6625590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ВСЕ НАЧАЛОСЬ!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80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irinapolynskaya.ucoz.ru/SAM_660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2465" y="194146"/>
            <a:ext cx="2355056" cy="31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rinapolynskaya.ucoz.ru/sohci/cErFtcX.jpe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336" y="190490"/>
            <a:ext cx="2240872" cy="31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rinapolynskaya.ucoz.ru/sohci/eHnS2qR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9259" y="1213629"/>
            <a:ext cx="2990215" cy="211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rinapolynskaya.ucoz.ru/sohci/VVQeWQw.jpe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5398" y="190490"/>
            <a:ext cx="3015158" cy="213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0222" y="3451065"/>
            <a:ext cx="4070353" cy="3308499"/>
          </a:xfrm>
          <a:prstGeom prst="rect">
            <a:avLst/>
          </a:prstGeom>
        </p:spPr>
      </p:pic>
      <p:pic>
        <p:nvPicPr>
          <p:cNvPr id="1040" name="Picture 16" descr="http://irinapolynskaya.ucoz.ru/imena/photofacefun_com_1462598813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6919" y="3451065"/>
            <a:ext cx="4411332" cy="33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пластилин клипарт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9259" y="4735469"/>
            <a:ext cx="2150433" cy="202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0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917626"/>
            <a:ext cx="11887200" cy="577273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настоящее время педагоги, специалисты, настаивают на том, что развитие интеллектуальных и мыслительных процессов необходимо начинать с развития движения рук, а в частности с развития движений в пальцах кисти. Это связано с тем, что развитию кисти руки принадлежит важная роль в формировании головного мозга, его познавательных способностей, становлению речи. Значит, чтобы развивался ребенок и его мозг, необходимо тренировать руки. Именно это в дальнейшем даст ему возможность легко обучаться новому, будь то иностранный язык, письмо или математика. Развитие навыков мелкой моторики важно еще и потому, что вся дальнейшая жизнь ребенка потребует использования точных, координированных движений руки и пальцев, которые необходимы, чтобы одеваться, рисовать и писать, а также выполнять множество разнообразных бытовых и учебных действий.</a:t>
            </a:r>
            <a:endParaRPr lang="ru-RU" sz="23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Учитывая важность проблемы по развитию ручных умений и тот факт, что развивать руку ребенка надо начинать с  детства, мною был организован проект художественно-эстетическому развитию «Пластилиновые чудеса» - основной идей которой является рисования картин – пластилином, </a:t>
            </a:r>
            <a:r>
              <a:rPr lang="ru-RU" sz="23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3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данные 8"/>
          <p:cNvSpPr/>
          <p:nvPr/>
        </p:nvSpPr>
        <p:spPr>
          <a:xfrm>
            <a:off x="4042410" y="121920"/>
            <a:ext cx="4107180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796414"/>
            <a:ext cx="11917680" cy="8826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ручной умелости у детей старшего дошкольного возраста посредством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пластилинографии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данные 8"/>
          <p:cNvSpPr/>
          <p:nvPr/>
        </p:nvSpPr>
        <p:spPr>
          <a:xfrm>
            <a:off x="701040" y="57806"/>
            <a:ext cx="2118360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данные 8"/>
          <p:cNvSpPr/>
          <p:nvPr/>
        </p:nvSpPr>
        <p:spPr>
          <a:xfrm>
            <a:off x="5052060" y="1789630"/>
            <a:ext cx="2118360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" y="2510590"/>
            <a:ext cx="11917680" cy="424731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передавать простейший образ предметов, явлений окружающего мира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основным приемам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(надавливание, размазывание,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отщипывание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вдавливание).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работать на заданном пространстве.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принимать задачу, слушать и слышать речь воспитателя действовать по образцу, а затем по словесному указанию.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Учить обследовать различные объекты (предметы) с помощью зрительного, тактильного ощущения для обогащения и уточнения восприятия их формы, пропорции, цвета.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навыки аккуратной работы с пластилином.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отзывчивость, доброту, умение сочувствовать персонажам, желание помогать им.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желание участвовать в создании индивидуальных и коллективных работах.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мелкую моторику, координацию движения рук, глазомер.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изобразительную деятельность детей.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сюжетно – игровой замысел.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интерес к процессу и результатам работы.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интерес к коллективной работе.</a:t>
            </a:r>
          </a:p>
        </p:txBody>
      </p:sp>
    </p:spTree>
    <p:extLst>
      <p:ext uri="{BB962C8B-B14F-4D97-AF65-F5344CB8AC3E}">
        <p14:creationId xmlns:p14="http://schemas.microsoft.com/office/powerpoint/2010/main" val="85699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00360" y="5836122"/>
            <a:ext cx="1569720" cy="88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данные 8"/>
          <p:cNvSpPr/>
          <p:nvPr/>
        </p:nvSpPr>
        <p:spPr>
          <a:xfrm>
            <a:off x="2379714" y="135113"/>
            <a:ext cx="7078185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979156"/>
            <a:ext cx="11917680" cy="57232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-Реализация познавательной активности. Весь подбираемый материал, имеет практическую направленность, максимально опирается на имеющийся у них жизненный опыт, помогает выделить сущность признаков изучаемых объектов и явлений, активизирует образы и представления, хранящиеся в долговременной памяти. Они позволяют уточнить уже усвоенные им знания, расширить их, применять первые варианты обобщения.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-Обогащение словаря. В процессе обыгрывания сюжета и выполнения практических действий с пластилином ведётся непрерывный разговор с детьми. Такая игровая организация деятельности детей стимулирует их речевую активность, вызывает речевое подражание, формирование и активизации словаря, пониманию ребенком речи окружающих. Знакомство с художественными произведениями, стихами,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потешками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пальчиковыми играми.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элементарных математических представлений о счете, размере, величине.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сенсорных эталонов. Сенсорное развитие занимает одно из центральных мест в работе с детьми по 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пластилинографии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Происходит развитие общих сенсорных способностей: цвет, форма, величина.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Воспитывание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тактильных и термических чувств пальцев. Необходимость тактильного и термического чувства кончиками и подушечками пальцев обусловлена практикой жизни, должна стать необходимой фазой обучения, накопления социокультурного опыта ребенка.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дошкольного возраста наилучшим образом знакомятся с материалами через тактильные ощущения. В ходе проекта происходит реализация впечатлений, знаний, эмоционального состояния детей в изобразительном творчестве.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-Развитие умелости рук, укрепление силы рук, развитие согласованности движений обеих рук,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дифферинциция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движений пальцев.</a:t>
            </a:r>
            <a:endParaRPr lang="ru-RU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34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Блок-схема: данные 8"/>
          <p:cNvSpPr/>
          <p:nvPr/>
        </p:nvSpPr>
        <p:spPr>
          <a:xfrm>
            <a:off x="163773" y="204360"/>
            <a:ext cx="11546007" cy="177456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ru-RU" sz="3200" b="1" i="0" u="none" strike="noStrike" kern="18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РЕАЛИЗАЦИЯ ПРОЕКТА ПО </a:t>
            </a:r>
          </a:p>
          <a:p>
            <a:pPr lvl="0" algn="ctr"/>
            <a:r>
              <a:rPr kumimoji="0" lang="ru-RU" sz="3200" b="1" i="0" u="none" strike="noStrike" kern="18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ХУДОЖЕСТВЕННО-ЭСТЕТИЧЕСКОМУ РАЗВИТИЮ </a:t>
            </a:r>
          </a:p>
          <a:p>
            <a:pPr lvl="0" algn="ctr"/>
            <a:r>
              <a:rPr kumimoji="0" lang="ru-RU" sz="3200" b="1" i="0" u="none" strike="noStrike" kern="18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«ПЛАСТИЛИНОВЫЕ ЧУДЕСА» </a:t>
            </a:r>
            <a:endParaRPr lang="ru-RU" sz="3200" b="1" dirty="0">
              <a:ln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693" y="1827109"/>
            <a:ext cx="7489038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Индивидуальная  работа с детьми «Кленовый лист»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692" y="2295186"/>
            <a:ext cx="4703928" cy="35279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8174" y="2295186"/>
            <a:ext cx="3213127" cy="35279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4855" y="2295186"/>
            <a:ext cx="2204925" cy="2695315"/>
          </a:xfrm>
          <a:prstGeom prst="rect">
            <a:avLst/>
          </a:prstGeom>
        </p:spPr>
      </p:pic>
      <p:pic>
        <p:nvPicPr>
          <p:cNvPr id="4098" name="Picture 2" descr="http://na-dveri.ru/uploads/osen_listia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5015" y="4795807"/>
            <a:ext cx="6504622" cy="247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36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2494" y="166023"/>
            <a:ext cx="5883790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работа  «Осеннее дерево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263" y="791570"/>
            <a:ext cx="4863830" cy="27295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8536" y="791570"/>
            <a:ext cx="3370998" cy="5711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385" y="3797206"/>
            <a:ext cx="2121585" cy="2828780"/>
          </a:xfrm>
          <a:prstGeom prst="rect">
            <a:avLst/>
          </a:prstGeom>
        </p:spPr>
      </p:pic>
      <p:pic>
        <p:nvPicPr>
          <p:cNvPr id="5122" name="Picture 2" descr="http://gksweetfoods.com/wp-content/uploads/15796009_ml-copyright-kstudija-123RF-Stock-Photo-1024x102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6388" y="4408227"/>
            <a:ext cx="2530578" cy="253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46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36976" y="228178"/>
            <a:ext cx="6620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Индивидуальная работа с детьми «Яблонька»</a:t>
            </a:r>
            <a:endParaRPr lang="ru-RU" sz="2400" b="1" dirty="0"/>
          </a:p>
        </p:txBody>
      </p:sp>
      <p:pic>
        <p:nvPicPr>
          <p:cNvPr id="8" name="Рисунок 7" descr="C:\Users\Ирина\AppData\Local\Microsoft\Windows\Temporary Internet Files\Content.Word\IMG_20161130_074444.jpg"/>
          <p:cNvPicPr/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779" y="1145768"/>
            <a:ext cx="4261926" cy="3123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Ирина\AppData\Local\Microsoft\Windows\Temporary Internet Files\Content.Word\IMG_20161214_144501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779" y="4312850"/>
            <a:ext cx="1983048" cy="2438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Ирина\AppData\Local\Microsoft\Windows\Temporary Internet Files\Content.Word\IMG_20161214_144515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5081" y="4312850"/>
            <a:ext cx="1892616" cy="24387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82779" y="684103"/>
            <a:ext cx="108264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Выставка творческих работ, выполненных из пластилина «Яблоневый сад»</a:t>
            </a:r>
            <a:endParaRPr lang="ru-RU" sz="2400" b="1" dirty="0"/>
          </a:p>
        </p:txBody>
      </p:sp>
      <p:pic>
        <p:nvPicPr>
          <p:cNvPr id="12" name="Рисунок 11" descr="C:\Users\Ирина\AppData\Local\Microsoft\Windows\Temporary Internet Files\Content.Word\IMG_20161214_144447.jpg"/>
          <p:cNvPicPr/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7858" y="2049332"/>
            <a:ext cx="6164249" cy="47022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 descr="http://pngimg.com/upload/small/apple_PNG12435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91446" y="1037230"/>
            <a:ext cx="2096005" cy="239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49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пластилин клипар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9472" y="0"/>
            <a:ext cx="2150433" cy="202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Рисунок 52" descr="IMG_20161219_16404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473" y="1012047"/>
            <a:ext cx="5440427" cy="407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9" name="Рисунок 53" descr="IMG_20161219_16422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2450544"/>
            <a:ext cx="4042012" cy="427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022144" y="211693"/>
            <a:ext cx="686931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Просмотр</a:t>
            </a:r>
            <a:r>
              <a:rPr kumimoji="0" lang="ru-RU" altLang="ru-RU" sz="2400" b="1" i="0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мультфильма </a:t>
            </a:r>
            <a:r>
              <a:rPr kumimoji="0" lang="ru-RU" altLang="ru-RU" sz="2400" b="1" i="0" strike="noStrike" cap="none" normalizeH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Фиксики</a:t>
            </a:r>
            <a:r>
              <a:rPr kumimoji="0" lang="ru-RU" altLang="ru-RU" sz="2400" b="1" i="0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«Пластилин»</a:t>
            </a:r>
            <a:endParaRPr kumimoji="0" lang="ru-RU" altLang="ru-RU" sz="2400" b="1" i="0" u="sng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752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0" y="7524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81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7840" y="0"/>
            <a:ext cx="7500259" cy="12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Индивидуальная работа «Елочные игрушки»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Коллективное украшение елочки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 вот она нарядная, на праздник к нам пришла…»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5" name="Рисунок 58" descr="photofacefun_com_148293869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9992" y="2408115"/>
            <a:ext cx="1387459" cy="184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Рисунок 54" descr="photofacefun_com_148293887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7242" y="696036"/>
            <a:ext cx="2529292" cy="189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Рисунок 56" descr="photofacefun_com_148293859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70205" y="1473958"/>
            <a:ext cx="4335530" cy="511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Рисунок 55" descr="photofacefun_com_148293895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177" y="2397663"/>
            <a:ext cx="1394078" cy="186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Рисунок 57" descr="photofacefun_com_148293878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966" y="4557470"/>
            <a:ext cx="2693908" cy="202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Рисунок 59" descr="IMG_20161209_155638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0587" y="2741991"/>
            <a:ext cx="2722001" cy="363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864788" y="31817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2864788" y="30389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864788" y="30389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2864788" y="30389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4" name="Picture 2" descr="https://img-fotki.yandex.ru/get/15592/66124276.2e7/0_c3235_77d568ef_XL.gif"/>
          <p:cNvPicPr>
            <a:picLocks noChangeAspect="1" noChangeArrowheads="1" noCrop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75" y="95273"/>
            <a:ext cx="1558439" cy="231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16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agremuski.info/wp-content/uploads/2014/09/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467" y="647085"/>
            <a:ext cx="4768893" cy="5296516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66360" y="1708067"/>
            <a:ext cx="6679901" cy="2726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весь мир слепить готов - </a:t>
            </a:r>
            <a:br>
              <a:rPr lang="ru-RU" sz="4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Дом, машину, двух котов. </a:t>
            </a:r>
            <a:br>
              <a:rPr lang="ru-RU" sz="4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сегодня властелин – </a:t>
            </a:r>
            <a:endParaRPr lang="ru-RU" sz="4000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меня есть пластилин.</a:t>
            </a:r>
            <a:endParaRPr lang="ru-RU" sz="40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55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пластилин клипарт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1294" y="-44513"/>
            <a:ext cx="2150433" cy="202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Ирина\Documents\РАБОТА\фотот\наши будни\участвуем в конкурсе\IMG_20161018_174720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2535" y="1077040"/>
            <a:ext cx="4544144" cy="3642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Ирина\Documents\РАБОТА\конкурсы\пластилин\роман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7628" y="4840337"/>
            <a:ext cx="2440723" cy="178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Ирина\Documents\РАБОТА\конкурсы\пластилин\алина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5757" y="1077040"/>
            <a:ext cx="1732525" cy="2450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Ирина\Documents\РАБОТА\конкурсы\пластилин\ксения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172" y="3315190"/>
            <a:ext cx="1926444" cy="2418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Ирина\Documents\РАБОТА\конкурсы\пластилин\лиза м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1587" y="4840337"/>
            <a:ext cx="2612238" cy="1788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Ирина\Documents\РАБОТА\конкурсы\пластилин\надя ш0001.jp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0335" y="3814729"/>
            <a:ext cx="1861917" cy="2718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1838343" y="151946"/>
            <a:ext cx="708001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Международном творческом конкурсе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«Пластилиновые фантазии»</a:t>
            </a:r>
            <a:endParaRPr kumimoji="0" lang="ru-RU" alt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126" y="1077040"/>
            <a:ext cx="1487437" cy="164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Ирина\AppData\Local\Microsoft\Windows\Temporary Internet Files\Content.Word\IMG_20161215_164934.jpg"/>
          <p:cNvPicPr/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7409" y="1094641"/>
            <a:ext cx="7519915" cy="5638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1838344" y="296048"/>
            <a:ext cx="708001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Международном творческом конкурсе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«Пластилиновые фантазии»</a:t>
            </a:r>
            <a:endParaRPr kumimoji="0" lang="ru-RU" alt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" name="Рисунок 18" descr="C:\Users\Ирина\Downloads\0001 (6)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094641"/>
            <a:ext cx="3916683" cy="563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Картинки по запросу пластилин клипарт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9472" y="0"/>
            <a:ext cx="2150433" cy="202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40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5043" y="2226342"/>
            <a:ext cx="5973170" cy="4479878"/>
          </a:xfrm>
          <a:prstGeom prst="rect">
            <a:avLst/>
          </a:prstGeom>
        </p:spPr>
      </p:pic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1989073" y="480714"/>
            <a:ext cx="67785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Индивидуальная  работа «Прилетели снегири»</a:t>
            </a:r>
            <a:endParaRPr kumimoji="0" lang="ru-RU" alt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012047"/>
            <a:ext cx="5625611" cy="4976883"/>
          </a:xfrm>
          <a:prstGeom prst="rect">
            <a:avLst/>
          </a:prstGeom>
        </p:spPr>
      </p:pic>
      <p:pic>
        <p:nvPicPr>
          <p:cNvPr id="1026" name="Picture 2" descr="http://www.playing-field.ru/img/2015/051803/294441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0632" y="279804"/>
            <a:ext cx="2170794" cy="206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5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71172" y="365847"/>
            <a:ext cx="770646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Коллективная  работа «Снегири на ветках рябины» 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5588" y="853352"/>
            <a:ext cx="5400336" cy="58749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7641" y="1291359"/>
            <a:ext cx="2303060" cy="2456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9785" y="4483288"/>
            <a:ext cx="2993409" cy="224505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51" y="2759444"/>
            <a:ext cx="2976676" cy="3968901"/>
          </a:xfrm>
          <a:prstGeom prst="rect">
            <a:avLst/>
          </a:prstGeom>
        </p:spPr>
      </p:pic>
      <p:pic>
        <p:nvPicPr>
          <p:cNvPr id="2050" name="Picture 2" descr="http://www.playcast.ru/uploads/2014/12/10/11024455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6478" y="-171061"/>
            <a:ext cx="3711167" cy="371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06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4530220" y="280368"/>
            <a:ext cx="28411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«Дорожные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знаки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kumimoji="0" lang="ru-RU" alt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896212"/>
            <a:ext cx="4420783" cy="331558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1382" y="896212"/>
            <a:ext cx="4517309" cy="33879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5524" y="3334014"/>
            <a:ext cx="4517310" cy="3387982"/>
          </a:xfrm>
          <a:prstGeom prst="rect">
            <a:avLst/>
          </a:prstGeom>
        </p:spPr>
      </p:pic>
      <p:pic>
        <p:nvPicPr>
          <p:cNvPr id="4" name="Picture 2" descr="https://ds02.infourok.ru/uploads/ex/0ba9/00016b38-f76f70d3/hello_html_7c49194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0325" y="777688"/>
            <a:ext cx="37147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pdb/1325254/e5c25d5a-bc63-48ad-878a-332652c8ced6/s1200?webp=false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027" t="5269" b="53432"/>
          <a:stretch/>
        </p:blipFill>
        <p:spPr bwMode="auto">
          <a:xfrm>
            <a:off x="8042835" y="4159861"/>
            <a:ext cx="3485778" cy="276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1325254/e5c25d5a-bc63-48ad-878a-332652c8ced6/s1200?webp=false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" r="54034" b="53787"/>
          <a:stretch/>
        </p:blipFill>
        <p:spPr bwMode="auto">
          <a:xfrm>
            <a:off x="519952" y="3889849"/>
            <a:ext cx="2888689" cy="29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64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2956385" y="376550"/>
            <a:ext cx="86260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Лепка из пластилина на диске «Корзина цветов на 8 марта» 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706" y="945257"/>
            <a:ext cx="3263153" cy="244736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7436" y="945258"/>
            <a:ext cx="3263153" cy="24473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8166" y="945258"/>
            <a:ext cx="3263153" cy="244736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217" y="3937036"/>
            <a:ext cx="3263152" cy="24473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727143" y="3937036"/>
            <a:ext cx="3263152" cy="24473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729" y="3590518"/>
            <a:ext cx="4269034" cy="3201776"/>
          </a:xfrm>
          <a:prstGeom prst="rect">
            <a:avLst/>
          </a:prstGeom>
        </p:spPr>
      </p:pic>
      <p:pic>
        <p:nvPicPr>
          <p:cNvPr id="2050" name="Picture 2" descr="https://clip.cookdiary.net/sites/default/files/wallpaper/smile-clipart/142409/smile-clipart-balloon-142409-121837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87275"/>
            <a:ext cx="2791868" cy="262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17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2857830" y="376549"/>
            <a:ext cx="60261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Изготовление пластилина своими руками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05" y="971632"/>
            <a:ext cx="3263153" cy="2447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3156" y="971632"/>
            <a:ext cx="3263152" cy="24473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249" y="971632"/>
            <a:ext cx="3263152" cy="24473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05" y="3501711"/>
            <a:ext cx="4269034" cy="3201775"/>
          </a:xfrm>
          <a:prstGeom prst="rect">
            <a:avLst/>
          </a:prstGeom>
        </p:spPr>
      </p:pic>
      <p:pic>
        <p:nvPicPr>
          <p:cNvPr id="3074" name="Picture 2" descr="https://sm-news.ru/wp-content/uploads/2019/10/02/plastilin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6143" y="3435723"/>
            <a:ext cx="5938838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81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1784716" y="376549"/>
            <a:ext cx="81723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Украшение на пластилиновой основе «Пасхальное яйцо»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05" y="971632"/>
            <a:ext cx="3263152" cy="24473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3156" y="971632"/>
            <a:ext cx="3263152" cy="24473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249" y="971632"/>
            <a:ext cx="3263152" cy="24473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3156" y="3849302"/>
            <a:ext cx="3263152" cy="244736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705" y="3849302"/>
            <a:ext cx="1835523" cy="24473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906" y="3849302"/>
            <a:ext cx="1835523" cy="24473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6205" y="3849302"/>
            <a:ext cx="1835523" cy="244736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0825" y="3849302"/>
            <a:ext cx="1835523" cy="2447364"/>
          </a:xfrm>
          <a:prstGeom prst="rect">
            <a:avLst/>
          </a:prstGeom>
        </p:spPr>
      </p:pic>
      <p:pic>
        <p:nvPicPr>
          <p:cNvPr id="4098" name="Picture 2" descr="https://img.pngio.com/easter-eggs-dotted-yellow-png-easter-eggs-png-1440_1855.pn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6606" y="0"/>
            <a:ext cx="1211589" cy="15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www.pinclipart.com/picdir/big/105-1051040_free-printable-clip-art-easter-eggs-easter-egg.pn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95" y="0"/>
            <a:ext cx="1241868" cy="154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32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71172" y="365847"/>
            <a:ext cx="7256667" cy="57731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5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5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15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sz="8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6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12664" y="2469317"/>
            <a:ext cx="7421880" cy="404405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Пластилинография — это один из сравнительно недавнего появления нового жанра (вида) в изобразительной деятельности.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Понятие «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 имеет два смысловых корня: «графил» — создавать, рисовать, а первая половина слова «пластилин» подразумевает материал, при помощи которого осуществляется исполнение замысла.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данные 8"/>
          <p:cNvSpPr/>
          <p:nvPr/>
        </p:nvSpPr>
        <p:spPr>
          <a:xfrm>
            <a:off x="1912620" y="1199780"/>
            <a:ext cx="5577840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 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11240" y="242054"/>
            <a:ext cx="44668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954" y="2323911"/>
            <a:ext cx="4677257" cy="4286110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0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анные 8"/>
          <p:cNvSpPr/>
          <p:nvPr/>
        </p:nvSpPr>
        <p:spPr>
          <a:xfrm>
            <a:off x="766208" y="341659"/>
            <a:ext cx="7313267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рисования пластилином: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laplandia-center.ru/upload/image/d24265807812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3208" y="1958225"/>
            <a:ext cx="5415801" cy="471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03" y="1321512"/>
            <a:ext cx="7846212" cy="4680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РИСОВАНИЕ МАЗКАМИ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58" name="Picture 14" descr="http://cdn.imgbb.ru/community/3_new/31443/201510/346b07733a1fba9c4bc29db7a711789c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27819" y="2564535"/>
            <a:ext cx="3677244" cy="349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11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анные 8"/>
          <p:cNvSpPr/>
          <p:nvPr/>
        </p:nvSpPr>
        <p:spPr>
          <a:xfrm>
            <a:off x="766208" y="341659"/>
            <a:ext cx="7313267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рисования пластилином: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pp.vk.me/c620523/v620523431/47b1/b9u4JrGezm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03" y="2441367"/>
            <a:ext cx="3468686" cy="430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03" y="1321512"/>
            <a:ext cx="7846212" cy="88267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РИСОВАНИЕ ПЛАСТИЛИНОВЫМИ ВЕРЁВОЧКАМИ ИЛИ «КОЛБАСКАМИ»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://luchikivnuchiki.ru/wp-content/uploads/2015/03/Applikatsiya-iz-plastilinovyh-zhgutov1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942" y="2441366"/>
            <a:ext cx="5100033" cy="4302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novorozhdennyj.ru/wp-content/uploads/2015/10/8plast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27228" y="2441366"/>
            <a:ext cx="1868903" cy="431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53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анные 8"/>
          <p:cNvSpPr/>
          <p:nvPr/>
        </p:nvSpPr>
        <p:spPr>
          <a:xfrm>
            <a:off x="766208" y="341659"/>
            <a:ext cx="7313267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рисования пластилином: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omanadvice.ru/sites/default/files/tania/kartiny_iz_plastilina_foto_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639" y="2291240"/>
            <a:ext cx="3866202" cy="430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03" y="1321512"/>
            <a:ext cx="7846212" cy="8632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ЗАПОЛНЕНИЕ ФРАГМЕНТОВ КАРТИН ПЛАСТИЛИНОВЫМИ ШАРИКАМИ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pagremuski.info/wp-content/uploads/2014/09/29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2630" y="2291241"/>
            <a:ext cx="6721947" cy="430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41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анные 8"/>
          <p:cNvSpPr/>
          <p:nvPr/>
        </p:nvSpPr>
        <p:spPr>
          <a:xfrm>
            <a:off x="766208" y="341659"/>
            <a:ext cx="7313267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рисования пластилином: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vseumeyka.ru/wp-content/uploads/2012/06/02-1_samodelk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03" y="1981604"/>
            <a:ext cx="5079806" cy="399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03" y="1321512"/>
            <a:ext cx="7846212" cy="4608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ПРОЦАРАПЫВАНИЕ ПО ПЛАСТИЛИНУ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://www.ngkir2007.narod.ru/0809/2_form/02_09_08/yura.gif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56" t="9612" r="6694" b="14334"/>
          <a:stretch/>
        </p:blipFill>
        <p:spPr bwMode="auto">
          <a:xfrm>
            <a:off x="5759700" y="3548775"/>
            <a:ext cx="4927808" cy="303378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6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анные 8"/>
          <p:cNvSpPr/>
          <p:nvPr/>
        </p:nvSpPr>
        <p:spPr>
          <a:xfrm>
            <a:off x="766208" y="341659"/>
            <a:ext cx="7313267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рисования пластилином: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3604" y="0"/>
            <a:ext cx="3968396" cy="222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03" y="1321512"/>
            <a:ext cx="7846212" cy="470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5.РИСОВАНИЕ ПО СТЕКЛУ</a:t>
            </a:r>
          </a:p>
        </p:txBody>
      </p:sp>
      <p:pic>
        <p:nvPicPr>
          <p:cNvPr id="6156" name="Picture 12" descr="http://mama.ua/media/posts/2014080453dff32e66b1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03" y="2032144"/>
            <a:ext cx="54864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i2.imgbb.ru/img7/3/f/9/3f9e5ab549a4080d33af2872a2d3320a_h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67759" y="2579046"/>
            <a:ext cx="3111689" cy="405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31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3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Блок-схема: данные 8"/>
          <p:cNvSpPr/>
          <p:nvPr/>
        </p:nvSpPr>
        <p:spPr>
          <a:xfrm>
            <a:off x="766208" y="341659"/>
            <a:ext cx="7313267" cy="62807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1075"/>
              <a:gd name="connsiteX1" fmla="*/ 2000 w 10000"/>
              <a:gd name="connsiteY1" fmla="*/ 0 h 11075"/>
              <a:gd name="connsiteX2" fmla="*/ 10000 w 10000"/>
              <a:gd name="connsiteY2" fmla="*/ 0 h 11075"/>
              <a:gd name="connsiteX3" fmla="*/ 8616 w 10000"/>
              <a:gd name="connsiteY3" fmla="*/ 11075 h 11075"/>
              <a:gd name="connsiteX4" fmla="*/ 0 w 10000"/>
              <a:gd name="connsiteY4" fmla="*/ 10000 h 11075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8616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269 h 11344"/>
              <a:gd name="connsiteX1" fmla="*/ 1238 w 10000"/>
              <a:gd name="connsiteY1" fmla="*/ 0 h 11344"/>
              <a:gd name="connsiteX2" fmla="*/ 10000 w 10000"/>
              <a:gd name="connsiteY2" fmla="*/ 269 h 11344"/>
              <a:gd name="connsiteX3" fmla="*/ 9524 w 10000"/>
              <a:gd name="connsiteY3" fmla="*/ 11344 h 11344"/>
              <a:gd name="connsiteX4" fmla="*/ 0 w 10000"/>
              <a:gd name="connsiteY4" fmla="*/ 10269 h 11344"/>
              <a:gd name="connsiteX0" fmla="*/ 0 w 10000"/>
              <a:gd name="connsiteY0" fmla="*/ 10000 h 11075"/>
              <a:gd name="connsiteX1" fmla="*/ 476 w 10000"/>
              <a:gd name="connsiteY1" fmla="*/ 0 h 11075"/>
              <a:gd name="connsiteX2" fmla="*/ 10000 w 10000"/>
              <a:gd name="connsiteY2" fmla="*/ 0 h 11075"/>
              <a:gd name="connsiteX3" fmla="*/ 9524 w 10000"/>
              <a:gd name="connsiteY3" fmla="*/ 11075 h 11075"/>
              <a:gd name="connsiteX4" fmla="*/ 0 w 10000"/>
              <a:gd name="connsiteY4" fmla="*/ 10000 h 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1075">
                <a:moveTo>
                  <a:pt x="0" y="10000"/>
                </a:moveTo>
                <a:cubicBezTo>
                  <a:pt x="159" y="6667"/>
                  <a:pt x="317" y="3333"/>
                  <a:pt x="476" y="0"/>
                </a:cubicBezTo>
                <a:lnTo>
                  <a:pt x="10000" y="0"/>
                </a:lnTo>
                <a:cubicBezTo>
                  <a:pt x="9841" y="3692"/>
                  <a:pt x="9683" y="7383"/>
                  <a:pt x="9524" y="11075"/>
                </a:cubicBezTo>
                <a:lnTo>
                  <a:pt x="0" y="1000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рисования пластилином: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oowx.com/uploads/posts/2014-09/1410406150_2491625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6292" y="0"/>
            <a:ext cx="3355707" cy="188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8003" y="1321512"/>
            <a:ext cx="8834236" cy="16730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ВЫРЕЗАНИЕ ОТДЕЛЬНЫХ ЗАРАНЕЕ КАРТИН, ЗАПОЛНЕНИЕ ИХ ДОПОЛНИТЕЛЬНЫМИ МАТЕРИАЛАМИ, НАПРИМЕР БУСИНКАМИ, КРУПАМИ, РАЗЛИЧНЫМИ СЕМЕЧКАМИ, КРУЖЕВАМИ.</a:t>
            </a:r>
            <a:endParaRPr lang="ru-RU" sz="2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 descr="http://www.maam.ru/images/users/photos/medium/ffcce0b66240a99fe5f2946203a8eeed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003" y="3189799"/>
            <a:ext cx="2617704" cy="352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&quot;Королева бабочек&quot;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25338" y="3189799"/>
            <a:ext cx="3107858" cy="352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stranamasterov.ru/img4/i2014/01/16/dsc_3365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70763" y="3189799"/>
            <a:ext cx="4816065" cy="352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61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497</Words>
  <Application>Microsoft Office PowerPoint</Application>
  <PresentationFormat>Произвольный</PresentationFormat>
  <Paragraphs>112</Paragraphs>
  <Slides>28</Slides>
  <Notes>26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89505</cp:lastModifiedBy>
  <cp:revision>33</cp:revision>
  <dcterms:created xsi:type="dcterms:W3CDTF">2017-01-27T14:11:48Z</dcterms:created>
  <dcterms:modified xsi:type="dcterms:W3CDTF">2020-10-31T14:04:03Z</dcterms:modified>
</cp:coreProperties>
</file>