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80" r:id="rId6"/>
    <p:sldId id="271" r:id="rId7"/>
    <p:sldId id="274" r:id="rId8"/>
    <p:sldId id="273" r:id="rId9"/>
    <p:sldId id="259" r:id="rId10"/>
    <p:sldId id="275" r:id="rId11"/>
    <p:sldId id="276" r:id="rId12"/>
    <p:sldId id="277" r:id="rId13"/>
    <p:sldId id="278" r:id="rId14"/>
    <p:sldId id="279" r:id="rId15"/>
    <p:sldId id="261" r:id="rId16"/>
    <p:sldId id="260" r:id="rId17"/>
    <p:sldId id="262" r:id="rId18"/>
    <p:sldId id="264" r:id="rId19"/>
    <p:sldId id="265" r:id="rId20"/>
    <p:sldId id="26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04" autoAdjust="0"/>
    <p:restoredTop sz="86502" autoAdjust="0"/>
  </p:normalViewPr>
  <p:slideViewPr>
    <p:cSldViewPr>
      <p:cViewPr>
        <p:scale>
          <a:sx n="70" d="100"/>
          <a:sy n="70" d="100"/>
        </p:scale>
        <p:origin x="-187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2571744"/>
            <a:ext cx="7786742" cy="92869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Учебно-методическое обеспечение Программы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«Юный патриот»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71480"/>
            <a:ext cx="8286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Демонстрационный тематический стенд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1\Desktop\патриот\IMG_20240212_140035.jpg"/>
          <p:cNvPicPr/>
          <p:nvPr/>
        </p:nvPicPr>
        <p:blipFill>
          <a:blip r:embed="rId2" cstate="print"/>
          <a:srcRect t="-2532" r="-110"/>
          <a:stretch>
            <a:fillRect/>
          </a:stretch>
        </p:blipFill>
        <p:spPr bwMode="auto">
          <a:xfrm>
            <a:off x="1643042" y="1142984"/>
            <a:ext cx="514353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71480"/>
            <a:ext cx="8286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Металлическая панель</a:t>
            </a:r>
            <a:endParaRPr lang="ru-RU" sz="2400" b="1" dirty="0"/>
          </a:p>
        </p:txBody>
      </p:sp>
      <p:pic>
        <p:nvPicPr>
          <p:cNvPr id="4" name="Рисунок 3" descr="C:\Users\1\AppData\Local\Microsoft\Windows\Temporary Internet Files\Content.Word\IMG_20240213_155730.jpg"/>
          <p:cNvPicPr/>
          <p:nvPr/>
        </p:nvPicPr>
        <p:blipFill>
          <a:blip r:embed="rId2" cstate="print"/>
          <a:srcRect t="8658" r="1758"/>
          <a:stretch>
            <a:fillRect/>
          </a:stretch>
        </p:blipFill>
        <p:spPr bwMode="auto">
          <a:xfrm>
            <a:off x="2000232" y="1643050"/>
            <a:ext cx="4367293" cy="3038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Комплект карточек с атрибутами праздников (28 карточек)</a:t>
            </a:r>
            <a:endParaRPr lang="ru-RU" sz="2400" b="1" dirty="0"/>
          </a:p>
        </p:txBody>
      </p:sp>
      <p:pic>
        <p:nvPicPr>
          <p:cNvPr id="3" name="Рисунок 2" descr="C:\Users\1\Desktop\патриот\IMG_20240124_07454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357166"/>
            <a:ext cx="207170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596" y="3500438"/>
            <a:ext cx="5143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 Комплект технологических карт с информацией о праздниках(28 карточек) для воспитателей</a:t>
            </a:r>
            <a:endParaRPr lang="ru-RU" sz="2400" b="1" dirty="0"/>
          </a:p>
        </p:txBody>
      </p:sp>
      <p:pic>
        <p:nvPicPr>
          <p:cNvPr id="5" name="Рисунок 4" descr="C:\Users\1\Desktop\патриот\IMG_20240124_0745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3571876"/>
            <a:ext cx="235745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00042"/>
            <a:ext cx="5143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Комплект технологических карт с информацией о праздниках(28 карточек) для родителей</a:t>
            </a:r>
            <a:endParaRPr lang="ru-RU" sz="2400" b="1" dirty="0"/>
          </a:p>
        </p:txBody>
      </p:sp>
      <p:pic>
        <p:nvPicPr>
          <p:cNvPr id="3" name="Рисунок 2" descr="C:\Users\1\Desktop\патриот\IMG_20240124_0745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1928802"/>
            <a:ext cx="235745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642918"/>
            <a:ext cx="78581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Флэш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накопитель с электронными материалами для работы с набором «Юный патриот».  </a:t>
            </a:r>
          </a:p>
          <a:p>
            <a:pPr fontAlgn="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28 интерактивных - тематических слайдов с праздниками. Это запускается на компьютере с возможностью самостоятельного выбора ребенком ответов на задания.</a:t>
            </a:r>
          </a:p>
          <a:p>
            <a:pPr fontAlgn="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технологические карты для родителей в электронном формате.</a:t>
            </a:r>
          </a:p>
          <a:p>
            <a:pPr fontAlgn="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Электронный формат  карточек с заданиями для металлической панели.</a:t>
            </a:r>
          </a:p>
          <a:p>
            <a:pPr fontAlgn="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Интерактивные слайды с государственными символами.</a:t>
            </a:r>
          </a:p>
          <a:p>
            <a:pPr fontAlgn="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Комплект карточек подвижных игр народов России.</a:t>
            </a:r>
          </a:p>
          <a:p>
            <a:pPr fontAlgn="t"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Электронная версия журнала педагогического мониторинга по Программе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Desktop\патриот\IMG_20240124_07434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357298"/>
            <a:ext cx="2290352" cy="3053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1\Desktop\патриот\IMG_20240124_0744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357298"/>
            <a:ext cx="264320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Desktop\патриот\IMG_20240124_07442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3991826"/>
            <a:ext cx="3821502" cy="286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85720" y="170312"/>
            <a:ext cx="83582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Хрестоматия «Подвижные игры народов России» (сост. Т.Н. Ерофеева, Е.А. Сухова)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357158" y="785794"/>
            <a:ext cx="850112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t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Комплект тематических игр к программе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«Юный патриот»: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«По странам и эпохам»,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«Развитие России»,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«Многонациональная Россия»,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«В гости к сказке. Русские сказки»,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«В гости к сказке. Зарубежные сказки»,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«История России в сражениях и победах»,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«Флаги стран мира. Европа, Азия, Африка, Австралия, Америка»,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Дидактическое лото «Юный патриот».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1\Desktop\патриот\IMG_20240124_074754.jpg"/>
          <p:cNvPicPr/>
          <p:nvPr/>
        </p:nvPicPr>
        <p:blipFill>
          <a:blip r:embed="rId2" cstate="print"/>
          <a:srcRect t="28852" r="1171" b="2420"/>
          <a:stretch>
            <a:fillRect/>
          </a:stretch>
        </p:blipFill>
        <p:spPr bwMode="auto">
          <a:xfrm>
            <a:off x="500034" y="500042"/>
            <a:ext cx="378621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Desktop\патриот\IMG_20240124_0749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429000"/>
            <a:ext cx="357190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Desktop\патриот\IMG_20240124_075008.jpg"/>
          <p:cNvPicPr/>
          <p:nvPr/>
        </p:nvPicPr>
        <p:blipFill>
          <a:blip r:embed="rId4" cstate="print"/>
          <a:srcRect t="2716" r="-26"/>
          <a:stretch>
            <a:fillRect/>
          </a:stretch>
        </p:blipFill>
        <p:spPr bwMode="auto">
          <a:xfrm>
            <a:off x="4643438" y="214290"/>
            <a:ext cx="2621690" cy="3398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1\Desktop\патриот\IMG_20240124_075049.jpg"/>
          <p:cNvPicPr/>
          <p:nvPr/>
        </p:nvPicPr>
        <p:blipFill>
          <a:blip r:embed="rId5" cstate="print"/>
          <a:srcRect l="3886" r="1963" b="2618"/>
          <a:stretch>
            <a:fillRect/>
          </a:stretch>
        </p:blipFill>
        <p:spPr bwMode="auto">
          <a:xfrm>
            <a:off x="5857884" y="3071810"/>
            <a:ext cx="2464615" cy="340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Desktop\патриот\IMG_20240124_0754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785794"/>
            <a:ext cx="3429024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1\Desktop\патриот\IMG_20240124_07555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785794"/>
            <a:ext cx="342902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1\AppData\Local\Microsoft\Windows\Temporary Internet Files\Content.Word\IMG_20240212_141327.jpg"/>
          <p:cNvPicPr/>
          <p:nvPr/>
        </p:nvPicPr>
        <p:blipFill>
          <a:blip r:embed="rId2" cstate="print"/>
          <a:srcRect t="5663" r="-15" b="4024"/>
          <a:stretch>
            <a:fillRect/>
          </a:stretch>
        </p:blipFill>
        <p:spPr bwMode="auto">
          <a:xfrm rot="5400000">
            <a:off x="6364973" y="1636027"/>
            <a:ext cx="2613748" cy="17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AppData\Local\Microsoft\Windows\Temporary Internet Files\Content.Word\IMG_20240212_141337.jpg"/>
          <p:cNvPicPr/>
          <p:nvPr/>
        </p:nvPicPr>
        <p:blipFill>
          <a:blip r:embed="rId3" cstate="print"/>
          <a:srcRect l="-268" t="8942" r="-15" b="9985"/>
          <a:stretch>
            <a:fillRect/>
          </a:stretch>
        </p:blipFill>
        <p:spPr bwMode="auto">
          <a:xfrm rot="5400000">
            <a:off x="6426605" y="4574791"/>
            <a:ext cx="2555555" cy="1549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1\Desktop\патриот\IMG_20240206_1310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1857364"/>
            <a:ext cx="5572164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57158" y="571480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9. Комплект тематического раздаточного контрольного материала с функцией самопроверки.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1\Desktop\патриот\IMG_20240124_0736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428868"/>
            <a:ext cx="257176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28596" y="401285"/>
            <a:ext cx="8501122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Организационный раздел 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Описывает, какие  пособия входят в учебно-методический набор «Юный патриот».</a:t>
            </a:r>
          </a:p>
          <a:p>
            <a:pPr marL="342900" indent="-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«Юный патриот». Парциальная программа   патриотического воспитания детей 3—7 лет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1\Desktop\патриот\IMG_20240124_07402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357686" y="2714620"/>
            <a:ext cx="350046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4612" y="2786058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Desktop\патриот\IMG_20240124_074055.jpg"/>
          <p:cNvPicPr/>
          <p:nvPr/>
        </p:nvPicPr>
        <p:blipFill>
          <a:blip r:embed="rId2" cstate="print"/>
          <a:srcRect r="2946" b="737"/>
          <a:stretch>
            <a:fillRect/>
          </a:stretch>
        </p:blipFill>
        <p:spPr bwMode="auto">
          <a:xfrm>
            <a:off x="3143240" y="4643446"/>
            <a:ext cx="2714644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71472" y="285728"/>
            <a:ext cx="800105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Содержательный раздел (старшая ступень стр. 30-33)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Описание образовательной деятельности по патриотическому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воспитанию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Представлены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три ступени: младшая, средняя, старшая.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каждой ступени три основных целевых ориентира: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Усвоение норм и ценностей, принятых в обществе, включая моральные и нравственные ценности.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Формирование представлений о себе, чувство принадлежности к своей семье, представление о малой Родине и об Отечестве, о социокультурных ценностях нашего народа, об отечественных традициях и праздниках.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Формирование основ безопасного поведения в быту, социуме, природе.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каждом этапе не только водятся новые темы (праздники) в соответствии с особенностями каждой возрастной группы, но и расширяются знания и представления о праздниках, с которыми дети познакомились на предыдущем этапе: изменяются объем образовательного материала, сложность, длительность изучения.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Desktop\патриот\IMG_20240124_0741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3000372"/>
            <a:ext cx="2857520" cy="3492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42910" y="428604"/>
            <a:ext cx="79296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Содержание работы по патриотическому воспитанию на старшей ступени освоения  Программы. (стр.34-37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каждой возрастной ступени прилагаются таблицы.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таблице 3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приведен перечень образовательных мероприятий и задачи которые они решают; показано соответствие праздников разделам программы.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младшей ступени 14 образовательных мероприятий. Средняя ступень- 18.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Старшая ступень- 22. </a:t>
            </a:r>
          </a:p>
          <a:p>
            <a:pPr algn="ctr"/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AppData\Local\Microsoft\Windows\Temporary Internet Files\Content.Word\IMG_20240213_1600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892216" y="3179958"/>
            <a:ext cx="3153721" cy="2365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28596" y="571480"/>
            <a:ext cx="850112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Календарно-тематическое  планирование работы по программе патриотического воспитания детей 3-7 лет. </a:t>
            </a:r>
          </a:p>
          <a:p>
            <a:pPr algn="ctr"/>
            <a:endParaRPr lang="ru-RU" sz="2000" b="1" dirty="0" smtClean="0"/>
          </a:p>
          <a:p>
            <a:pPr algn="just"/>
            <a:r>
              <a:rPr lang="ru-RU" sz="2000" dirty="0" smtClean="0"/>
              <a:t>В таблице 4 приводится сводное календарно-тематическое  планирование для понимания общего количества тем на каждом этапе с сентября по август. </a:t>
            </a:r>
          </a:p>
          <a:p>
            <a:pPr algn="just"/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Desktop\патриот\IMG_20240124_0741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736"/>
            <a:ext cx="242889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214678" y="428604"/>
            <a:ext cx="535785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Сотрудничество с семьей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1.Повышение педагогической культуры с родителями.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Передача от поколения к поколению традиционных для российской цивилизации ценностей и норм, традиций, обычаев и образцов поведения. (Указ Президента РФ от 24.12.2014г.)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Формы работы 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выступления на родительских собраниях, тематические семинары и круглые столы, индивидуальное консультирование, оформление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ационных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стендов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Дни открытых дверей. Участие детей и родителей в совместных мероприятиях. Связь младшего и старшего поколений.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428604"/>
            <a:ext cx="7786742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Педагогический мониторинг к парциальной программе «Юный патриот».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основе целевых ориентиров (стр.6-9), сформулированы планируемые результаты освоения детьми программы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«Юный патриот». </a:t>
            </a:r>
          </a:p>
          <a:p>
            <a:pPr lvl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стр. 15 представлена таблица  «Оценка уровня освоения программы патриотического воспитания ребенком(5-7 лет)».</a:t>
            </a:r>
          </a:p>
          <a:p>
            <a:pPr lvl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стр. 19 представлена сводная таблица результатов мониторинга по старшей ступени.</a:t>
            </a:r>
          </a:p>
          <a:p>
            <a:pPr lvl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Мониторинг проводится на основе наблюдений и бесед.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1\Desktop\патриот\IMG_20240124_07425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286124"/>
            <a:ext cx="2206565" cy="294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Desktop\IMG_20240213_1435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857488" y="3643317"/>
            <a:ext cx="2928957" cy="235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Desktop\патриот\IMG_20240124_07433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3286124"/>
            <a:ext cx="2303291" cy="30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9"/>
            <a:ext cx="80010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3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Комплект для продуктивной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тетрадь –раскраска для детей 5-6 лет. «Альбом – практикум с заданиями» ).</a:t>
            </a:r>
          </a:p>
        </p:txBody>
      </p:sp>
      <p:pic>
        <p:nvPicPr>
          <p:cNvPr id="3" name="Рисунок 2" descr="C:\Users\1\Desktop\патриот\IMG_20240212_14254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071942"/>
            <a:ext cx="2207316" cy="1655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Desktop\патриот\IMG_20240212_1426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4071942"/>
            <a:ext cx="2162757" cy="162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Desktop\патриот\IMG_20240212_14261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84705" y="1644065"/>
            <a:ext cx="2295624" cy="1722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1\Desktop\патриот\IMG_20240212_14262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1714488"/>
            <a:ext cx="2395474" cy="1796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286380" y="1785926"/>
          <a:ext cx="3571900" cy="3000395"/>
        </p:xfrm>
        <a:graphic>
          <a:graphicData uri="http://schemas.openxmlformats.org/drawingml/2006/table">
            <a:tbl>
              <a:tblPr/>
              <a:tblGrid>
                <a:gridCol w="248168"/>
                <a:gridCol w="741851"/>
                <a:gridCol w="1463132"/>
                <a:gridCol w="1118749"/>
              </a:tblGrid>
              <a:tr h="461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Дни недели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Название темы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239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Задания: вырежи и наклей предметы.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Задания: дорисуй и раскрась.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1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1сентября.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День знаний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Куда идут дети в день знаний?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23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27 сентября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День работников дошкольного образования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Что делают дети в детском саду?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0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 октября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День учителя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Чего не хватает?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1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 ноября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День народного единства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Дорисуй и раскрась.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85786" y="2500306"/>
            <a:ext cx="79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Особенности организации развивающей предметно-пространственной среды.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733</Words>
  <Application>Microsoft Office PowerPoint</Application>
  <PresentationFormat>Экран (4:3)</PresentationFormat>
  <Paragraphs>75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Учебно-методическое обеспечение Программы  «Юный патриот»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13</cp:revision>
  <dcterms:created xsi:type="dcterms:W3CDTF">2024-02-12T06:05:25Z</dcterms:created>
  <dcterms:modified xsi:type="dcterms:W3CDTF">2024-02-14T11:03:51Z</dcterms:modified>
</cp:coreProperties>
</file>