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81" r:id="rId8"/>
    <p:sldId id="282" r:id="rId9"/>
    <p:sldId id="266" r:id="rId10"/>
    <p:sldId id="263" r:id="rId11"/>
    <p:sldId id="267" r:id="rId12"/>
    <p:sldId id="268" r:id="rId13"/>
    <p:sldId id="274" r:id="rId14"/>
    <p:sldId id="275" r:id="rId15"/>
    <p:sldId id="276" r:id="rId16"/>
    <p:sldId id="277" r:id="rId17"/>
    <p:sldId id="273" r:id="rId18"/>
    <p:sldId id="278" r:id="rId19"/>
    <p:sldId id="279" r:id="rId20"/>
    <p:sldId id="280" r:id="rId21"/>
    <p:sldId id="264"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77" autoAdjust="0"/>
  </p:normalViewPr>
  <p:slideViewPr>
    <p:cSldViewPr>
      <p:cViewPr>
        <p:scale>
          <a:sx n="100" d="100"/>
          <a:sy n="100" d="100"/>
        </p:scale>
        <p:origin x="-420" y="8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18.12.2024</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18.12.2024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18.12.2024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18.12.2024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18.12.2024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18.12.2024</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57224" y="3214686"/>
            <a:ext cx="7851648" cy="1828800"/>
          </a:xfrm>
        </p:spPr>
        <p:txBody>
          <a:bodyPr>
            <a:noAutofit/>
          </a:bodyPr>
          <a:lstStyle/>
          <a:p>
            <a:pPr algn="ctr"/>
            <a:r>
              <a:rPr lang="ru-RU" sz="2800" dirty="0" smtClean="0">
                <a:solidFill>
                  <a:srgbClr val="002060"/>
                </a:solidFill>
                <a:effectLst/>
                <a:latin typeface="Times New Roman" pitchFamily="18" charset="0"/>
                <a:cs typeface="Times New Roman" pitchFamily="18" charset="0"/>
              </a:rPr>
              <a:t/>
            </a:r>
            <a:br>
              <a:rPr lang="ru-RU" sz="2800" dirty="0" smtClean="0">
                <a:solidFill>
                  <a:srgbClr val="002060"/>
                </a:solidFill>
                <a:effectLst/>
                <a:latin typeface="Times New Roman" pitchFamily="18" charset="0"/>
                <a:cs typeface="Times New Roman" pitchFamily="18" charset="0"/>
              </a:rPr>
            </a:br>
            <a:r>
              <a:rPr lang="ru-RU" sz="2800" dirty="0" smtClean="0">
                <a:solidFill>
                  <a:srgbClr val="002060"/>
                </a:solidFill>
                <a:effectLst/>
                <a:latin typeface="Times New Roman" pitchFamily="18" charset="0"/>
                <a:cs typeface="Times New Roman" pitchFamily="18" charset="0"/>
              </a:rPr>
              <a:t/>
            </a:r>
            <a:br>
              <a:rPr lang="ru-RU" sz="2800" dirty="0" smtClean="0">
                <a:solidFill>
                  <a:srgbClr val="002060"/>
                </a:solidFill>
                <a:effectLst/>
                <a:latin typeface="Times New Roman" pitchFamily="18" charset="0"/>
                <a:cs typeface="Times New Roman" pitchFamily="18" charset="0"/>
              </a:rPr>
            </a:br>
            <a:r>
              <a:rPr lang="ru-RU" sz="2800" dirty="0" smtClean="0">
                <a:solidFill>
                  <a:srgbClr val="002060"/>
                </a:solidFill>
                <a:effectLst/>
                <a:latin typeface="Times New Roman" pitchFamily="18" charset="0"/>
                <a:cs typeface="Times New Roman" pitchFamily="18" charset="0"/>
              </a:rPr>
              <a:t>Перечень средств и дидактических пособий для формирования у детей позитивных установок к различным видам труда.</a:t>
            </a:r>
            <a:r>
              <a:rPr lang="ru-RU" sz="2800" dirty="0" smtClean="0">
                <a:solidFill>
                  <a:srgbClr val="002060"/>
                </a:solidFill>
                <a:effectLst/>
                <a:latin typeface="+mn-lt"/>
              </a:rPr>
              <a:t/>
            </a:r>
            <a:br>
              <a:rPr lang="ru-RU" sz="2800" dirty="0" smtClean="0">
                <a:solidFill>
                  <a:srgbClr val="002060"/>
                </a:solidFill>
                <a:effectLst/>
                <a:latin typeface="+mn-lt"/>
              </a:rPr>
            </a:br>
            <a:r>
              <a:rPr lang="ru-RU" sz="2800" dirty="0" smtClean="0">
                <a:solidFill>
                  <a:srgbClr val="002060"/>
                </a:solidFill>
                <a:effectLst/>
                <a:latin typeface="+mn-lt"/>
              </a:rPr>
              <a:t/>
            </a:r>
            <a:br>
              <a:rPr lang="ru-RU" sz="2800" dirty="0" smtClean="0">
                <a:solidFill>
                  <a:srgbClr val="002060"/>
                </a:solidFill>
                <a:effectLst/>
                <a:latin typeface="+mn-lt"/>
              </a:rPr>
            </a:br>
            <a:r>
              <a:rPr lang="ru-RU" sz="2800" i="1" dirty="0" smtClean="0"/>
              <a:t> </a:t>
            </a:r>
            <a:r>
              <a:rPr lang="ru-RU" sz="2800" dirty="0" smtClean="0"/>
              <a:t/>
            </a:r>
            <a:br>
              <a:rPr lang="ru-RU" sz="2800" dirty="0" smtClean="0"/>
            </a:br>
            <a:endParaRPr lang="ru-RU" sz="2800" dirty="0">
              <a:solidFill>
                <a:srgbClr val="002060"/>
              </a:solidFill>
              <a:effectLst/>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1000108"/>
            <a:ext cx="8229600" cy="714380"/>
          </a:xfrm>
        </p:spPr>
        <p:txBody>
          <a:bodyPr>
            <a:normAutofit fontScale="90000"/>
          </a:bodyPr>
          <a:lstStyle/>
          <a:p>
            <a:pPr algn="ctr"/>
            <a:r>
              <a:rPr lang="ru-RU" sz="2200" b="1" i="1" dirty="0" smtClean="0">
                <a:solidFill>
                  <a:srgbClr val="002060"/>
                </a:solidFill>
                <a:latin typeface="Times New Roman" pitchFamily="18" charset="0"/>
                <a:cs typeface="Times New Roman" pitchFamily="18" charset="0"/>
              </a:rPr>
              <a:t/>
            </a:r>
            <a:br>
              <a:rPr lang="ru-RU" sz="2200" b="1" i="1" dirty="0" smtClean="0">
                <a:solidFill>
                  <a:srgbClr val="002060"/>
                </a:solidFill>
                <a:latin typeface="Times New Roman" pitchFamily="18" charset="0"/>
                <a:cs typeface="Times New Roman" pitchFamily="18" charset="0"/>
              </a:rPr>
            </a:br>
            <a:r>
              <a:rPr lang="ru-RU" sz="2200" b="1" i="1" dirty="0" smtClean="0">
                <a:solidFill>
                  <a:srgbClr val="002060"/>
                </a:solidFill>
                <a:latin typeface="Times New Roman" pitchFamily="18" charset="0"/>
                <a:cs typeface="Times New Roman" pitchFamily="18" charset="0"/>
              </a:rPr>
              <a:t/>
            </a:r>
            <a:br>
              <a:rPr lang="ru-RU" sz="2200" b="1" i="1" dirty="0" smtClean="0">
                <a:solidFill>
                  <a:srgbClr val="002060"/>
                </a:solidFill>
                <a:latin typeface="Times New Roman" pitchFamily="18" charset="0"/>
                <a:cs typeface="Times New Roman" pitchFamily="18" charset="0"/>
              </a:rPr>
            </a:br>
            <a:r>
              <a:rPr lang="ru-RU" sz="2200" b="1" i="1" dirty="0" smtClean="0">
                <a:solidFill>
                  <a:srgbClr val="002060"/>
                </a:solidFill>
                <a:latin typeface="Times New Roman" pitchFamily="18" charset="0"/>
                <a:cs typeface="Times New Roman" pitchFamily="18" charset="0"/>
              </a:rPr>
              <a:t/>
            </a:r>
            <a:br>
              <a:rPr lang="ru-RU" sz="2200" b="1" i="1" dirty="0" smtClean="0">
                <a:solidFill>
                  <a:srgbClr val="002060"/>
                </a:solidFill>
                <a:latin typeface="Times New Roman" pitchFamily="18" charset="0"/>
                <a:cs typeface="Times New Roman" pitchFamily="18" charset="0"/>
              </a:rPr>
            </a:br>
            <a:r>
              <a:rPr lang="ru-RU" sz="2200" b="1" i="1" dirty="0" smtClean="0">
                <a:solidFill>
                  <a:srgbClr val="002060"/>
                </a:solidFill>
                <a:latin typeface="Times New Roman" pitchFamily="18" charset="0"/>
                <a:cs typeface="Times New Roman" pitchFamily="18" charset="0"/>
              </a:rPr>
              <a:t/>
            </a:r>
            <a:br>
              <a:rPr lang="ru-RU" sz="2200" b="1" i="1" dirty="0" smtClean="0">
                <a:solidFill>
                  <a:srgbClr val="002060"/>
                </a:solidFill>
                <a:latin typeface="Times New Roman" pitchFamily="18" charset="0"/>
                <a:cs typeface="Times New Roman" pitchFamily="18" charset="0"/>
              </a:rPr>
            </a:br>
            <a:r>
              <a:rPr lang="ru-RU" sz="2400" b="1" dirty="0" smtClean="0"/>
              <a:t/>
            </a:r>
            <a:br>
              <a:rPr lang="ru-RU" sz="2400" b="1" dirty="0" smtClean="0"/>
            </a:br>
            <a:r>
              <a:rPr lang="ru-RU" sz="2000" i="1" dirty="0" smtClean="0"/>
              <a:t> </a:t>
            </a:r>
            <a:r>
              <a:rPr lang="ru-RU" sz="1800" dirty="0" smtClean="0"/>
              <a:t/>
            </a:r>
            <a:br>
              <a:rPr lang="ru-RU" sz="1800" dirty="0" smtClean="0"/>
            </a:br>
            <a:r>
              <a:rPr lang="ru-RU" sz="2000" dirty="0" smtClean="0"/>
              <a:t/>
            </a:r>
            <a:br>
              <a:rPr lang="ru-RU" sz="2000" dirty="0" smtClean="0"/>
            </a:br>
            <a:r>
              <a:rPr lang="ru-RU" sz="2400" b="1" i="1" dirty="0" smtClean="0">
                <a:solidFill>
                  <a:srgbClr val="002060"/>
                </a:solidFill>
                <a:latin typeface="Times New Roman" pitchFamily="18" charset="0"/>
                <a:cs typeface="Times New Roman" pitchFamily="18" charset="0"/>
              </a:rPr>
              <a:t> Примерный перечень анимационных и кинематографических произведений</a:t>
            </a:r>
            <a:endParaRPr lang="ru-RU" sz="2400" b="1" dirty="0">
              <a:solidFill>
                <a:srgbClr val="002060"/>
              </a:solidFill>
              <a:latin typeface="+mn-lt"/>
            </a:endParaRPr>
          </a:p>
        </p:txBody>
      </p:sp>
      <p:sp>
        <p:nvSpPr>
          <p:cNvPr id="3" name="Прямоугольник 2"/>
          <p:cNvSpPr/>
          <p:nvPr/>
        </p:nvSpPr>
        <p:spPr>
          <a:xfrm>
            <a:off x="357158" y="1857364"/>
            <a:ext cx="8501122" cy="4535352"/>
          </a:xfrm>
          <a:prstGeom prst="rect">
            <a:avLst/>
          </a:prstGeom>
        </p:spPr>
        <p:txBody>
          <a:bodyPr wrap="square">
            <a:spAutoFit/>
          </a:bodyPr>
          <a:lstStyle/>
          <a:p>
            <a:r>
              <a:rPr lang="ru-RU" b="1" i="1" dirty="0" smtClean="0"/>
              <a:t>Для детей старшего дошкольного возраста (6-7 лет)</a:t>
            </a:r>
            <a:r>
              <a:rPr lang="ru-RU" sz="2000" i="1" dirty="0" smtClean="0"/>
              <a:t/>
            </a:r>
            <a:br>
              <a:rPr lang="ru-RU" sz="2000" i="1" dirty="0" smtClean="0"/>
            </a:br>
            <a:r>
              <a:rPr lang="ru-RU" sz="2000" i="1" dirty="0" smtClean="0"/>
              <a:t>- </a:t>
            </a:r>
            <a:r>
              <a:rPr lang="ru-RU" dirty="0" smtClean="0">
                <a:latin typeface="Times New Roman" pitchFamily="18" charset="0"/>
                <a:cs typeface="Times New Roman" pitchFamily="18" charset="0"/>
              </a:rPr>
              <a:t>Фильм «Вовка в тридевятом царстве»**, студия «</a:t>
            </a:r>
            <a:r>
              <a:rPr lang="ru-RU" dirty="0" err="1" smtClean="0">
                <a:latin typeface="Times New Roman" pitchFamily="18" charset="0"/>
                <a:cs typeface="Times New Roman" pitchFamily="18" charset="0"/>
              </a:rPr>
              <a:t>Союзмультфильм</a:t>
            </a:r>
            <a:r>
              <a:rPr lang="ru-RU" dirty="0" smtClean="0">
                <a:latin typeface="Times New Roman" pitchFamily="18" charset="0"/>
                <a:cs typeface="Times New Roman" pitchFamily="18" charset="0"/>
              </a:rPr>
              <a:t>», режиссер </a:t>
            </a:r>
            <a:r>
              <a:rPr lang="ru-RU" dirty="0" err="1" smtClean="0">
                <a:latin typeface="Times New Roman" pitchFamily="18" charset="0"/>
                <a:cs typeface="Times New Roman" pitchFamily="18" charset="0"/>
              </a:rPr>
              <a:t>Б.Степанцев</a:t>
            </a:r>
            <a:r>
              <a:rPr lang="ru-RU" dirty="0" smtClean="0">
                <a:latin typeface="Times New Roman" pitchFamily="18" charset="0"/>
                <a:cs typeface="Times New Roman" pitchFamily="18" charset="0"/>
              </a:rPr>
              <a:t>,  1965.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 Фильм «Двенадцать месяцев», студия «</a:t>
            </a:r>
            <a:r>
              <a:rPr lang="ru-RU" dirty="0" err="1" smtClean="0">
                <a:latin typeface="Times New Roman" pitchFamily="18" charset="0"/>
                <a:cs typeface="Times New Roman" pitchFamily="18" charset="0"/>
              </a:rPr>
              <a:t>Союзмультфильм</a:t>
            </a:r>
            <a:r>
              <a:rPr lang="ru-RU" dirty="0" smtClean="0">
                <a:latin typeface="Times New Roman" pitchFamily="18" charset="0"/>
                <a:cs typeface="Times New Roman" pitchFamily="18" charset="0"/>
              </a:rPr>
              <a:t>», режиссер </a:t>
            </a:r>
            <a:r>
              <a:rPr lang="ru-RU" dirty="0" err="1" smtClean="0">
                <a:latin typeface="Times New Roman" pitchFamily="18" charset="0"/>
                <a:cs typeface="Times New Roman" pitchFamily="18" charset="0"/>
              </a:rPr>
              <a:t>И.Иванов-Вано</a:t>
            </a:r>
            <a:r>
              <a:rPr lang="ru-RU" dirty="0" smtClean="0">
                <a:latin typeface="Times New Roman" pitchFamily="18" charset="0"/>
                <a:cs typeface="Times New Roman" pitchFamily="18" charset="0"/>
              </a:rPr>
              <a:t>,  М. Ботов, 1956.</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 Фильм Сериал	«Простоквашино» и	«Возвращение	в Простоквашино»	(2 сезона), студия «</a:t>
            </a:r>
            <a:r>
              <a:rPr lang="ru-RU" dirty="0" err="1" smtClean="0">
                <a:latin typeface="Times New Roman" pitchFamily="18" charset="0"/>
                <a:cs typeface="Times New Roman" pitchFamily="18" charset="0"/>
              </a:rPr>
              <a:t>Союзмультфильм</a:t>
            </a:r>
            <a:r>
              <a:rPr lang="ru-RU" dirty="0" smtClean="0">
                <a:latin typeface="Times New Roman" pitchFamily="18" charset="0"/>
                <a:cs typeface="Times New Roman" pitchFamily="18" charset="0"/>
              </a:rPr>
              <a:t>», режиссеры: коллектив авторов, 2018.</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Сериал «</a:t>
            </a:r>
            <a:r>
              <a:rPr lang="ru-RU" dirty="0" err="1" smtClean="0">
                <a:latin typeface="Times New Roman" pitchFamily="18" charset="0"/>
                <a:cs typeface="Times New Roman" pitchFamily="18" charset="0"/>
              </a:rPr>
              <a:t>Смешарики</a:t>
            </a:r>
            <a:r>
              <a:rPr lang="ru-RU" dirty="0" smtClean="0">
                <a:latin typeface="Times New Roman" pitchFamily="18" charset="0"/>
                <a:cs typeface="Times New Roman" pitchFamily="18" charset="0"/>
              </a:rPr>
              <a:t>», студии «Петербург», «</a:t>
            </a:r>
            <a:r>
              <a:rPr lang="ru-RU" dirty="0" err="1" smtClean="0">
                <a:latin typeface="Times New Roman" pitchFamily="18" charset="0"/>
                <a:cs typeface="Times New Roman" pitchFamily="18" charset="0"/>
              </a:rPr>
              <a:t>Мастерфильм</a:t>
            </a:r>
            <a:r>
              <a:rPr lang="ru-RU" dirty="0" smtClean="0">
                <a:latin typeface="Times New Roman" pitchFamily="18" charset="0"/>
                <a:cs typeface="Times New Roman" pitchFamily="18" charset="0"/>
              </a:rPr>
              <a:t>», коллектив авторов, 2004.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Сериал «Маша и медведь» (6 сезонов)**, студия «</a:t>
            </a:r>
            <a:r>
              <a:rPr lang="ru-RU" dirty="0" err="1" smtClean="0">
                <a:latin typeface="Times New Roman" pitchFamily="18" charset="0"/>
                <a:cs typeface="Times New Roman" pitchFamily="18" charset="0"/>
              </a:rPr>
              <a:t>Анимаккорд</a:t>
            </a:r>
            <a:r>
              <a:rPr lang="ru-RU" dirty="0" smtClean="0">
                <a:latin typeface="Times New Roman" pitchFamily="18" charset="0"/>
                <a:cs typeface="Times New Roman" pitchFamily="18" charset="0"/>
              </a:rPr>
              <a:t>», режиссеры О. Кузовков, О. Ужинов, 2009-2022.</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Сериал	«</a:t>
            </a:r>
            <a:r>
              <a:rPr lang="ru-RU" dirty="0" err="1" smtClean="0">
                <a:latin typeface="Times New Roman" pitchFamily="18" charset="0"/>
                <a:cs typeface="Times New Roman" pitchFamily="18" charset="0"/>
              </a:rPr>
              <a:t>Фиксики</a:t>
            </a:r>
            <a:r>
              <a:rPr lang="ru-RU" dirty="0" smtClean="0">
                <a:latin typeface="Times New Roman" pitchFamily="18" charset="0"/>
                <a:cs typeface="Times New Roman" pitchFamily="18" charset="0"/>
              </a:rPr>
              <a:t>» (4 сезона), компания «Аэроплан»,	режиссер </a:t>
            </a:r>
            <a:r>
              <a:rPr lang="ru-RU" dirty="0" err="1" smtClean="0">
                <a:latin typeface="Times New Roman" pitchFamily="18" charset="0"/>
                <a:cs typeface="Times New Roman" pitchFamily="18" charset="0"/>
              </a:rPr>
              <a:t>В.Бедошвили</a:t>
            </a:r>
            <a:r>
              <a:rPr lang="ru-RU" dirty="0" smtClean="0">
                <a:latin typeface="Times New Roman" pitchFamily="18" charset="0"/>
                <a:cs typeface="Times New Roman" pitchFamily="18" charset="0"/>
              </a:rPr>
              <a:t>, 2010.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 Сериал «</a:t>
            </a:r>
            <a:r>
              <a:rPr lang="ru-RU" dirty="0" err="1" smtClean="0">
                <a:latin typeface="Times New Roman" pitchFamily="18" charset="0"/>
                <a:cs typeface="Times New Roman" pitchFamily="18" charset="0"/>
              </a:rPr>
              <a:t>Смешарики</a:t>
            </a:r>
            <a:r>
              <a:rPr lang="ru-RU" dirty="0" smtClean="0">
                <a:latin typeface="Times New Roman" pitchFamily="18" charset="0"/>
                <a:cs typeface="Times New Roman" pitchFamily="18" charset="0"/>
              </a:rPr>
              <a:t>. ПИН-КОД», студия «</a:t>
            </a:r>
            <a:r>
              <a:rPr lang="ru-RU" dirty="0" err="1" smtClean="0">
                <a:latin typeface="Times New Roman" pitchFamily="18" charset="0"/>
                <a:cs typeface="Times New Roman" pitchFamily="18" charset="0"/>
              </a:rPr>
              <a:t>Рики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режиссѐры</a:t>
            </a:r>
            <a:r>
              <a:rPr lang="ru-RU" dirty="0" smtClean="0">
                <a:latin typeface="Times New Roman" pitchFamily="18" charset="0"/>
                <a:cs typeface="Times New Roman" pitchFamily="18" charset="0"/>
              </a:rPr>
              <a:t>: Р.Соколов,  А. Горбунов,, Д..Сулейманов и др.</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071546"/>
            <a:ext cx="8229600" cy="714380"/>
          </a:xfrm>
        </p:spPr>
        <p:txBody>
          <a:bodyPr>
            <a:normAutofit/>
          </a:bodyPr>
          <a:lstStyle/>
          <a:p>
            <a:pPr algn="ctr"/>
            <a:r>
              <a:rPr lang="ru-RU" sz="2000" b="1" i="1" dirty="0" smtClean="0">
                <a:solidFill>
                  <a:srgbClr val="002060"/>
                </a:solidFill>
                <a:latin typeface="Times New Roman" pitchFamily="18" charset="0"/>
                <a:cs typeface="Times New Roman" pitchFamily="18" charset="0"/>
              </a:rPr>
              <a:t>Кинематографические произведения</a:t>
            </a:r>
            <a:br>
              <a:rPr lang="ru-RU" sz="2000" b="1" i="1" dirty="0" smtClean="0">
                <a:solidFill>
                  <a:srgbClr val="002060"/>
                </a:solidFill>
                <a:latin typeface="Times New Roman" pitchFamily="18" charset="0"/>
                <a:cs typeface="Times New Roman" pitchFamily="18" charset="0"/>
              </a:rPr>
            </a:br>
            <a:endParaRPr lang="ru-RU" sz="2000" b="1" i="1" dirty="0">
              <a:solidFill>
                <a:srgbClr val="002060"/>
              </a:solidFill>
              <a:latin typeface="Times New Roman" pitchFamily="18" charset="0"/>
              <a:cs typeface="Times New Roman" pitchFamily="18" charset="0"/>
            </a:endParaRPr>
          </a:p>
        </p:txBody>
      </p:sp>
      <p:sp>
        <p:nvSpPr>
          <p:cNvPr id="2356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3565" name="Rectangle 13"/>
          <p:cNvSpPr>
            <a:spLocks noChangeArrowheads="1"/>
          </p:cNvSpPr>
          <p:nvPr/>
        </p:nvSpPr>
        <p:spPr bwMode="auto">
          <a:xfrm>
            <a:off x="857224" y="2143116"/>
            <a:ext cx="7286676" cy="26161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smtClean="0"/>
              <a:t>- Кинофильм «Золушка» (0+), киностудия «Ленфильм», режиссер М. Шапиро, 1947.</a:t>
            </a:r>
          </a:p>
          <a:p>
            <a:r>
              <a:rPr lang="ru-RU" dirty="0" smtClean="0"/>
              <a:t>- Кинофильм «Морозко» (0+), киностудия им. М. Горького, режиссер А. </a:t>
            </a:r>
            <a:r>
              <a:rPr lang="ru-RU" dirty="0" err="1" smtClean="0"/>
              <a:t>Роу</a:t>
            </a:r>
            <a:r>
              <a:rPr lang="ru-RU" dirty="0" smtClean="0"/>
              <a:t>, 1964.</a:t>
            </a:r>
          </a:p>
          <a:p>
            <a:pPr>
              <a:buFontTx/>
              <a:buChar char="-"/>
            </a:pPr>
            <a:r>
              <a:rPr lang="ru-RU" dirty="0" smtClean="0"/>
              <a:t>Кинофильм «Марья-искусница» (6+), киностудия им. М. Горького, режиссер А. </a:t>
            </a:r>
            <a:r>
              <a:rPr lang="ru-RU" dirty="0" err="1" smtClean="0"/>
              <a:t>Роу</a:t>
            </a:r>
            <a:r>
              <a:rPr lang="ru-RU" dirty="0" smtClean="0"/>
              <a:t>, 1959. </a:t>
            </a:r>
          </a:p>
          <a:p>
            <a:pPr>
              <a:buFontTx/>
              <a:buChar char="-"/>
            </a:pPr>
            <a:r>
              <a:rPr lang="ru-RU" dirty="0" smtClean="0"/>
              <a:t> Кинофильм «Варвара-краса, длинная коса» (6+), киностудия им. М. Горького, режиссер А. </a:t>
            </a:r>
            <a:r>
              <a:rPr lang="ru-RU" dirty="0" err="1" smtClean="0"/>
              <a:t>Роу</a:t>
            </a:r>
            <a:r>
              <a:rPr lang="ru-RU" dirty="0" smtClean="0"/>
              <a:t>, 1969.</a:t>
            </a:r>
          </a:p>
          <a:p>
            <a:r>
              <a:rPr lang="ru-RU" sz="2000" dirty="0" smtClean="0"/>
              <a:t> </a:t>
            </a:r>
            <a:endParaRPr lang="ru-RU"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500570"/>
            <a:ext cx="8229600" cy="714380"/>
          </a:xfrm>
        </p:spPr>
        <p:txBody>
          <a:bodyPr>
            <a:normAutofit fontScale="90000"/>
          </a:bodyPr>
          <a:lstStyle/>
          <a:p>
            <a:r>
              <a:rPr lang="ru-RU" sz="2200" b="1" i="1" dirty="0" smtClean="0">
                <a:solidFill>
                  <a:srgbClr val="002060"/>
                </a:solidFill>
                <a:latin typeface="Times New Roman" pitchFamily="18" charset="0"/>
                <a:cs typeface="Times New Roman" pitchFamily="18" charset="0"/>
              </a:rPr>
              <a:t>Игра как одна из ведущих видов деятельности в дошкольном возрасте, может стать мотивом, побуждающим к труду. </a:t>
            </a:r>
            <a:r>
              <a:rPr lang="ru-RU" sz="2400" dirty="0" smtClean="0"/>
              <a:t/>
            </a:r>
            <a:br>
              <a:rPr lang="ru-RU" sz="2400" dirty="0" smtClean="0"/>
            </a:br>
            <a:r>
              <a:rPr lang="ru-RU" sz="2400" dirty="0" smtClean="0"/>
              <a:t> </a:t>
            </a:r>
            <a:r>
              <a:rPr lang="ru-RU" sz="2000" b="1" i="1" dirty="0" smtClean="0">
                <a:solidFill>
                  <a:srgbClr val="002060"/>
                </a:solidFill>
                <a:latin typeface="Times New Roman" pitchFamily="18" charset="0"/>
                <a:cs typeface="Times New Roman" pitchFamily="18" charset="0"/>
              </a:rPr>
              <a:t>Картотека сюжетно — ролевых игр «Профессии»</a:t>
            </a: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dirty="0" smtClean="0">
                <a:solidFill>
                  <a:schemeClr val="tx1"/>
                </a:solidFill>
                <a:latin typeface="Times New Roman" pitchFamily="18" charset="0"/>
                <a:cs typeface="Times New Roman" pitchFamily="18" charset="0"/>
              </a:rPr>
              <a:t>Игра № 1. </a:t>
            </a:r>
            <a:r>
              <a:rPr lang="ru-RU" sz="2000" b="1" dirty="0" smtClean="0">
                <a:solidFill>
                  <a:schemeClr val="tx1"/>
                </a:solidFill>
                <a:latin typeface="Times New Roman" pitchFamily="18" charset="0"/>
                <a:cs typeface="Times New Roman" pitchFamily="18" charset="0"/>
              </a:rPr>
              <a:t>«Семья»</a:t>
            </a:r>
            <a:r>
              <a:rPr lang="ru-RU" sz="2000" dirty="0" smtClean="0">
                <a:solidFill>
                  <a:schemeClr val="tx1"/>
                </a:solidFill>
                <a:latin typeface="Times New Roman" pitchFamily="18" charset="0"/>
                <a:cs typeface="Times New Roman" pitchFamily="18" charset="0"/>
              </a:rPr>
              <a:t/>
            </a:r>
            <a:br>
              <a:rPr lang="ru-RU" sz="2000" dirty="0" smtClean="0">
                <a:solidFill>
                  <a:schemeClr val="tx1"/>
                </a:solidFill>
                <a:latin typeface="Times New Roman" pitchFamily="18" charset="0"/>
                <a:cs typeface="Times New Roman" pitchFamily="18" charset="0"/>
              </a:rPr>
            </a:br>
            <a:r>
              <a:rPr lang="ru-RU" sz="2000" dirty="0" smtClean="0">
                <a:solidFill>
                  <a:schemeClr val="tx1"/>
                </a:solidFill>
                <a:latin typeface="Times New Roman" pitchFamily="18" charset="0"/>
                <a:cs typeface="Times New Roman" pitchFamily="18" charset="0"/>
              </a:rPr>
              <a:t>Задачи: побуждать детей, творчески воспроизводить в играх быт семьи. Совершенствовать умение самостоятельно создавать для задуманного сюжета игровую обстановку. Раскрывать нравственную сущность деятельности взрослых людей: ответственное отношение к своим обязанностям, взаимопомощь и коллективный характер труда.</a:t>
            </a:r>
            <a:br>
              <a:rPr lang="ru-RU" sz="2000" dirty="0" smtClean="0">
                <a:solidFill>
                  <a:schemeClr val="tx1"/>
                </a:solidFill>
                <a:latin typeface="Times New Roman" pitchFamily="18" charset="0"/>
                <a:cs typeface="Times New Roman" pitchFamily="18" charset="0"/>
              </a:rPr>
            </a:br>
            <a:r>
              <a:rPr lang="ru-RU" sz="2000" dirty="0" smtClean="0">
                <a:solidFill>
                  <a:schemeClr val="tx1"/>
                </a:solidFill>
                <a:latin typeface="Times New Roman" pitchFamily="18" charset="0"/>
                <a:cs typeface="Times New Roman" pitchFamily="18" charset="0"/>
              </a:rPr>
              <a:t> Игра № 2. </a:t>
            </a:r>
            <a:r>
              <a:rPr lang="ru-RU" sz="2000" b="1" dirty="0" smtClean="0">
                <a:solidFill>
                  <a:schemeClr val="tx1"/>
                </a:solidFill>
                <a:latin typeface="Times New Roman" pitchFamily="18" charset="0"/>
                <a:cs typeface="Times New Roman" pitchFamily="18" charset="0"/>
              </a:rPr>
              <a:t>«Больница»</a:t>
            </a:r>
            <a:r>
              <a:rPr lang="ru-RU" sz="2000" dirty="0" smtClean="0">
                <a:solidFill>
                  <a:schemeClr val="tx1"/>
                </a:solidFill>
                <a:latin typeface="Times New Roman" pitchFamily="18" charset="0"/>
                <a:cs typeface="Times New Roman" pitchFamily="18" charset="0"/>
              </a:rPr>
              <a:t/>
            </a:r>
            <a:br>
              <a:rPr lang="ru-RU" sz="2000" dirty="0" smtClean="0">
                <a:solidFill>
                  <a:schemeClr val="tx1"/>
                </a:solidFill>
                <a:latin typeface="Times New Roman" pitchFamily="18" charset="0"/>
                <a:cs typeface="Times New Roman" pitchFamily="18" charset="0"/>
              </a:rPr>
            </a:br>
            <a:r>
              <a:rPr lang="ru-RU" sz="2000" dirty="0" smtClean="0">
                <a:solidFill>
                  <a:schemeClr val="tx1"/>
                </a:solidFill>
                <a:latin typeface="Times New Roman" pitchFamily="18" charset="0"/>
                <a:cs typeface="Times New Roman" pitchFamily="18" charset="0"/>
              </a:rPr>
              <a:t>Задачи: вызвать у детей интерес к профессиям врача, медсестры; воспитывать чуткое, внимательное отношение к больному, доброту, отзывчивость, культуру общения. Формировать у детей умения принимать на себя роль и выполнять соответствующие игровые действия.  </a:t>
            </a:r>
            <a:br>
              <a:rPr lang="ru-RU" sz="2000" dirty="0" smtClean="0">
                <a:solidFill>
                  <a:schemeClr val="tx1"/>
                </a:solidFill>
                <a:latin typeface="Times New Roman" pitchFamily="18" charset="0"/>
                <a:cs typeface="Times New Roman" pitchFamily="18" charset="0"/>
              </a:rPr>
            </a:br>
            <a:endParaRPr lang="ru-RU" sz="2000" dirty="0">
              <a:solidFill>
                <a:schemeClr val="tx1"/>
              </a:solidFill>
              <a:latin typeface="Times New Roman" pitchFamily="18" charset="0"/>
              <a:cs typeface="Times New Roman" pitchFamily="18" charset="0"/>
            </a:endParaRPr>
          </a:p>
        </p:txBody>
      </p:sp>
      <p:sp>
        <p:nvSpPr>
          <p:cNvPr id="2356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4" name="Рисунок 3" descr="C:\Users\1\Desktop\Педсовет Труд\Фото Труд\IMG-28dbad7b1139f6cdf1d7e2ebea77bfbb-V.jpg"/>
          <p:cNvPicPr/>
          <p:nvPr/>
        </p:nvPicPr>
        <p:blipFill>
          <a:blip r:embed="rId2" cstate="print"/>
          <a:srcRect/>
          <a:stretch>
            <a:fillRect/>
          </a:stretch>
        </p:blipFill>
        <p:spPr bwMode="auto">
          <a:xfrm>
            <a:off x="5000628" y="4786322"/>
            <a:ext cx="1500197" cy="1785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4929198"/>
            <a:ext cx="8229600" cy="714380"/>
          </a:xfrm>
        </p:spPr>
        <p:txBody>
          <a:bodyPr>
            <a:normAutofit fontScale="90000"/>
          </a:bodyPr>
          <a:lstStyle/>
          <a:p>
            <a:r>
              <a:rPr lang="ru-RU" sz="2400" dirty="0" smtClean="0"/>
              <a:t/>
            </a:r>
            <a:br>
              <a:rPr lang="ru-RU" sz="2400" dirty="0" smtClean="0"/>
            </a:br>
            <a:r>
              <a:rPr lang="ru-RU" sz="2400" dirty="0" smtClean="0"/>
              <a:t/>
            </a:r>
            <a:br>
              <a:rPr lang="ru-RU" sz="2400" dirty="0" smtClean="0"/>
            </a:br>
            <a:r>
              <a:rPr lang="ru-RU" sz="2000" dirty="0" smtClean="0">
                <a:solidFill>
                  <a:schemeClr val="tx1"/>
                </a:solidFill>
                <a:latin typeface="Times New Roman" pitchFamily="18" charset="0"/>
                <a:cs typeface="Times New Roman" pitchFamily="18" charset="0"/>
              </a:rPr>
              <a:t/>
            </a:r>
            <a:br>
              <a:rPr lang="ru-RU" sz="2000" dirty="0" smtClean="0">
                <a:solidFill>
                  <a:schemeClr val="tx1"/>
                </a:solidFill>
                <a:latin typeface="Times New Roman" pitchFamily="18" charset="0"/>
                <a:cs typeface="Times New Roman" pitchFamily="18" charset="0"/>
              </a:rPr>
            </a:br>
            <a:endParaRPr lang="ru-RU" sz="2000" dirty="0">
              <a:solidFill>
                <a:schemeClr val="tx1"/>
              </a:solidFill>
              <a:latin typeface="Times New Roman" pitchFamily="18" charset="0"/>
              <a:cs typeface="Times New Roman" pitchFamily="18" charset="0"/>
            </a:endParaRPr>
          </a:p>
        </p:txBody>
      </p:sp>
      <p:sp>
        <p:nvSpPr>
          <p:cNvPr id="2356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 name="Прямоугольник 3"/>
          <p:cNvSpPr/>
          <p:nvPr/>
        </p:nvSpPr>
        <p:spPr>
          <a:xfrm>
            <a:off x="357158" y="857232"/>
            <a:ext cx="8572560" cy="5786502"/>
          </a:xfrm>
          <a:prstGeom prst="rect">
            <a:avLst/>
          </a:prstGeom>
        </p:spPr>
        <p:txBody>
          <a:bodyPr wrap="square">
            <a:spAutoFit/>
          </a:bodyPr>
          <a:lstStyle/>
          <a:p>
            <a:r>
              <a:rPr lang="ru-RU" sz="2000" b="1" i="1" dirty="0" smtClean="0">
                <a:solidFill>
                  <a:srgbClr val="002060"/>
                </a:solidFill>
                <a:latin typeface="Times New Roman" pitchFamily="18" charset="0"/>
                <a:cs typeface="Times New Roman" pitchFamily="18" charset="0"/>
              </a:rPr>
              <a:t>Игра как одна из ведущих видов деятельности в дошкольном возрасте, может стать мотивом, побуждающим к труду. </a:t>
            </a:r>
            <a:r>
              <a:rPr lang="ru-RU" sz="2000" b="1" dirty="0" smtClean="0"/>
              <a:t/>
            </a:r>
            <a:br>
              <a:rPr lang="ru-RU" sz="2000" b="1" dirty="0" smtClean="0"/>
            </a:br>
            <a:r>
              <a:rPr lang="ru-RU" sz="2000" dirty="0" smtClean="0"/>
              <a:t/>
            </a:r>
            <a:br>
              <a:rPr lang="ru-RU" sz="2000" dirty="0" smtClean="0"/>
            </a:br>
            <a:r>
              <a:rPr lang="ru-RU" sz="2000" dirty="0" smtClean="0"/>
              <a:t> </a:t>
            </a:r>
            <a:r>
              <a:rPr lang="ru-RU" sz="2000" b="1" i="1" dirty="0" smtClean="0">
                <a:solidFill>
                  <a:srgbClr val="002060"/>
                </a:solidFill>
                <a:latin typeface="Times New Roman" pitchFamily="18" charset="0"/>
                <a:cs typeface="Times New Roman" pitchFamily="18" charset="0"/>
              </a:rPr>
              <a:t>Картотека сюжетно — ролевых игр «Профессии»</a:t>
            </a:r>
            <a:r>
              <a:rPr lang="ru-RU" sz="2000" b="1" dirty="0" smtClean="0"/>
              <a:t/>
            </a:r>
            <a:br>
              <a:rPr lang="ru-RU" sz="2000" b="1" dirty="0" smtClean="0"/>
            </a:br>
            <a:r>
              <a:rPr lang="ru-RU" i="1" dirty="0" smtClean="0">
                <a:latin typeface="Times New Roman" pitchFamily="18" charset="0"/>
                <a:cs typeface="Times New Roman" pitchFamily="18" charset="0"/>
              </a:rPr>
              <a:t>Игра №3. </a:t>
            </a:r>
            <a:r>
              <a:rPr lang="ru-RU" b="1" i="1" dirty="0" smtClean="0">
                <a:latin typeface="Times New Roman" pitchFamily="18" charset="0"/>
                <a:cs typeface="Times New Roman" pitchFamily="18" charset="0"/>
              </a:rPr>
              <a:t>«Шоферы»</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Задачи: закрепление знаний и умений о труде шофера, на основе которых ребята смогут развить сюжетную, творческую игру. Развитие интереса в игре. Формирование положительных взаимоотношений между детьми. Воспитание у детей уважения к труду шофёра. Для старшего возраста усложнение. Знакомить детей с работой транспорта, трудом транспортников: шофер, оператор, диспетчер, </a:t>
            </a:r>
            <a:r>
              <a:rPr lang="ru-RU" dirty="0" err="1" smtClean="0">
                <a:latin typeface="Times New Roman" pitchFamily="18" charset="0"/>
                <a:cs typeface="Times New Roman" pitchFamily="18" charset="0"/>
              </a:rPr>
              <a:t>автослесарь</a:t>
            </a:r>
            <a:r>
              <a:rPr lang="ru-RU" dirty="0" smtClean="0">
                <a:latin typeface="Times New Roman" pitchFamily="18" charset="0"/>
                <a:cs typeface="Times New Roman" pitchFamily="18" charset="0"/>
              </a:rPr>
              <a:t> и др.</a:t>
            </a:r>
            <a:r>
              <a:rPr lang="ru-RU" i="1" dirty="0" smtClean="0">
                <a:latin typeface="Times New Roman" pitchFamily="18" charset="0"/>
                <a:cs typeface="Times New Roman" pitchFamily="18" charset="0"/>
              </a:rPr>
              <a:t/>
            </a:r>
            <a:br>
              <a:rPr lang="ru-RU" i="1" dirty="0" smtClean="0">
                <a:latin typeface="Times New Roman" pitchFamily="18" charset="0"/>
                <a:cs typeface="Times New Roman" pitchFamily="18" charset="0"/>
              </a:rPr>
            </a:br>
            <a:r>
              <a:rPr lang="ru-RU" i="1" dirty="0" smtClean="0">
                <a:latin typeface="Times New Roman" pitchFamily="18" charset="0"/>
                <a:cs typeface="Times New Roman" pitchFamily="18" charset="0"/>
              </a:rPr>
              <a:t>Игра № 4. </a:t>
            </a:r>
            <a:r>
              <a:rPr lang="ru-RU" b="1" i="1" dirty="0" smtClean="0">
                <a:latin typeface="Times New Roman" pitchFamily="18" charset="0"/>
                <a:cs typeface="Times New Roman" pitchFamily="18" charset="0"/>
              </a:rPr>
              <a:t>«Парикмахерская»</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Задачи: развивать интерес и уважение к профессии парикмахера, воспитывать культуру поведения в общественных местах. Способствовать установлению в игре ролевого взаимодействия и усвоению ролевых взаимоотношений. Формировать правильные взаимоотношения детей в коллективе.</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r>
              <a:rPr lang="ru-RU" b="1" i="1" dirty="0" smtClean="0">
                <a:latin typeface="Times New Roman" pitchFamily="18" charset="0"/>
                <a:cs typeface="Times New Roman" pitchFamily="18" charset="0"/>
              </a:rPr>
              <a:t>«Салон красоты».</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Задачи: расширить и закрепить знания детей о работе в «Салоне красоты», вызвать желание выглядеть красиво, воспитывать культуру поведения в общественных местах, уважение, вежливое обращение к старшим и друг к другу.</a:t>
            </a: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4643446"/>
            <a:ext cx="8229600" cy="714380"/>
          </a:xfrm>
        </p:spPr>
        <p:txBody>
          <a:bodyPr>
            <a:normAutofit/>
          </a:bodyPr>
          <a:lstStyle/>
          <a:p>
            <a:r>
              <a:rPr lang="ru-RU" sz="1600" dirty="0" smtClean="0"/>
              <a:t/>
            </a:r>
            <a:br>
              <a:rPr lang="ru-RU" sz="1600" dirty="0" smtClean="0"/>
            </a:br>
            <a:endParaRPr lang="ru-RU" sz="2400" dirty="0"/>
          </a:p>
        </p:txBody>
      </p:sp>
      <p:sp>
        <p:nvSpPr>
          <p:cNvPr id="2356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 name="Прямоугольник 3"/>
          <p:cNvSpPr/>
          <p:nvPr/>
        </p:nvSpPr>
        <p:spPr>
          <a:xfrm>
            <a:off x="642910" y="642918"/>
            <a:ext cx="8143932" cy="5857916"/>
          </a:xfrm>
          <a:prstGeom prst="rect">
            <a:avLst/>
          </a:prstGeom>
        </p:spPr>
        <p:txBody>
          <a:bodyPr wrap="square">
            <a:spAutoFit/>
          </a:bodyPr>
          <a:lstStyle/>
          <a:p>
            <a:r>
              <a:rPr lang="ru-RU" sz="2000" b="1" i="1" dirty="0" smtClean="0">
                <a:solidFill>
                  <a:srgbClr val="002060"/>
                </a:solidFill>
                <a:latin typeface="Times New Roman" pitchFamily="18" charset="0"/>
                <a:cs typeface="Times New Roman" pitchFamily="18" charset="0"/>
              </a:rPr>
              <a:t>Игра как одна из ведущих видов деятельности в дошкольном возрасте, может стать мотивом, побуждающим к труду. </a:t>
            </a:r>
            <a:br>
              <a:rPr lang="ru-RU" sz="2000" b="1" i="1" dirty="0" smtClean="0">
                <a:solidFill>
                  <a:srgbClr val="002060"/>
                </a:solidFill>
                <a:latin typeface="Times New Roman" pitchFamily="18" charset="0"/>
                <a:cs typeface="Times New Roman" pitchFamily="18" charset="0"/>
              </a:rPr>
            </a:br>
            <a:r>
              <a:rPr lang="ru-RU" sz="2000" b="1" i="1" dirty="0" smtClean="0">
                <a:solidFill>
                  <a:srgbClr val="002060"/>
                </a:solidFill>
                <a:latin typeface="Times New Roman" pitchFamily="18" charset="0"/>
                <a:cs typeface="Times New Roman" pitchFamily="18" charset="0"/>
              </a:rPr>
              <a:t> </a:t>
            </a:r>
            <a:br>
              <a:rPr lang="ru-RU" sz="2000" b="1" i="1" dirty="0" smtClean="0">
                <a:solidFill>
                  <a:srgbClr val="002060"/>
                </a:solidFill>
                <a:latin typeface="Times New Roman" pitchFamily="18" charset="0"/>
                <a:cs typeface="Times New Roman" pitchFamily="18" charset="0"/>
              </a:rPr>
            </a:br>
            <a:r>
              <a:rPr lang="ru-RU" sz="2000" b="1" i="1" dirty="0" smtClean="0">
                <a:solidFill>
                  <a:srgbClr val="002060"/>
                </a:solidFill>
                <a:latin typeface="Times New Roman" pitchFamily="18" charset="0"/>
                <a:cs typeface="Times New Roman" pitchFamily="18" charset="0"/>
              </a:rPr>
              <a:t>Картотека сюжетно — ролевых игр «Профессии»</a:t>
            </a:r>
            <a:r>
              <a:rPr lang="ru-RU" sz="2000" b="1" dirty="0" smtClean="0"/>
              <a:t/>
            </a:r>
            <a:br>
              <a:rPr lang="ru-RU" sz="2000" b="1" dirty="0" smtClean="0"/>
            </a:br>
            <a:r>
              <a:rPr lang="ru-RU" dirty="0" smtClean="0">
                <a:latin typeface="Times New Roman" pitchFamily="18" charset="0"/>
                <a:cs typeface="Times New Roman" pitchFamily="18" charset="0"/>
              </a:rPr>
              <a:t>Игра № 5. </a:t>
            </a:r>
            <a:r>
              <a:rPr lang="ru-RU" b="1" dirty="0" smtClean="0">
                <a:latin typeface="Times New Roman" pitchFamily="18" charset="0"/>
                <a:cs typeface="Times New Roman" pitchFamily="18" charset="0"/>
              </a:rPr>
              <a:t>«Магазин»</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Задачи: вызвать у детей интерес к профессии продавца, формировать навыки культуры поведения в общественных местах, воспитывать дружеские взаимоотношения.</a:t>
            </a:r>
            <a:br>
              <a:rPr lang="ru-RU"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«Супермаркет».</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Цель: учить детей, согласовывать собственный игровой замысел с замыслами сверстников, менять роли по ходу игры, побуждать детей, использовать знания об окружающей жизни, закрепить правила совершения покупок (поведение в супермаркете, решение конфликтных ситуаций с администратором, выбор товаров для покупки).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Игра № 6. </a:t>
            </a:r>
            <a:r>
              <a:rPr lang="ru-RU" b="1" dirty="0" smtClean="0">
                <a:latin typeface="Times New Roman" pitchFamily="18" charset="0"/>
                <a:cs typeface="Times New Roman" pitchFamily="18" charset="0"/>
              </a:rPr>
              <a:t>«Строительство»</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Цель: формировать конкретные представления о строительстве, его этапах; закреплять знания о рабочих профессиях; воспитывать уважение к труду строителей; формировать умение творчески развивать сюжет игры.</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500174"/>
            <a:ext cx="8229600" cy="714380"/>
          </a:xfrm>
        </p:spPr>
        <p:txBody>
          <a:bodyPr>
            <a:normAutofit fontScale="90000"/>
          </a:bodyPr>
          <a:lstStyle/>
          <a:p>
            <a:r>
              <a:rPr lang="ru-RU" sz="1400" dirty="0" smtClean="0"/>
              <a:t/>
            </a:r>
            <a:br>
              <a:rPr lang="ru-RU" sz="1400" dirty="0" smtClean="0"/>
            </a:br>
            <a:r>
              <a:rPr lang="ru-RU" sz="1600" dirty="0" smtClean="0"/>
              <a:t/>
            </a:r>
            <a:br>
              <a:rPr lang="ru-RU" sz="1600" dirty="0" smtClean="0"/>
            </a:br>
            <a:r>
              <a:rPr lang="ru-RU" sz="1600" dirty="0" smtClean="0"/>
              <a:t> </a:t>
            </a:r>
            <a:br>
              <a:rPr lang="ru-RU" sz="1600" dirty="0" smtClean="0"/>
            </a:br>
            <a:endParaRPr lang="ru-RU" sz="2400" dirty="0"/>
          </a:p>
        </p:txBody>
      </p:sp>
      <p:sp>
        <p:nvSpPr>
          <p:cNvPr id="2356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 name="Прямоугольник 3"/>
          <p:cNvSpPr/>
          <p:nvPr/>
        </p:nvSpPr>
        <p:spPr>
          <a:xfrm>
            <a:off x="571472" y="928670"/>
            <a:ext cx="8286808" cy="5201424"/>
          </a:xfrm>
          <a:prstGeom prst="rect">
            <a:avLst/>
          </a:prstGeom>
        </p:spPr>
        <p:txBody>
          <a:bodyPr wrap="square">
            <a:spAutoFit/>
          </a:bodyPr>
          <a:lstStyle/>
          <a:p>
            <a:r>
              <a:rPr lang="ru-RU" sz="2000" b="1" i="1" dirty="0" smtClean="0">
                <a:solidFill>
                  <a:srgbClr val="002060"/>
                </a:solidFill>
                <a:latin typeface="Times New Roman" pitchFamily="18" charset="0"/>
                <a:cs typeface="Times New Roman" pitchFamily="18" charset="0"/>
              </a:rPr>
              <a:t>Игра как одна из ведущих видов деятельности в дошкольном возрасте, может стать мотивом, побуждающим к труду. </a:t>
            </a:r>
            <a:r>
              <a:rPr lang="ru-RU" sz="2000" i="1" dirty="0" smtClean="0">
                <a:solidFill>
                  <a:srgbClr val="002060"/>
                </a:solidFill>
                <a:latin typeface="Times New Roman" pitchFamily="18" charset="0"/>
                <a:cs typeface="Times New Roman" pitchFamily="18" charset="0"/>
              </a:rPr>
              <a:t/>
            </a:r>
            <a:br>
              <a:rPr lang="ru-RU" sz="2000" i="1" dirty="0" smtClean="0">
                <a:solidFill>
                  <a:srgbClr val="002060"/>
                </a:solidFill>
                <a:latin typeface="Times New Roman" pitchFamily="18" charset="0"/>
                <a:cs typeface="Times New Roman" pitchFamily="18" charset="0"/>
              </a:rPr>
            </a:br>
            <a:r>
              <a:rPr lang="ru-RU" sz="2000" b="1" i="1" dirty="0" smtClean="0">
                <a:solidFill>
                  <a:srgbClr val="002060"/>
                </a:solidFill>
                <a:latin typeface="Times New Roman" pitchFamily="18" charset="0"/>
                <a:cs typeface="Times New Roman" pitchFamily="18" charset="0"/>
              </a:rPr>
              <a:t>Картотека сюжетно — ролевых игр «Профессии»</a:t>
            </a:r>
            <a:br>
              <a:rPr lang="ru-RU" sz="2000" b="1" i="1" dirty="0" smtClean="0">
                <a:solidFill>
                  <a:srgbClr val="002060"/>
                </a:solidFill>
                <a:latin typeface="Times New Roman" pitchFamily="18" charset="0"/>
                <a:cs typeface="Times New Roman" pitchFamily="18" charset="0"/>
              </a:rPr>
            </a:br>
            <a:r>
              <a:rPr lang="ru-RU" sz="2000" b="1" i="1" dirty="0" smtClean="0">
                <a:solidFill>
                  <a:srgbClr val="002060"/>
                </a:solidFill>
                <a:latin typeface="Times New Roman" pitchFamily="18" charset="0"/>
                <a:cs typeface="Times New Roman" pitchFamily="18" charset="0"/>
              </a:rPr>
              <a:t/>
            </a:r>
            <a:br>
              <a:rPr lang="ru-RU" sz="2000" b="1" i="1" dirty="0" smtClean="0">
                <a:solidFill>
                  <a:srgbClr val="002060"/>
                </a:solidFill>
                <a:latin typeface="Times New Roman" pitchFamily="18" charset="0"/>
                <a:cs typeface="Times New Roman" pitchFamily="18" charset="0"/>
              </a:rPr>
            </a:br>
            <a:r>
              <a:rPr lang="ru-RU" i="1" dirty="0" smtClean="0">
                <a:latin typeface="Times New Roman" pitchFamily="18" charset="0"/>
                <a:cs typeface="Times New Roman" pitchFamily="18" charset="0"/>
              </a:rPr>
              <a:t>Игра № 8. «</a:t>
            </a:r>
            <a:r>
              <a:rPr lang="ru-RU" b="1" i="1" dirty="0" smtClean="0">
                <a:latin typeface="Times New Roman" pitchFamily="18" charset="0"/>
                <a:cs typeface="Times New Roman" pitchFamily="18" charset="0"/>
              </a:rPr>
              <a:t>Школа»</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Профессии:</a:t>
            </a:r>
            <a:r>
              <a:rPr lang="ru-RU" dirty="0" smtClean="0">
                <a:latin typeface="Times New Roman" pitchFamily="18" charset="0"/>
                <a:cs typeface="Times New Roman" pitchFamily="18" charset="0"/>
              </a:rPr>
              <a:t> директор, завуч, учитель, техслужащий.</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Задачи: Расширять знания детей о школе. Помогать детям в овладении выразительными средствами реализации роли (интонация, мимика, жесты). Самостоятельно создавать для задуманного игровую обстановку. Способствовать формированию умения творчески развивать сюжеты игры. Помогать детям усвоить некоторые моральные нормы. Воспитывать справедливые отношения. Упрочить формы вежливого обращения. Воспитывать дружбу, умение жить и работать в коллективе.</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Игра № 9. </a:t>
            </a:r>
            <a:r>
              <a:rPr lang="ru-RU" b="1" dirty="0" smtClean="0">
                <a:latin typeface="Times New Roman" pitchFamily="18" charset="0"/>
                <a:cs typeface="Times New Roman" pitchFamily="18" charset="0"/>
              </a:rPr>
              <a:t>«Ветеринарная лечебница»</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Задачи: вызвать у детей интерес к профессии ветеринарного врача; воспитывать чуткое, внимательное отношение к животным, доброту, отзывчивость, культуру общения.</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285860"/>
            <a:ext cx="8229600" cy="3571900"/>
          </a:xfrm>
        </p:spPr>
        <p:txBody>
          <a:bodyPr>
            <a:normAutofit/>
          </a:bodyPr>
          <a:lstStyle/>
          <a:p>
            <a:r>
              <a:rPr lang="ru-RU" sz="2200" b="1" i="1" dirty="0" smtClean="0">
                <a:solidFill>
                  <a:srgbClr val="002060"/>
                </a:solidFill>
                <a:latin typeface="Times New Roman" pitchFamily="18" charset="0"/>
                <a:cs typeface="Times New Roman" pitchFamily="18" charset="0"/>
              </a:rPr>
              <a:t/>
            </a:r>
            <a:br>
              <a:rPr lang="ru-RU" sz="2200" b="1" i="1" dirty="0" smtClean="0">
                <a:solidFill>
                  <a:srgbClr val="002060"/>
                </a:solidFill>
                <a:latin typeface="Times New Roman" pitchFamily="18" charset="0"/>
                <a:cs typeface="Times New Roman" pitchFamily="18" charset="0"/>
              </a:rPr>
            </a:br>
            <a:r>
              <a:rPr lang="ru-RU" sz="2200" b="1" i="1" dirty="0" smtClean="0">
                <a:solidFill>
                  <a:srgbClr val="002060"/>
                </a:solidFill>
                <a:latin typeface="Times New Roman" pitchFamily="18" charset="0"/>
                <a:cs typeface="Times New Roman" pitchFamily="18" charset="0"/>
              </a:rPr>
              <a:t/>
            </a:r>
            <a:br>
              <a:rPr lang="ru-RU" sz="2200" b="1" i="1" dirty="0" smtClean="0">
                <a:solidFill>
                  <a:srgbClr val="002060"/>
                </a:solidFill>
                <a:latin typeface="Times New Roman" pitchFamily="18" charset="0"/>
                <a:cs typeface="Times New Roman" pitchFamily="18" charset="0"/>
              </a:rPr>
            </a:br>
            <a:r>
              <a:rPr lang="ru-RU" sz="2200" b="1" i="1" dirty="0" smtClean="0">
                <a:solidFill>
                  <a:srgbClr val="002060"/>
                </a:solidFill>
                <a:latin typeface="Times New Roman" pitchFamily="18" charset="0"/>
                <a:cs typeface="Times New Roman" pitchFamily="18" charset="0"/>
              </a:rPr>
              <a:t/>
            </a:r>
            <a:br>
              <a:rPr lang="ru-RU" sz="2200" b="1" i="1" dirty="0" smtClean="0">
                <a:solidFill>
                  <a:srgbClr val="002060"/>
                </a:solidFill>
                <a:latin typeface="Times New Roman" pitchFamily="18" charset="0"/>
                <a:cs typeface="Times New Roman" pitchFamily="18" charset="0"/>
              </a:rPr>
            </a:br>
            <a:r>
              <a:rPr lang="ru-RU" sz="2200" b="1" i="1" dirty="0" smtClean="0">
                <a:solidFill>
                  <a:srgbClr val="002060"/>
                </a:solidFill>
                <a:latin typeface="Times New Roman" pitchFamily="18" charset="0"/>
                <a:cs typeface="Times New Roman" pitchFamily="18" charset="0"/>
              </a:rPr>
              <a:t/>
            </a:r>
            <a:br>
              <a:rPr lang="ru-RU" sz="2200" b="1" i="1" dirty="0" smtClean="0">
                <a:solidFill>
                  <a:srgbClr val="002060"/>
                </a:solidFill>
                <a:latin typeface="Times New Roman" pitchFamily="18" charset="0"/>
                <a:cs typeface="Times New Roman" pitchFamily="18" charset="0"/>
              </a:rPr>
            </a:br>
            <a:r>
              <a:rPr lang="ru-RU" sz="2200" b="1" i="1" dirty="0" smtClean="0">
                <a:solidFill>
                  <a:srgbClr val="002060"/>
                </a:solidFill>
                <a:latin typeface="Times New Roman" pitchFamily="18" charset="0"/>
                <a:cs typeface="Times New Roman" pitchFamily="18" charset="0"/>
              </a:rPr>
              <a:t/>
            </a:r>
            <a:br>
              <a:rPr lang="ru-RU" sz="2200" b="1" i="1" dirty="0" smtClean="0">
                <a:solidFill>
                  <a:srgbClr val="002060"/>
                </a:solidFill>
                <a:latin typeface="Times New Roman" pitchFamily="18" charset="0"/>
                <a:cs typeface="Times New Roman" pitchFamily="18" charset="0"/>
              </a:rPr>
            </a:br>
            <a:r>
              <a:rPr lang="ru-RU" sz="1400" dirty="0" smtClean="0"/>
              <a:t/>
            </a:r>
            <a:br>
              <a:rPr lang="ru-RU" sz="1400" dirty="0" smtClean="0"/>
            </a:br>
            <a:r>
              <a:rPr lang="ru-RU" sz="1400" dirty="0" smtClean="0"/>
              <a:t> </a:t>
            </a:r>
            <a:br>
              <a:rPr lang="ru-RU" sz="1400" dirty="0" smtClean="0"/>
            </a:br>
            <a:r>
              <a:rPr lang="ru-RU" sz="1600" dirty="0" smtClean="0"/>
              <a:t/>
            </a:r>
            <a:br>
              <a:rPr lang="ru-RU" sz="1600" dirty="0" smtClean="0"/>
            </a:br>
            <a:r>
              <a:rPr lang="ru-RU" sz="1600" dirty="0" smtClean="0"/>
              <a:t> </a:t>
            </a:r>
            <a:br>
              <a:rPr lang="ru-RU" sz="1600" dirty="0" smtClean="0"/>
            </a:br>
            <a:endParaRPr lang="ru-RU" sz="2400" dirty="0"/>
          </a:p>
        </p:txBody>
      </p:sp>
      <p:sp>
        <p:nvSpPr>
          <p:cNvPr id="2356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 name="Прямоугольник 3"/>
          <p:cNvSpPr/>
          <p:nvPr/>
        </p:nvSpPr>
        <p:spPr>
          <a:xfrm>
            <a:off x="857224" y="714356"/>
            <a:ext cx="7786742" cy="4508927"/>
          </a:xfrm>
          <a:prstGeom prst="rect">
            <a:avLst/>
          </a:prstGeom>
        </p:spPr>
        <p:txBody>
          <a:bodyPr wrap="square">
            <a:spAutoFit/>
          </a:bodyPr>
          <a:lstStyle/>
          <a:p>
            <a:r>
              <a:rPr lang="ru-RU" sz="2000" b="1" i="1" dirty="0" smtClean="0">
                <a:solidFill>
                  <a:srgbClr val="002060"/>
                </a:solidFill>
                <a:latin typeface="Times New Roman" pitchFamily="18" charset="0"/>
                <a:cs typeface="Times New Roman" pitchFamily="18" charset="0"/>
              </a:rPr>
              <a:t>Игра как одна из ведущих видов деятельности в дошкольном возрасте, может стать мотивом, побуждающим к труду. </a:t>
            </a:r>
            <a:br>
              <a:rPr lang="ru-RU" sz="2000" b="1" i="1" dirty="0" smtClean="0">
                <a:solidFill>
                  <a:srgbClr val="002060"/>
                </a:solidFill>
                <a:latin typeface="Times New Roman" pitchFamily="18" charset="0"/>
                <a:cs typeface="Times New Roman" pitchFamily="18" charset="0"/>
              </a:rPr>
            </a:br>
            <a:r>
              <a:rPr lang="ru-RU" sz="2000" b="1" i="1" dirty="0" smtClean="0">
                <a:solidFill>
                  <a:srgbClr val="002060"/>
                </a:solidFill>
                <a:latin typeface="Times New Roman" pitchFamily="18" charset="0"/>
                <a:cs typeface="Times New Roman" pitchFamily="18" charset="0"/>
              </a:rPr>
              <a:t>Картотека сюжетно — ролевых игр «Профессии»</a:t>
            </a:r>
            <a:br>
              <a:rPr lang="ru-RU" sz="2000" b="1" i="1" dirty="0" smtClean="0">
                <a:solidFill>
                  <a:srgbClr val="002060"/>
                </a:solidFill>
                <a:latin typeface="Times New Roman" pitchFamily="18" charset="0"/>
                <a:cs typeface="Times New Roman" pitchFamily="18" charset="0"/>
              </a:rPr>
            </a:br>
            <a:r>
              <a:rPr lang="ru-RU" dirty="0" smtClean="0">
                <a:latin typeface="Times New Roman" pitchFamily="18" charset="0"/>
                <a:cs typeface="Times New Roman" pitchFamily="18" charset="0"/>
              </a:rPr>
              <a:t>Игра № 10. </a:t>
            </a:r>
            <a:r>
              <a:rPr lang="ru-RU" b="1" dirty="0" smtClean="0">
                <a:latin typeface="Times New Roman" pitchFamily="18" charset="0"/>
                <a:cs typeface="Times New Roman" pitchFamily="18" charset="0"/>
              </a:rPr>
              <a:t>«Библиотека»</a:t>
            </a:r>
            <a:r>
              <a:rPr lang="ru-RU" dirty="0" smtClean="0">
                <a:solidFill>
                  <a:srgbClr val="002060"/>
                </a:solidFill>
                <a:latin typeface="Times New Roman" pitchFamily="18" charset="0"/>
                <a:cs typeface="Times New Roman" pitchFamily="18" charset="0"/>
              </a:rPr>
              <a:t/>
            </a:r>
            <a:br>
              <a:rPr lang="ru-RU" dirty="0" smtClean="0">
                <a:solidFill>
                  <a:srgbClr val="002060"/>
                </a:solidFill>
                <a:latin typeface="Times New Roman" pitchFamily="18" charset="0"/>
                <a:cs typeface="Times New Roman" pitchFamily="18" charset="0"/>
              </a:rPr>
            </a:br>
            <a:r>
              <a:rPr lang="ru-RU" dirty="0" smtClean="0">
                <a:latin typeface="Times New Roman" pitchFamily="18" charset="0"/>
                <a:cs typeface="Times New Roman" pitchFamily="18" charset="0"/>
              </a:rPr>
              <a:t>Цель: отображать в игре знания об окружающей жизни, показать социальную значимость библиотек; расширять представления о работниках библиотеки, закреплять правила поведения в общественном месте; знакомить с правилами пользования книгой; пробуждать интерес и любовь к книгам, воспитывать бережное к ним отношение.</a:t>
            </a:r>
            <a:r>
              <a:rPr lang="ru-RU" dirty="0" smtClean="0">
                <a:solidFill>
                  <a:srgbClr val="002060"/>
                </a:solidFill>
                <a:latin typeface="Times New Roman" pitchFamily="18" charset="0"/>
                <a:cs typeface="Times New Roman" pitchFamily="18" charset="0"/>
              </a:rPr>
              <a:t/>
            </a:r>
            <a:br>
              <a:rPr lang="ru-RU" dirty="0" smtClean="0">
                <a:solidFill>
                  <a:srgbClr val="002060"/>
                </a:solidFill>
                <a:latin typeface="Times New Roman" pitchFamily="18" charset="0"/>
                <a:cs typeface="Times New Roman" pitchFamily="18" charset="0"/>
              </a:rPr>
            </a:br>
            <a:r>
              <a:rPr lang="ru-RU" dirty="0" smtClean="0">
                <a:latin typeface="Times New Roman" pitchFamily="18" charset="0"/>
                <a:cs typeface="Times New Roman" pitchFamily="18" charset="0"/>
              </a:rPr>
              <a:t>Игра № 11. </a:t>
            </a:r>
            <a:r>
              <a:rPr lang="ru-RU" b="1" dirty="0" smtClean="0">
                <a:latin typeface="Times New Roman" pitchFamily="18" charset="0"/>
                <a:cs typeface="Times New Roman" pitchFamily="18" charset="0"/>
              </a:rPr>
              <a:t>«Кафе»</a:t>
            </a:r>
            <a:r>
              <a:rPr lang="ru-RU" dirty="0" smtClean="0">
                <a:solidFill>
                  <a:srgbClr val="002060"/>
                </a:solidFill>
                <a:latin typeface="Times New Roman" pitchFamily="18" charset="0"/>
                <a:cs typeface="Times New Roman" pitchFamily="18" charset="0"/>
              </a:rPr>
              <a:t/>
            </a:r>
            <a:br>
              <a:rPr lang="ru-RU" dirty="0" smtClean="0">
                <a:solidFill>
                  <a:srgbClr val="002060"/>
                </a:solidFill>
                <a:latin typeface="Times New Roman" pitchFamily="18" charset="0"/>
                <a:cs typeface="Times New Roman" pitchFamily="18" charset="0"/>
              </a:rPr>
            </a:br>
            <a:r>
              <a:rPr lang="ru-RU" dirty="0" smtClean="0">
                <a:latin typeface="Times New Roman" pitchFamily="18" charset="0"/>
                <a:cs typeface="Times New Roman" pitchFamily="18" charset="0"/>
              </a:rPr>
              <a:t>Цель: учить детей, отражать в игре знания о профессиях (кондитер, повар, официант, кассир, уборщик), самостоятельно распределять роли в игре, действовать в соответствии с ней, закреплять умение создавать игровую обстановку, воспитывать культуру поведения, развивать воображение, речь.</a:t>
            </a:r>
          </a:p>
          <a:p>
            <a:r>
              <a:rPr lang="ru-RU" sz="1100" dirty="0" smtClean="0"/>
              <a:t/>
            </a:r>
            <a:br>
              <a:rPr lang="ru-RU" sz="1100" dirty="0" smtClean="0"/>
            </a:br>
            <a:endParaRPr lang="ru-RU" dirty="0"/>
          </a:p>
        </p:txBody>
      </p:sp>
      <p:pic>
        <p:nvPicPr>
          <p:cNvPr id="5" name="Рисунок 4" descr="C:\Users\1\Desktop\Педсовет Труд\Фото Труд\IMG-61a2d8c6eb74b3667d9eda8ecdfdb69c-V.jpg"/>
          <p:cNvPicPr/>
          <p:nvPr/>
        </p:nvPicPr>
        <p:blipFill>
          <a:blip r:embed="rId2" cstate="print"/>
          <a:srcRect l="12075" t="4819" r="25923"/>
          <a:stretch>
            <a:fillRect/>
          </a:stretch>
        </p:blipFill>
        <p:spPr bwMode="auto">
          <a:xfrm>
            <a:off x="3357554" y="4857760"/>
            <a:ext cx="2600325" cy="1798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1214446"/>
          </a:xfrm>
        </p:spPr>
        <p:txBody>
          <a:bodyPr>
            <a:normAutofit/>
          </a:bodyPr>
          <a:lstStyle/>
          <a:p>
            <a:pPr algn="ctr"/>
            <a:r>
              <a:rPr lang="ru-RU" sz="2000" b="1" i="1" dirty="0" smtClean="0">
                <a:solidFill>
                  <a:srgbClr val="002060"/>
                </a:solidFill>
                <a:latin typeface="Times New Roman" pitchFamily="18" charset="0"/>
                <a:cs typeface="Times New Roman" pitchFamily="18" charset="0"/>
              </a:rPr>
              <a:t>Дидактические пособия для формирования у детей позитивных установок к различным видам труда.</a:t>
            </a:r>
            <a:endParaRPr lang="ru-RU" sz="2000" b="1" i="1" dirty="0">
              <a:solidFill>
                <a:srgbClr val="002060"/>
              </a:solidFill>
              <a:latin typeface="Times New Roman" pitchFamily="18" charset="0"/>
              <a:cs typeface="Times New Roman" pitchFamily="18" charset="0"/>
            </a:endParaRPr>
          </a:p>
        </p:txBody>
      </p:sp>
      <p:sp>
        <p:nvSpPr>
          <p:cNvPr id="2356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5" name="Рисунок 4" descr="C:\Users\1\Desktop\Педсовет Труд\Фото Труд\IMG-3348e5f34d7c0ddd95d1c1e1e630feed-V.jpg"/>
          <p:cNvPicPr/>
          <p:nvPr/>
        </p:nvPicPr>
        <p:blipFill>
          <a:blip r:embed="rId2" cstate="print"/>
          <a:srcRect t="5668" r="5058" b="11741"/>
          <a:stretch>
            <a:fillRect/>
          </a:stretch>
        </p:blipFill>
        <p:spPr bwMode="auto">
          <a:xfrm>
            <a:off x="5643570" y="1714488"/>
            <a:ext cx="2714644" cy="1857387"/>
          </a:xfrm>
          <a:prstGeom prst="rect">
            <a:avLst/>
          </a:prstGeom>
          <a:noFill/>
          <a:ln w="9525">
            <a:noFill/>
            <a:miter lim="800000"/>
            <a:headEnd/>
            <a:tailEnd/>
          </a:ln>
        </p:spPr>
      </p:pic>
      <p:pic>
        <p:nvPicPr>
          <p:cNvPr id="6" name="Рисунок 5" descr="C:\Users\1\Desktop\Педсовет Труд\Фото Труд\IMG-b43597c910088b8e57cefb2ad2c99636-V.jpg"/>
          <p:cNvPicPr/>
          <p:nvPr/>
        </p:nvPicPr>
        <p:blipFill>
          <a:blip r:embed="rId3" cstate="print"/>
          <a:srcRect l="15380" t="8175" r="7004" b="7931"/>
          <a:stretch>
            <a:fillRect/>
          </a:stretch>
        </p:blipFill>
        <p:spPr bwMode="auto">
          <a:xfrm>
            <a:off x="3714744" y="2357430"/>
            <a:ext cx="1785950" cy="2357454"/>
          </a:xfrm>
          <a:prstGeom prst="rect">
            <a:avLst/>
          </a:prstGeom>
          <a:noFill/>
          <a:ln w="9525">
            <a:noFill/>
            <a:miter lim="800000"/>
            <a:headEnd/>
            <a:tailEnd/>
          </a:ln>
        </p:spPr>
      </p:pic>
      <p:pic>
        <p:nvPicPr>
          <p:cNvPr id="7" name="Рисунок 6" descr="C:\Users\1\Desktop\Педсовет Труд\Фото Труд\IMG-9be959ab665619335b2a501bf2d72c0d-V.jpg"/>
          <p:cNvPicPr/>
          <p:nvPr/>
        </p:nvPicPr>
        <p:blipFill>
          <a:blip r:embed="rId4" cstate="print"/>
          <a:srcRect t="12729" r="893" b="10098"/>
          <a:stretch>
            <a:fillRect/>
          </a:stretch>
        </p:blipFill>
        <p:spPr bwMode="auto">
          <a:xfrm>
            <a:off x="642911" y="1714489"/>
            <a:ext cx="3143272" cy="1857388"/>
          </a:xfrm>
          <a:prstGeom prst="rect">
            <a:avLst/>
          </a:prstGeom>
          <a:noFill/>
          <a:ln w="9525">
            <a:noFill/>
            <a:miter lim="800000"/>
            <a:headEnd/>
            <a:tailEnd/>
          </a:ln>
        </p:spPr>
      </p:pic>
      <p:pic>
        <p:nvPicPr>
          <p:cNvPr id="8" name="Рисунок 7" descr="C:\Users\1\AppData\Local\Temp\Rar$DIa0.696\20241216_164013.jpg"/>
          <p:cNvPicPr/>
          <p:nvPr/>
        </p:nvPicPr>
        <p:blipFill>
          <a:blip r:embed="rId5" cstate="print"/>
          <a:srcRect l="6427" t="5179" b="4549"/>
          <a:stretch>
            <a:fillRect/>
          </a:stretch>
        </p:blipFill>
        <p:spPr bwMode="auto">
          <a:xfrm rot="20973481">
            <a:off x="812276" y="4183215"/>
            <a:ext cx="3000396" cy="2143140"/>
          </a:xfrm>
          <a:prstGeom prst="rect">
            <a:avLst/>
          </a:prstGeom>
          <a:noFill/>
          <a:ln w="9525">
            <a:noFill/>
            <a:miter lim="800000"/>
            <a:headEnd/>
            <a:tailEnd/>
          </a:ln>
        </p:spPr>
      </p:pic>
      <p:pic>
        <p:nvPicPr>
          <p:cNvPr id="9" name="Рисунок 8" descr="C:\Users\1\AppData\Local\Temp\Rar$DIa0.802\20241216_163756.jpg"/>
          <p:cNvPicPr/>
          <p:nvPr/>
        </p:nvPicPr>
        <p:blipFill>
          <a:blip r:embed="rId6" cstate="print"/>
          <a:srcRect l="3295" t="6574" r="4859" b="5976"/>
          <a:stretch>
            <a:fillRect/>
          </a:stretch>
        </p:blipFill>
        <p:spPr bwMode="auto">
          <a:xfrm rot="740229">
            <a:off x="5500694" y="4000504"/>
            <a:ext cx="3071834" cy="23574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428604"/>
            <a:ext cx="8229600" cy="1214446"/>
          </a:xfrm>
        </p:spPr>
        <p:txBody>
          <a:bodyPr>
            <a:normAutofit/>
          </a:bodyPr>
          <a:lstStyle/>
          <a:p>
            <a:pPr algn="ctr"/>
            <a:r>
              <a:rPr lang="ru-RU" sz="2000" b="1" i="1" dirty="0" smtClean="0">
                <a:solidFill>
                  <a:srgbClr val="002060"/>
                </a:solidFill>
                <a:latin typeface="Times New Roman" pitchFamily="18" charset="0"/>
                <a:cs typeface="Times New Roman" pitchFamily="18" charset="0"/>
              </a:rPr>
              <a:t>Дидактические пособия для формирования у детей позитивных установок к различным видам труда.</a:t>
            </a:r>
            <a:endParaRPr lang="ru-RU" sz="2000" b="1" i="1" dirty="0">
              <a:solidFill>
                <a:srgbClr val="002060"/>
              </a:solidFill>
              <a:latin typeface="Times New Roman" pitchFamily="18" charset="0"/>
              <a:cs typeface="Times New Roman" pitchFamily="18" charset="0"/>
            </a:endParaRPr>
          </a:p>
        </p:txBody>
      </p:sp>
      <p:sp>
        <p:nvSpPr>
          <p:cNvPr id="2356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7" name="Рисунок 6" descr="C:\Users\1\Desktop\Педсовет Труд\Фото Труд\IMG-2a31b2142ac99498efcb67bafd5915e0-V.jpg"/>
          <p:cNvPicPr/>
          <p:nvPr/>
        </p:nvPicPr>
        <p:blipFill>
          <a:blip r:embed="rId2" cstate="print"/>
          <a:srcRect l="6679" r="10633"/>
          <a:stretch>
            <a:fillRect/>
          </a:stretch>
        </p:blipFill>
        <p:spPr bwMode="auto">
          <a:xfrm>
            <a:off x="571472" y="2500306"/>
            <a:ext cx="2928958" cy="2857520"/>
          </a:xfrm>
          <a:prstGeom prst="rect">
            <a:avLst/>
          </a:prstGeom>
          <a:noFill/>
          <a:ln w="9525">
            <a:noFill/>
            <a:miter lim="800000"/>
            <a:headEnd/>
            <a:tailEnd/>
          </a:ln>
        </p:spPr>
      </p:pic>
      <p:pic>
        <p:nvPicPr>
          <p:cNvPr id="8" name="Рисунок 7" descr="C:\Users\1\Desktop\Педсовет Труд\Фото Труд\IMG-71ae0bd8224ec2789ef5ece80618634b-V.jpg"/>
          <p:cNvPicPr/>
          <p:nvPr/>
        </p:nvPicPr>
        <p:blipFill>
          <a:blip r:embed="rId3" cstate="print"/>
          <a:srcRect l="13131" t="13774" r="10625" b="10638"/>
          <a:stretch>
            <a:fillRect/>
          </a:stretch>
        </p:blipFill>
        <p:spPr bwMode="auto">
          <a:xfrm>
            <a:off x="3714744" y="2428868"/>
            <a:ext cx="2143140" cy="2857520"/>
          </a:xfrm>
          <a:prstGeom prst="rect">
            <a:avLst/>
          </a:prstGeom>
          <a:noFill/>
          <a:ln w="9525">
            <a:noFill/>
            <a:miter lim="800000"/>
            <a:headEnd/>
            <a:tailEnd/>
          </a:ln>
        </p:spPr>
      </p:pic>
      <p:pic>
        <p:nvPicPr>
          <p:cNvPr id="9" name="Рисунок 8" descr="C:\Users\1\Desktop\IMG_20241216_163527.jpg"/>
          <p:cNvPicPr/>
          <p:nvPr/>
        </p:nvPicPr>
        <p:blipFill>
          <a:blip r:embed="rId4" cstate="print"/>
          <a:srcRect l="11142" t="11569" r="8278" b="5371"/>
          <a:stretch>
            <a:fillRect/>
          </a:stretch>
        </p:blipFill>
        <p:spPr bwMode="auto">
          <a:xfrm rot="5400000">
            <a:off x="5822164" y="2750340"/>
            <a:ext cx="2857521" cy="22145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85728"/>
            <a:ext cx="8229600" cy="1214446"/>
          </a:xfrm>
        </p:spPr>
        <p:txBody>
          <a:bodyPr>
            <a:normAutofit/>
          </a:bodyPr>
          <a:lstStyle/>
          <a:p>
            <a:pPr algn="ctr"/>
            <a:r>
              <a:rPr lang="ru-RU" sz="2000" b="1" i="1" dirty="0" smtClean="0">
                <a:solidFill>
                  <a:srgbClr val="002060"/>
                </a:solidFill>
                <a:latin typeface="Times New Roman" pitchFamily="18" charset="0"/>
                <a:cs typeface="Times New Roman" pitchFamily="18" charset="0"/>
              </a:rPr>
              <a:t>Дидактические пособия для формирования у детей позитивных установок к различным видам труда.</a:t>
            </a:r>
            <a:endParaRPr lang="ru-RU" sz="2000" b="1" i="1" dirty="0">
              <a:solidFill>
                <a:srgbClr val="002060"/>
              </a:solidFill>
              <a:latin typeface="Times New Roman" pitchFamily="18" charset="0"/>
              <a:cs typeface="Times New Roman" pitchFamily="18" charset="0"/>
            </a:endParaRPr>
          </a:p>
        </p:txBody>
      </p:sp>
      <p:sp>
        <p:nvSpPr>
          <p:cNvPr id="2356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 name="Рисунок 9" descr="C:\Users\1\Desktop\Педсовет Труд\Фото Труд\IMG-5d01fb5832d1a6ef7567ad16b44bf3f0-V.jpg"/>
          <p:cNvPicPr/>
          <p:nvPr/>
        </p:nvPicPr>
        <p:blipFill>
          <a:blip r:embed="rId2" cstate="print"/>
          <a:srcRect t="6365" r="4027" b="6120"/>
          <a:stretch>
            <a:fillRect/>
          </a:stretch>
        </p:blipFill>
        <p:spPr bwMode="auto">
          <a:xfrm>
            <a:off x="500034" y="1714489"/>
            <a:ext cx="2643206" cy="1785950"/>
          </a:xfrm>
          <a:prstGeom prst="rect">
            <a:avLst/>
          </a:prstGeom>
          <a:noFill/>
          <a:ln w="9525">
            <a:noFill/>
            <a:miter lim="800000"/>
            <a:headEnd/>
            <a:tailEnd/>
          </a:ln>
        </p:spPr>
      </p:pic>
      <p:pic>
        <p:nvPicPr>
          <p:cNvPr id="11" name="Рисунок 10" descr="C:\Users\1\Desktop\Педсовет Труд\Фото Труд\IMG-7c0d9dc97e62c098e222d75cc64dbc49-V.jpg"/>
          <p:cNvPicPr/>
          <p:nvPr/>
        </p:nvPicPr>
        <p:blipFill>
          <a:blip r:embed="rId3" cstate="print"/>
          <a:srcRect t="21079" r="-63" b="12702"/>
          <a:stretch>
            <a:fillRect/>
          </a:stretch>
        </p:blipFill>
        <p:spPr bwMode="auto">
          <a:xfrm>
            <a:off x="3500430" y="1714488"/>
            <a:ext cx="2928958" cy="1714512"/>
          </a:xfrm>
          <a:prstGeom prst="rect">
            <a:avLst/>
          </a:prstGeom>
          <a:noFill/>
          <a:ln w="9525">
            <a:noFill/>
            <a:miter lim="800000"/>
            <a:headEnd/>
            <a:tailEnd/>
          </a:ln>
        </p:spPr>
      </p:pic>
      <p:pic>
        <p:nvPicPr>
          <p:cNvPr id="12" name="Рисунок 11" descr="C:\Users\1\Desktop\Педсовет Труд\Фото Труд\IMG-a554d574b69ceadf779099636e73d6da-V.jpg"/>
          <p:cNvPicPr/>
          <p:nvPr/>
        </p:nvPicPr>
        <p:blipFill>
          <a:blip r:embed="rId4" cstate="print"/>
          <a:srcRect l="2400" t="9611" r="4818" b="-87"/>
          <a:stretch>
            <a:fillRect/>
          </a:stretch>
        </p:blipFill>
        <p:spPr bwMode="auto">
          <a:xfrm>
            <a:off x="571472" y="4000504"/>
            <a:ext cx="3786214" cy="1928826"/>
          </a:xfrm>
          <a:prstGeom prst="rect">
            <a:avLst/>
          </a:prstGeom>
          <a:noFill/>
          <a:ln w="9525">
            <a:noFill/>
            <a:miter lim="800000"/>
            <a:headEnd/>
            <a:tailEnd/>
          </a:ln>
        </p:spPr>
      </p:pic>
      <p:pic>
        <p:nvPicPr>
          <p:cNvPr id="13" name="Рисунок 12" descr="C:\Users\1\Desktop\Педсовет Труд\Фото Труд\IMG-c73e52fb806478dcbd6e46eb543179e5-V.jpg"/>
          <p:cNvPicPr/>
          <p:nvPr/>
        </p:nvPicPr>
        <p:blipFill>
          <a:blip r:embed="rId5" cstate="print"/>
          <a:srcRect l="27753" t="13327" r="17795" b="15863"/>
          <a:stretch>
            <a:fillRect/>
          </a:stretch>
        </p:blipFill>
        <p:spPr bwMode="auto">
          <a:xfrm>
            <a:off x="6715140" y="1785926"/>
            <a:ext cx="1857388" cy="1643074"/>
          </a:xfrm>
          <a:prstGeom prst="rect">
            <a:avLst/>
          </a:prstGeom>
          <a:noFill/>
          <a:ln w="9525">
            <a:noFill/>
            <a:miter lim="800000"/>
            <a:headEnd/>
            <a:tailEnd/>
          </a:ln>
        </p:spPr>
      </p:pic>
      <p:pic>
        <p:nvPicPr>
          <p:cNvPr id="14" name="Рисунок 13" descr="C:\Users\1\Desktop\Педсовет Труд\Фото Труд\IMG-c8ffa71cb0a8830649e27394515d5de1-V.jpg"/>
          <p:cNvPicPr/>
          <p:nvPr/>
        </p:nvPicPr>
        <p:blipFill>
          <a:blip r:embed="rId6" cstate="print"/>
          <a:srcRect l="5722" t="5375" r="5769" b="9071"/>
          <a:stretch>
            <a:fillRect/>
          </a:stretch>
        </p:blipFill>
        <p:spPr bwMode="auto">
          <a:xfrm>
            <a:off x="5286380" y="3857628"/>
            <a:ext cx="1899203" cy="24469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857224" y="2252956"/>
            <a:ext cx="7500990" cy="22476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sz="2000" b="1" i="1" dirty="0" smtClean="0">
                <a:solidFill>
                  <a:srgbClr val="002060"/>
                </a:solidFill>
                <a:latin typeface="Times New Roman" pitchFamily="18" charset="0"/>
                <a:cs typeface="Times New Roman" pitchFamily="18" charset="0"/>
              </a:rPr>
              <a:t>Федеральная образовательная программа       </a:t>
            </a:r>
          </a:p>
          <a:p>
            <a:pPr algn="ctr"/>
            <a:r>
              <a:rPr lang="ru-RU" sz="2000" b="1" i="1" dirty="0" smtClean="0">
                <a:solidFill>
                  <a:srgbClr val="002060"/>
                </a:solidFill>
                <a:latin typeface="Times New Roman" pitchFamily="18" charset="0"/>
                <a:cs typeface="Times New Roman" pitchFamily="18" charset="0"/>
              </a:rPr>
              <a:t>дошкольного образования</a:t>
            </a:r>
          </a:p>
          <a:p>
            <a:r>
              <a:rPr lang="ru-RU" sz="2000" b="1" dirty="0" smtClean="0">
                <a:solidFill>
                  <a:srgbClr val="002060"/>
                </a:solidFill>
                <a:latin typeface="Times New Roman" pitchFamily="18" charset="0"/>
                <a:cs typeface="Times New Roman" pitchFamily="18" charset="0"/>
              </a:rPr>
              <a:t> </a:t>
            </a:r>
          </a:p>
          <a:p>
            <a:r>
              <a:rPr lang="ru-RU" sz="2000" dirty="0" smtClean="0"/>
              <a:t>Примерный перечень литературных, музыкальных, художественных, анимационных и кинематографических произведений для реализации Программы образования.</a:t>
            </a:r>
            <a:endParaRPr lang="ru-RU" sz="2000" b="1" dirty="0" smtClean="0"/>
          </a:p>
          <a:p>
            <a:r>
              <a:rPr lang="ru-RU" sz="2000" dirty="0" smtClean="0"/>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85728"/>
            <a:ext cx="8229600" cy="1214446"/>
          </a:xfrm>
        </p:spPr>
        <p:txBody>
          <a:bodyPr>
            <a:normAutofit/>
          </a:bodyPr>
          <a:lstStyle/>
          <a:p>
            <a:pPr algn="ctr"/>
            <a:r>
              <a:rPr lang="ru-RU" sz="2000" b="1" i="1" dirty="0" smtClean="0">
                <a:solidFill>
                  <a:srgbClr val="002060"/>
                </a:solidFill>
                <a:latin typeface="Times New Roman" pitchFamily="18" charset="0"/>
                <a:cs typeface="Times New Roman" pitchFamily="18" charset="0"/>
              </a:rPr>
              <a:t>Дидактические пособия для формирования у детей позитивных установок к различным видам труда.</a:t>
            </a:r>
            <a:endParaRPr lang="ru-RU" sz="2000" b="1" i="1" dirty="0">
              <a:solidFill>
                <a:srgbClr val="002060"/>
              </a:solidFill>
              <a:latin typeface="Times New Roman" pitchFamily="18" charset="0"/>
              <a:cs typeface="Times New Roman" pitchFamily="18" charset="0"/>
            </a:endParaRPr>
          </a:p>
        </p:txBody>
      </p:sp>
      <p:sp>
        <p:nvSpPr>
          <p:cNvPr id="2356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8" name="Рисунок 7" descr="C:\Users\1\Desktop\Педсовет Труд\Фото Труд\IMG-1443410851edbbbb76f2bfcb04c32475-V.jpg"/>
          <p:cNvPicPr/>
          <p:nvPr/>
        </p:nvPicPr>
        <p:blipFill>
          <a:blip r:embed="rId2" cstate="print"/>
          <a:srcRect t="11292" r="1123" b="6624"/>
          <a:stretch>
            <a:fillRect/>
          </a:stretch>
        </p:blipFill>
        <p:spPr bwMode="auto">
          <a:xfrm rot="16200000" flipV="1">
            <a:off x="892942" y="1750206"/>
            <a:ext cx="2143140" cy="1928828"/>
          </a:xfrm>
          <a:prstGeom prst="rect">
            <a:avLst/>
          </a:prstGeom>
          <a:noFill/>
          <a:ln w="9525">
            <a:noFill/>
            <a:miter lim="800000"/>
            <a:headEnd/>
            <a:tailEnd/>
          </a:ln>
        </p:spPr>
      </p:pic>
      <p:pic>
        <p:nvPicPr>
          <p:cNvPr id="9" name="Рисунок 8" descr="C:\Users\1\Desktop\Педсовет Труд\Фото Труд\IMG-a4ef506454cbb6e5cc14bea8f2df7dfa-V.jpg"/>
          <p:cNvPicPr/>
          <p:nvPr/>
        </p:nvPicPr>
        <p:blipFill>
          <a:blip r:embed="rId3" cstate="print"/>
          <a:srcRect l="14174" t="6047" r="16509" b="9071"/>
          <a:stretch>
            <a:fillRect/>
          </a:stretch>
        </p:blipFill>
        <p:spPr bwMode="auto">
          <a:xfrm>
            <a:off x="3571868" y="1643051"/>
            <a:ext cx="1460852" cy="1928826"/>
          </a:xfrm>
          <a:prstGeom prst="rect">
            <a:avLst/>
          </a:prstGeom>
          <a:noFill/>
          <a:ln w="9525">
            <a:noFill/>
            <a:miter lim="800000"/>
            <a:headEnd/>
            <a:tailEnd/>
          </a:ln>
        </p:spPr>
      </p:pic>
      <p:pic>
        <p:nvPicPr>
          <p:cNvPr id="14" name="Рисунок 13" descr="C:\Users\1\Desktop\Педсовет Труд\Фото Труд\IMG-b7ac688b03f33cb348f8ae4db0adf60d-V.jpg"/>
          <p:cNvPicPr/>
          <p:nvPr/>
        </p:nvPicPr>
        <p:blipFill>
          <a:blip r:embed="rId4" cstate="print"/>
          <a:srcRect l="11130" t="8102" r="11252" b="7932"/>
          <a:stretch>
            <a:fillRect/>
          </a:stretch>
        </p:blipFill>
        <p:spPr bwMode="auto">
          <a:xfrm rot="16200000">
            <a:off x="6036479" y="1393017"/>
            <a:ext cx="1857388" cy="2500330"/>
          </a:xfrm>
          <a:prstGeom prst="rect">
            <a:avLst/>
          </a:prstGeom>
          <a:noFill/>
          <a:ln w="9525">
            <a:noFill/>
            <a:miter lim="800000"/>
            <a:headEnd/>
            <a:tailEnd/>
          </a:ln>
        </p:spPr>
      </p:pic>
      <p:pic>
        <p:nvPicPr>
          <p:cNvPr id="15" name="Рисунок 14" descr="C:\Users\1\Desktop\Педсовет Труд\Фото Труд\IMG-b252b93ea4b04d780c39b87667f02d9b-V.jpg"/>
          <p:cNvPicPr/>
          <p:nvPr/>
        </p:nvPicPr>
        <p:blipFill>
          <a:blip r:embed="rId5" cstate="print"/>
          <a:srcRect l="7540" t="5987" r="20349" b="1818"/>
          <a:stretch>
            <a:fillRect/>
          </a:stretch>
        </p:blipFill>
        <p:spPr bwMode="auto">
          <a:xfrm>
            <a:off x="1785918" y="4214818"/>
            <a:ext cx="2143140" cy="1928826"/>
          </a:xfrm>
          <a:prstGeom prst="rect">
            <a:avLst/>
          </a:prstGeom>
          <a:noFill/>
          <a:ln w="9525">
            <a:noFill/>
            <a:miter lim="800000"/>
            <a:headEnd/>
            <a:tailEnd/>
          </a:ln>
        </p:spPr>
      </p:pic>
      <p:pic>
        <p:nvPicPr>
          <p:cNvPr id="10" name="Рисунок 9" descr="C:\Users\1\Desktop\IMG-fbab1d83f4921f05a05c81d8f3022e4d-V.jpg"/>
          <p:cNvPicPr/>
          <p:nvPr/>
        </p:nvPicPr>
        <p:blipFill>
          <a:blip r:embed="rId6" cstate="print"/>
          <a:srcRect/>
          <a:stretch>
            <a:fillRect/>
          </a:stretch>
        </p:blipFill>
        <p:spPr bwMode="auto">
          <a:xfrm rot="16200000">
            <a:off x="4763952" y="3879990"/>
            <a:ext cx="2010225" cy="267988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428736"/>
            <a:ext cx="8229600" cy="4389120"/>
          </a:xfrm>
        </p:spPr>
        <p:txBody>
          <a:bodyPr/>
          <a:lstStyle/>
          <a:p>
            <a:pPr marL="0" indent="0" algn="ctr">
              <a:buNone/>
            </a:pPr>
            <a:endParaRPr lang="ru-RU" sz="2400" dirty="0" smtClean="0">
              <a:solidFill>
                <a:srgbClr val="002060"/>
              </a:solidFill>
            </a:endParaRPr>
          </a:p>
          <a:p>
            <a:pPr marL="0" indent="0" algn="ctr">
              <a:buNone/>
            </a:pPr>
            <a:r>
              <a:rPr lang="ru-RU" sz="2000" b="1" dirty="0" smtClean="0">
                <a:solidFill>
                  <a:srgbClr val="002060"/>
                </a:solidFill>
              </a:rPr>
              <a:t>Спасибо за внимание</a:t>
            </a:r>
            <a:endParaRPr lang="ru-RU" sz="2000" dirty="0">
              <a:solidFill>
                <a:srgbClr val="002060"/>
              </a:solidFill>
            </a:endParaRPr>
          </a:p>
        </p:txBody>
      </p:sp>
      <p:pic>
        <p:nvPicPr>
          <p:cNvPr id="4" name="Рисунок 3" descr="C:\Users\1\Desktop\Педсовет Труд\Фото Труд\IMG-390d2bfe65a6da4ec560a57a1835a951-V.jpg"/>
          <p:cNvPicPr/>
          <p:nvPr/>
        </p:nvPicPr>
        <p:blipFill>
          <a:blip r:embed="rId2" cstate="print"/>
          <a:srcRect/>
          <a:stretch>
            <a:fillRect/>
          </a:stretch>
        </p:blipFill>
        <p:spPr bwMode="auto">
          <a:xfrm>
            <a:off x="3500430" y="2786058"/>
            <a:ext cx="2143140" cy="25717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785794"/>
            <a:ext cx="8229600" cy="714380"/>
          </a:xfrm>
        </p:spPr>
        <p:txBody>
          <a:bodyPr>
            <a:normAutofit fontScale="90000"/>
          </a:bodyPr>
          <a:lstStyle/>
          <a:p>
            <a:pPr algn="ctr"/>
            <a:r>
              <a:rPr lang="ru-RU" sz="2400" b="1" dirty="0" smtClean="0">
                <a:solidFill>
                  <a:srgbClr val="002060"/>
                </a:solidFill>
                <a:latin typeface="+mn-lt"/>
              </a:rPr>
              <a:t/>
            </a:r>
            <a:br>
              <a:rPr lang="ru-RU" sz="2400" b="1" dirty="0" smtClean="0">
                <a:solidFill>
                  <a:srgbClr val="002060"/>
                </a:solidFill>
                <a:latin typeface="+mn-lt"/>
              </a:rPr>
            </a:br>
            <a:r>
              <a:rPr lang="ru-RU" sz="2400" b="1" dirty="0" smtClean="0">
                <a:solidFill>
                  <a:srgbClr val="002060"/>
                </a:solidFill>
                <a:latin typeface="+mn-lt"/>
              </a:rPr>
              <a:t/>
            </a:r>
            <a:br>
              <a:rPr lang="ru-RU" sz="2400" b="1" dirty="0" smtClean="0">
                <a:solidFill>
                  <a:srgbClr val="002060"/>
                </a:solidFill>
                <a:latin typeface="+mn-lt"/>
              </a:rPr>
            </a:br>
            <a:r>
              <a:rPr lang="ru-RU" sz="2400" b="1" dirty="0" smtClean="0">
                <a:solidFill>
                  <a:srgbClr val="002060"/>
                </a:solidFill>
                <a:latin typeface="+mn-lt"/>
              </a:rPr>
              <a:t/>
            </a:r>
            <a:br>
              <a:rPr lang="ru-RU" sz="2400" b="1" dirty="0" smtClean="0">
                <a:solidFill>
                  <a:srgbClr val="002060"/>
                </a:solidFill>
                <a:latin typeface="+mn-lt"/>
              </a:rPr>
            </a:br>
            <a:r>
              <a:rPr lang="ru-RU" sz="2400" b="1" dirty="0" smtClean="0">
                <a:solidFill>
                  <a:srgbClr val="002060"/>
                </a:solidFill>
                <a:latin typeface="+mn-lt"/>
              </a:rPr>
              <a:t/>
            </a:r>
            <a:br>
              <a:rPr lang="ru-RU" sz="2400" b="1" dirty="0" smtClean="0">
                <a:solidFill>
                  <a:srgbClr val="002060"/>
                </a:solidFill>
                <a:latin typeface="+mn-lt"/>
              </a:rPr>
            </a:br>
            <a:r>
              <a:rPr lang="ru-RU" sz="2400" b="1" dirty="0" smtClean="0">
                <a:solidFill>
                  <a:srgbClr val="002060"/>
                </a:solidFill>
                <a:latin typeface="+mn-lt"/>
              </a:rPr>
              <a:t/>
            </a:r>
            <a:br>
              <a:rPr lang="ru-RU" sz="2400" b="1" dirty="0" smtClean="0">
                <a:solidFill>
                  <a:srgbClr val="002060"/>
                </a:solidFill>
                <a:latin typeface="+mn-lt"/>
              </a:rPr>
            </a:br>
            <a:r>
              <a:rPr lang="ru-RU" sz="2400" b="1" dirty="0" smtClean="0">
                <a:solidFill>
                  <a:srgbClr val="002060"/>
                </a:solidFill>
                <a:latin typeface="+mn-lt"/>
              </a:rPr>
              <a:t/>
            </a:r>
            <a:br>
              <a:rPr lang="ru-RU" sz="2400" b="1" dirty="0" smtClean="0">
                <a:solidFill>
                  <a:srgbClr val="002060"/>
                </a:solidFill>
                <a:latin typeface="+mn-lt"/>
              </a:rPr>
            </a:br>
            <a:r>
              <a:rPr lang="ru-RU" sz="2400" b="1" dirty="0" smtClean="0">
                <a:solidFill>
                  <a:srgbClr val="002060"/>
                </a:solidFill>
                <a:latin typeface="+mn-lt"/>
              </a:rPr>
              <a:t/>
            </a:r>
            <a:br>
              <a:rPr lang="ru-RU" sz="2400" b="1" dirty="0" smtClean="0">
                <a:solidFill>
                  <a:srgbClr val="002060"/>
                </a:solidFill>
                <a:latin typeface="+mn-lt"/>
              </a:rPr>
            </a:br>
            <a:r>
              <a:rPr lang="ru-RU" sz="2400" b="1" dirty="0" smtClean="0">
                <a:solidFill>
                  <a:srgbClr val="002060"/>
                </a:solidFill>
                <a:latin typeface="+mn-lt"/>
              </a:rPr>
              <a:t/>
            </a:r>
            <a:br>
              <a:rPr lang="ru-RU" sz="2400" b="1" dirty="0" smtClean="0">
                <a:solidFill>
                  <a:srgbClr val="002060"/>
                </a:solidFill>
                <a:latin typeface="+mn-lt"/>
              </a:rPr>
            </a:br>
            <a:r>
              <a:rPr lang="ru-RU" sz="2400" b="1" dirty="0" smtClean="0">
                <a:solidFill>
                  <a:srgbClr val="002060"/>
                </a:solidFill>
                <a:latin typeface="+mn-lt"/>
              </a:rPr>
              <a:t/>
            </a:r>
            <a:br>
              <a:rPr lang="ru-RU" sz="2400" b="1" dirty="0" smtClean="0">
                <a:solidFill>
                  <a:srgbClr val="002060"/>
                </a:solidFill>
                <a:latin typeface="+mn-lt"/>
              </a:rPr>
            </a:br>
            <a:r>
              <a:rPr lang="ru-RU" sz="2700" b="1" i="1" dirty="0" smtClean="0">
                <a:solidFill>
                  <a:schemeClr val="accent1">
                    <a:lumMod val="50000"/>
                  </a:schemeClr>
                </a:solidFill>
                <a:latin typeface="Times New Roman" pitchFamily="18" charset="0"/>
                <a:cs typeface="Times New Roman" pitchFamily="18" charset="0"/>
              </a:rPr>
              <a:t/>
            </a:r>
            <a:br>
              <a:rPr lang="ru-RU" sz="2700" b="1" i="1" dirty="0" smtClean="0">
                <a:solidFill>
                  <a:schemeClr val="accent1">
                    <a:lumMod val="50000"/>
                  </a:schemeClr>
                </a:solidFill>
                <a:latin typeface="Times New Roman" pitchFamily="18" charset="0"/>
                <a:cs typeface="Times New Roman" pitchFamily="18" charset="0"/>
              </a:rPr>
            </a:br>
            <a:r>
              <a:rPr lang="ru-RU" sz="2700" b="1" i="1" dirty="0" smtClean="0">
                <a:solidFill>
                  <a:schemeClr val="accent1">
                    <a:lumMod val="50000"/>
                  </a:schemeClr>
                </a:solidFill>
                <a:latin typeface="Times New Roman" pitchFamily="18" charset="0"/>
                <a:cs typeface="Times New Roman" pitchFamily="18" charset="0"/>
              </a:rPr>
              <a:t>Примерный перечень художественной литературы</a:t>
            </a:r>
            <a:r>
              <a:rPr lang="ru-RU" sz="2700" i="1" dirty="0" smtClean="0">
                <a:solidFill>
                  <a:schemeClr val="accent1">
                    <a:lumMod val="50000"/>
                  </a:schemeClr>
                </a:solidFill>
                <a:latin typeface="Times New Roman" pitchFamily="18" charset="0"/>
                <a:cs typeface="Times New Roman" pitchFamily="18" charset="0"/>
              </a:rPr>
              <a:t/>
            </a:r>
            <a:br>
              <a:rPr lang="ru-RU" sz="2700" i="1" dirty="0" smtClean="0">
                <a:solidFill>
                  <a:schemeClr val="accent1">
                    <a:lumMod val="50000"/>
                  </a:schemeClr>
                </a:solidFill>
                <a:latin typeface="Times New Roman" pitchFamily="18" charset="0"/>
                <a:cs typeface="Times New Roman" pitchFamily="18" charset="0"/>
              </a:rPr>
            </a:br>
            <a:endParaRPr lang="ru-RU" sz="2700" b="1" i="1" dirty="0">
              <a:solidFill>
                <a:schemeClr val="accent1">
                  <a:lumMod val="50000"/>
                </a:schemeClr>
              </a:solidFill>
              <a:latin typeface="Times New Roman" pitchFamily="18" charset="0"/>
              <a:cs typeface="Times New Roman" pitchFamily="18" charset="0"/>
            </a:endParaRPr>
          </a:p>
        </p:txBody>
      </p:sp>
      <p:sp>
        <p:nvSpPr>
          <p:cNvPr id="7" name="Содержимое 6"/>
          <p:cNvSpPr>
            <a:spLocks noGrp="1"/>
          </p:cNvSpPr>
          <p:nvPr>
            <p:ph idx="1"/>
          </p:nvPr>
        </p:nvSpPr>
        <p:spPr>
          <a:xfrm>
            <a:off x="428596" y="1285860"/>
            <a:ext cx="8229600" cy="5214974"/>
          </a:xfrm>
        </p:spPr>
        <p:txBody>
          <a:bodyPr>
            <a:normAutofit/>
          </a:bodyPr>
          <a:lstStyle/>
          <a:p>
            <a:pPr algn="ctr">
              <a:buNone/>
            </a:pPr>
            <a:endParaRPr lang="ru-RU" sz="1800" b="1" i="1" dirty="0" smtClean="0">
              <a:solidFill>
                <a:schemeClr val="accent1">
                  <a:lumMod val="50000"/>
                </a:schemeClr>
              </a:solidFill>
              <a:latin typeface="Times New Roman" pitchFamily="18" charset="0"/>
              <a:cs typeface="Times New Roman" pitchFamily="18" charset="0"/>
            </a:endParaRPr>
          </a:p>
          <a:p>
            <a:pPr algn="ctr">
              <a:buNone/>
            </a:pPr>
            <a:r>
              <a:rPr lang="ru-RU" sz="1800" b="1" i="1" dirty="0" smtClean="0">
                <a:solidFill>
                  <a:schemeClr val="accent1">
                    <a:lumMod val="50000"/>
                  </a:schemeClr>
                </a:solidFill>
                <a:latin typeface="Times New Roman" pitchFamily="18" charset="0"/>
                <a:cs typeface="Times New Roman" pitchFamily="18" charset="0"/>
              </a:rPr>
              <a:t>Средняя группа (4-5 лет)</a:t>
            </a:r>
          </a:p>
          <a:p>
            <a:pPr>
              <a:buNone/>
            </a:pPr>
            <a:r>
              <a:rPr lang="ru-RU" sz="1800" b="1" i="1" dirty="0" smtClean="0">
                <a:latin typeface="Times New Roman" pitchFamily="18" charset="0"/>
                <a:cs typeface="Times New Roman" pitchFamily="18" charset="0"/>
              </a:rPr>
              <a:t>Русские народные сказки. </a:t>
            </a:r>
            <a:r>
              <a:rPr lang="ru-RU" sz="1800" dirty="0" smtClean="0">
                <a:latin typeface="Times New Roman" pitchFamily="18" charset="0"/>
                <a:cs typeface="Times New Roman" pitchFamily="18" charset="0"/>
              </a:rPr>
              <a:t>«Гуси-лебеди» (обработка М.А. Булатова); «Жихарка» (обработка И. Карнауховой); «Зимовье» (обр. И. Соколова- Микитова); «Петушок и бобовое зернышко» (обр. О. Капицы). </a:t>
            </a:r>
          </a:p>
          <a:p>
            <a:pPr>
              <a:buNone/>
            </a:pPr>
            <a:r>
              <a:rPr lang="ru-RU" sz="1800" b="1" i="1" dirty="0" smtClean="0">
                <a:latin typeface="Times New Roman" pitchFamily="18" charset="0"/>
                <a:cs typeface="Times New Roman" pitchFamily="18" charset="0"/>
              </a:rPr>
              <a:t>Сказки. </a:t>
            </a:r>
            <a:r>
              <a:rPr lang="ru-RU" sz="1800" dirty="0" smtClean="0">
                <a:latin typeface="Times New Roman" pitchFamily="18" charset="0"/>
                <a:cs typeface="Times New Roman" pitchFamily="18" charset="0"/>
              </a:rPr>
              <a:t>«Колосок», укр. нар. сказка (обработка С. Могилевской); «Красная Шапочка», из сказок Ш. Перро, пер. с франц. Т. Габбе; «Три поросенка», пер. с англ. С. Михалкова.</a:t>
            </a:r>
          </a:p>
          <a:p>
            <a:pPr>
              <a:buNone/>
            </a:pPr>
            <a:r>
              <a:rPr lang="ru-RU" sz="1800" b="1" i="1" dirty="0" smtClean="0">
                <a:latin typeface="Times New Roman" pitchFamily="18" charset="0"/>
                <a:cs typeface="Times New Roman" pitchFamily="18" charset="0"/>
              </a:rPr>
              <a:t>Произведения поэтов и писателей России</a:t>
            </a:r>
            <a:endParaRPr lang="ru-RU" sz="1800" b="1" dirty="0" smtClean="0">
              <a:latin typeface="Times New Roman" pitchFamily="18" charset="0"/>
              <a:cs typeface="Times New Roman" pitchFamily="18" charset="0"/>
            </a:endParaRPr>
          </a:p>
          <a:p>
            <a:pPr>
              <a:buNone/>
            </a:pPr>
            <a:r>
              <a:rPr lang="ru-RU" sz="1800" dirty="0" smtClean="0">
                <a:latin typeface="Times New Roman" pitchFamily="18" charset="0"/>
                <a:cs typeface="Times New Roman" pitchFamily="18" charset="0"/>
              </a:rPr>
              <a:t>Михалков С.В. «Дядя Степа – милиционер»; </a:t>
            </a:r>
          </a:p>
          <a:p>
            <a:pPr>
              <a:buNone/>
            </a:pPr>
            <a:r>
              <a:rPr lang="ru-RU" sz="1800" b="1" i="1" dirty="0" smtClean="0">
                <a:latin typeface="Times New Roman" pitchFamily="18" charset="0"/>
                <a:cs typeface="Times New Roman" pitchFamily="18" charset="0"/>
              </a:rPr>
              <a:t>Проза. </a:t>
            </a:r>
            <a:r>
              <a:rPr lang="ru-RU" sz="1800" dirty="0" smtClean="0">
                <a:latin typeface="Times New Roman" pitchFamily="18" charset="0"/>
                <a:cs typeface="Times New Roman" pitchFamily="18" charset="0"/>
              </a:rPr>
              <a:t>Носов Н.Н. «Заплатка», Толстой Л.Н. «Хотела галка пить…»,</a:t>
            </a:r>
          </a:p>
          <a:p>
            <a:pPr>
              <a:buNone/>
            </a:pPr>
            <a:r>
              <a:rPr lang="ru-RU" sz="1800" b="1" i="1" dirty="0" smtClean="0">
                <a:latin typeface="Times New Roman" pitchFamily="18" charset="0"/>
                <a:cs typeface="Times New Roman" pitchFamily="18" charset="0"/>
              </a:rPr>
              <a:t>Литературные сказки.</a:t>
            </a:r>
            <a:r>
              <a:rPr lang="ru-RU" sz="1800" b="1"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Чуковский К.И. «Федорино горе», «Айболит и воробей».</a:t>
            </a:r>
          </a:p>
          <a:p>
            <a:pPr>
              <a:buNone/>
            </a:pPr>
            <a:r>
              <a:rPr lang="ru-RU" sz="1800" dirty="0" smtClean="0">
                <a:latin typeface="Times New Roman" pitchFamily="18" charset="0"/>
                <a:cs typeface="Times New Roman" pitchFamily="18" charset="0"/>
              </a:rPr>
              <a:t>Керр Д. «</a:t>
            </a:r>
            <a:r>
              <a:rPr lang="ru-RU" sz="1800" dirty="0" err="1" smtClean="0">
                <a:latin typeface="Times New Roman" pitchFamily="18" charset="0"/>
                <a:cs typeface="Times New Roman" pitchFamily="18" charset="0"/>
              </a:rPr>
              <a:t>Мяули</a:t>
            </a:r>
            <a:r>
              <a:rPr lang="ru-RU" sz="1800" dirty="0" smtClean="0">
                <a:latin typeface="Times New Roman" pitchFamily="18" charset="0"/>
                <a:cs typeface="Times New Roman" pitchFamily="18" charset="0"/>
              </a:rPr>
              <a:t>. Истории из жизни удивительной кошки» (пер.  М. </a:t>
            </a:r>
            <a:r>
              <a:rPr lang="ru-RU" sz="1800" dirty="0" err="1" smtClean="0">
                <a:latin typeface="Times New Roman" pitchFamily="18" charset="0"/>
                <a:cs typeface="Times New Roman" pitchFamily="18" charset="0"/>
              </a:rPr>
              <a:t>Аромштам</a:t>
            </a:r>
            <a:r>
              <a:rPr lang="ru-RU" sz="1800" dirty="0" smtClean="0">
                <a:latin typeface="Times New Roman" pitchFamily="18" charset="0"/>
                <a:cs typeface="Times New Roman" pitchFamily="18" charset="0"/>
              </a:rPr>
              <a:t>).</a:t>
            </a:r>
          </a:p>
          <a:p>
            <a:pPr>
              <a:buNone/>
            </a:pPr>
            <a:endParaRPr lang="ru-RU" sz="1800" dirty="0" smtClean="0"/>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714380"/>
          </a:xfrm>
        </p:spPr>
        <p:txBody>
          <a:bodyPr>
            <a:normAutofit fontScale="90000"/>
          </a:bodyPr>
          <a:lstStyle/>
          <a:p>
            <a:pPr algn="ctr"/>
            <a:r>
              <a:rPr lang="ru-RU" sz="2400" b="1" i="1" dirty="0" smtClean="0">
                <a:solidFill>
                  <a:schemeClr val="accent1">
                    <a:lumMod val="50000"/>
                  </a:schemeClr>
                </a:solidFill>
                <a:latin typeface="Times New Roman" pitchFamily="18" charset="0"/>
                <a:cs typeface="Times New Roman" pitchFamily="18" charset="0"/>
              </a:rPr>
              <a:t/>
            </a:r>
            <a:br>
              <a:rPr lang="ru-RU" sz="2400" b="1" i="1" dirty="0" smtClean="0">
                <a:solidFill>
                  <a:schemeClr val="accent1">
                    <a:lumMod val="50000"/>
                  </a:schemeClr>
                </a:solidFill>
                <a:latin typeface="Times New Roman" pitchFamily="18" charset="0"/>
                <a:cs typeface="Times New Roman" pitchFamily="18" charset="0"/>
              </a:rPr>
            </a:br>
            <a:r>
              <a:rPr lang="ru-RU" sz="2400" b="1" i="1" dirty="0" smtClean="0">
                <a:solidFill>
                  <a:schemeClr val="accent1">
                    <a:lumMod val="50000"/>
                  </a:schemeClr>
                </a:solidFill>
                <a:latin typeface="Times New Roman" pitchFamily="18" charset="0"/>
                <a:cs typeface="Times New Roman" pitchFamily="18" charset="0"/>
              </a:rPr>
              <a:t>Примерный перечень художественной литературы</a:t>
            </a:r>
            <a:endParaRPr lang="ru-RU" sz="2400" b="1" dirty="0">
              <a:solidFill>
                <a:srgbClr val="002060"/>
              </a:solidFill>
              <a:latin typeface="+mn-lt"/>
            </a:endParaRPr>
          </a:p>
        </p:txBody>
      </p:sp>
      <p:sp>
        <p:nvSpPr>
          <p:cNvPr id="16387" name="Rectangle 3"/>
          <p:cNvSpPr>
            <a:spLocks noChangeArrowheads="1"/>
          </p:cNvSpPr>
          <p:nvPr/>
        </p:nvSpPr>
        <p:spPr bwMode="auto">
          <a:xfrm>
            <a:off x="428596" y="3462320"/>
            <a:ext cx="821537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ru-RU" sz="2000" b="1" dirty="0" smtClean="0"/>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cs typeface="Arial" pitchFamily="34" charset="0"/>
            </a:endParaRPr>
          </a:p>
        </p:txBody>
      </p:sp>
      <p:sp>
        <p:nvSpPr>
          <p:cNvPr id="13313" name="Rectangle 1"/>
          <p:cNvSpPr>
            <a:spLocks noChangeArrowheads="1"/>
          </p:cNvSpPr>
          <p:nvPr/>
        </p:nvSpPr>
        <p:spPr bwMode="auto">
          <a:xfrm>
            <a:off x="428596" y="1633644"/>
            <a:ext cx="828680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Старшая группа (5-6 лет)</a:t>
            </a:r>
          </a:p>
          <a:p>
            <a:pPr fontAlgn="base">
              <a:spcBef>
                <a:spcPct val="0"/>
              </a:spcBef>
              <a:spcAft>
                <a:spcPct val="0"/>
              </a:spcAft>
            </a:pPr>
            <a:r>
              <a:rPr lang="ru-RU" b="1" i="1" dirty="0" smtClean="0"/>
              <a:t>Русские народные сказки.</a:t>
            </a:r>
            <a:r>
              <a:rPr lang="ru-RU" b="1" dirty="0" smtClean="0"/>
              <a:t> </a:t>
            </a:r>
            <a:r>
              <a:rPr lang="ru-RU" dirty="0" smtClean="0"/>
              <a:t>«Крылатый, мохнатый да масляный» (обработка И.В. Карнауховой); «Морозко» (пересказ М. Булатова); «Царевна- лягушка» (обработка А.Н. Толстого / обработка М. Булатова).</a:t>
            </a:r>
          </a:p>
          <a:p>
            <a:pPr fontAlgn="base">
              <a:spcBef>
                <a:spcPct val="0"/>
              </a:spcBef>
              <a:spcAft>
                <a:spcPct val="0"/>
              </a:spcAft>
            </a:pPr>
            <a:r>
              <a:rPr lang="ru-RU" b="1" i="1" dirty="0" smtClean="0"/>
              <a:t>Сказки народов мира. </a:t>
            </a:r>
            <a:r>
              <a:rPr lang="ru-RU" dirty="0" smtClean="0"/>
              <a:t>«Госпожа Метелица», пересказ с нем. А. Введенского, под редакцией С.Я. Маршака, из сказок братьев Гримм;</a:t>
            </a:r>
          </a:p>
          <a:p>
            <a:r>
              <a:rPr lang="ru-RU" b="1" i="1" dirty="0" smtClean="0"/>
              <a:t>Проза.</a:t>
            </a:r>
            <a:r>
              <a:rPr lang="ru-RU" dirty="0" smtClean="0"/>
              <a:t> Гайдар А.П. «Чук и Гек», Голявкин В.В. «И мы помогали», «Язык», «Как я помогал маме мыть пол».</a:t>
            </a:r>
            <a:r>
              <a:rPr lang="ru-RU" i="1" dirty="0" smtClean="0"/>
              <a:t> </a:t>
            </a:r>
          </a:p>
          <a:p>
            <a:r>
              <a:rPr lang="ru-RU" b="1" i="1" dirty="0" smtClean="0"/>
              <a:t>Литературные сказки.</a:t>
            </a:r>
            <a:r>
              <a:rPr lang="ru-RU" i="1" dirty="0" smtClean="0"/>
              <a:t> </a:t>
            </a:r>
            <a:r>
              <a:rPr lang="ru-RU" dirty="0" smtClean="0"/>
              <a:t>Бажов П.П. «Серебряное копытце».</a:t>
            </a:r>
          </a:p>
          <a:p>
            <a:r>
              <a:rPr lang="ru-RU" b="1" i="1" dirty="0" smtClean="0"/>
              <a:t>Литературные сказки. Сказки-повести.</a:t>
            </a:r>
            <a:r>
              <a:rPr lang="ru-RU" b="1" dirty="0" smtClean="0"/>
              <a:t> </a:t>
            </a:r>
            <a:r>
              <a:rPr lang="ru-RU" dirty="0" smtClean="0"/>
              <a:t>«Свинопас» (пер. с датского А. Ганзен), «Новое платье короля» (пер. с датск. А.Ганзен), «Дикие лебеди» (пер. с  датск. А. Ганзен); Коллоди К. «</a:t>
            </a:r>
            <a:r>
              <a:rPr lang="ru-RU" dirty="0" err="1" smtClean="0"/>
              <a:t>Пиноккио</a:t>
            </a:r>
            <a:r>
              <a:rPr lang="ru-RU" dirty="0" smtClean="0"/>
              <a:t>. История деревянной куклы» (пер. с </a:t>
            </a:r>
            <a:r>
              <a:rPr lang="ru-RU" dirty="0" err="1" smtClean="0"/>
              <a:t>итал</a:t>
            </a:r>
            <a:r>
              <a:rPr lang="ru-RU" dirty="0" smtClean="0"/>
              <a:t>. Э.Г. Казакевича);</a:t>
            </a:r>
          </a:p>
          <a:p>
            <a:endParaRPr lang="ru-RU" dirty="0" smtClean="0"/>
          </a:p>
          <a:p>
            <a:endParaRPr lang="ru-RU" dirty="0" smtClean="0"/>
          </a:p>
          <a:p>
            <a:pPr lvl="0" fontAlgn="base">
              <a:spcBef>
                <a:spcPct val="0"/>
              </a:spcBef>
              <a:spcAft>
                <a:spcPct val="0"/>
              </a:spcAft>
            </a:pP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928670"/>
            <a:ext cx="8229600" cy="428628"/>
          </a:xfrm>
        </p:spPr>
        <p:txBody>
          <a:bodyPr>
            <a:normAutofit/>
          </a:bodyPr>
          <a:lstStyle/>
          <a:p>
            <a:pPr algn="ctr"/>
            <a:r>
              <a:rPr lang="ru-RU" sz="2000" b="1" i="1" dirty="0" smtClean="0">
                <a:solidFill>
                  <a:srgbClr val="002060"/>
                </a:solidFill>
                <a:latin typeface="Times New Roman" pitchFamily="18" charset="0"/>
                <a:cs typeface="Times New Roman" pitchFamily="18" charset="0"/>
              </a:rPr>
              <a:t>Примерный перечень художественной литературы</a:t>
            </a:r>
            <a:endParaRPr lang="ru-RU" sz="2000" b="1" dirty="0">
              <a:solidFill>
                <a:srgbClr val="002060"/>
              </a:solidFill>
              <a:latin typeface="+mn-lt"/>
            </a:endParaRPr>
          </a:p>
        </p:txBody>
      </p:sp>
      <p:sp>
        <p:nvSpPr>
          <p:cNvPr id="16387" name="Rectangle 3"/>
          <p:cNvSpPr>
            <a:spLocks noChangeArrowheads="1"/>
          </p:cNvSpPr>
          <p:nvPr/>
        </p:nvSpPr>
        <p:spPr bwMode="auto">
          <a:xfrm>
            <a:off x="571472" y="1567235"/>
            <a:ext cx="8143932"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b="1" i="1" dirty="0" smtClean="0">
                <a:solidFill>
                  <a:srgbClr val="002060"/>
                </a:solidFill>
                <a:latin typeface="Times New Roman" pitchFamily="18" charset="0"/>
                <a:cs typeface="Times New Roman" pitchFamily="18" charset="0"/>
              </a:rPr>
              <a:t>Подготовительная к школе группа (6-7 лет)</a:t>
            </a:r>
          </a:p>
          <a:p>
            <a:r>
              <a:rPr lang="ru-RU" b="1" i="1" dirty="0" smtClean="0">
                <a:latin typeface="Times New Roman" pitchFamily="18" charset="0"/>
                <a:cs typeface="Times New Roman" pitchFamily="18" charset="0"/>
              </a:rPr>
              <a:t>Русские   народные   сказки.</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Зимовье зверей» (обработка А.Н. Толстого); «Семь </a:t>
            </a:r>
            <a:r>
              <a:rPr lang="ru-RU" dirty="0" err="1" smtClean="0">
                <a:latin typeface="Times New Roman" pitchFamily="18" charset="0"/>
                <a:cs typeface="Times New Roman" pitchFamily="18" charset="0"/>
              </a:rPr>
              <a:t>Симеонов</a:t>
            </a:r>
            <a:r>
              <a:rPr lang="ru-RU" dirty="0" smtClean="0">
                <a:latin typeface="Times New Roman" pitchFamily="18" charset="0"/>
                <a:cs typeface="Times New Roman" pitchFamily="18" charset="0"/>
              </a:rPr>
              <a:t> – семь работников» (обработка И.В. Карнауховой).</a:t>
            </a:r>
          </a:p>
          <a:p>
            <a:endParaRPr lang="ru-RU" dirty="0" smtClean="0">
              <a:latin typeface="Times New Roman" pitchFamily="18" charset="0"/>
              <a:cs typeface="Times New Roman" pitchFamily="18" charset="0"/>
            </a:endParaRPr>
          </a:p>
          <a:p>
            <a:r>
              <a:rPr lang="ru-RU" b="1" i="1" dirty="0" smtClean="0">
                <a:latin typeface="Times New Roman" pitchFamily="18" charset="0"/>
                <a:cs typeface="Times New Roman" pitchFamily="18" charset="0"/>
              </a:rPr>
              <a:t>Проза.</a:t>
            </a:r>
            <a:r>
              <a:rPr lang="ru-RU" dirty="0" smtClean="0">
                <a:latin typeface="Times New Roman" pitchFamily="18" charset="0"/>
                <a:cs typeface="Times New Roman" pitchFamily="18" charset="0"/>
              </a:rPr>
              <a:t> Зощенко М.М. «Рассказы о </a:t>
            </a:r>
            <a:r>
              <a:rPr lang="ru-RU" dirty="0" err="1" smtClean="0">
                <a:latin typeface="Times New Roman" pitchFamily="18" charset="0"/>
                <a:cs typeface="Times New Roman" pitchFamily="18" charset="0"/>
              </a:rPr>
              <a:t>Лѐле </a:t>
            </a:r>
            <a:r>
              <a:rPr lang="ru-RU" dirty="0" smtClean="0">
                <a:latin typeface="Times New Roman" pitchFamily="18" charset="0"/>
                <a:cs typeface="Times New Roman" pitchFamily="18" charset="0"/>
              </a:rPr>
              <a:t>и </a:t>
            </a:r>
            <a:r>
              <a:rPr lang="ru-RU" dirty="0" err="1" smtClean="0">
                <a:latin typeface="Times New Roman" pitchFamily="18" charset="0"/>
                <a:cs typeface="Times New Roman" pitchFamily="18" charset="0"/>
              </a:rPr>
              <a:t>Миньке</a:t>
            </a:r>
            <a:r>
              <a:rPr lang="ru-RU" dirty="0" smtClean="0">
                <a:latin typeface="Times New Roman" pitchFamily="18" charset="0"/>
                <a:cs typeface="Times New Roman" pitchFamily="18" charset="0"/>
              </a:rPr>
              <a:t>» (сборник рассказов); Козлов С.Г. «Как Ёжик с Медвежонком </a:t>
            </a:r>
            <a:r>
              <a:rPr lang="ru-RU" dirty="0" err="1" smtClean="0">
                <a:latin typeface="Times New Roman" pitchFamily="18" charset="0"/>
                <a:cs typeface="Times New Roman" pitchFamily="18" charset="0"/>
              </a:rPr>
              <a:t>звѐзды </a:t>
            </a:r>
            <a:r>
              <a:rPr lang="ru-RU" dirty="0" smtClean="0">
                <a:latin typeface="Times New Roman" pitchFamily="18" charset="0"/>
                <a:cs typeface="Times New Roman" pitchFamily="18" charset="0"/>
              </a:rPr>
              <a:t>протирали»; Маршак С.Я. «Двенадцать месяцев»; </a:t>
            </a:r>
          </a:p>
          <a:p>
            <a:r>
              <a:rPr lang="ru-RU" b="1" i="1" dirty="0" smtClean="0">
                <a:latin typeface="Times New Roman" pitchFamily="18" charset="0"/>
                <a:cs typeface="Times New Roman" pitchFamily="18" charset="0"/>
              </a:rPr>
              <a:t>Литературные сказки. Сказки-повести</a:t>
            </a:r>
            <a:r>
              <a:rPr lang="ru-RU" i="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Топпелиус</a:t>
            </a:r>
            <a:r>
              <a:rPr lang="ru-RU" dirty="0" smtClean="0">
                <a:latin typeface="Times New Roman" pitchFamily="18" charset="0"/>
                <a:cs typeface="Times New Roman" pitchFamily="18" charset="0"/>
              </a:rPr>
              <a:t> С. «Три ржаных колоска» (пер. со </a:t>
            </a:r>
            <a:r>
              <a:rPr lang="ru-RU" dirty="0" err="1" smtClean="0">
                <a:latin typeface="Times New Roman" pitchFamily="18" charset="0"/>
                <a:cs typeface="Times New Roman" pitchFamily="18" charset="0"/>
              </a:rPr>
              <a:t>шведск</a:t>
            </a:r>
            <a:r>
              <a:rPr lang="ru-RU" dirty="0" smtClean="0">
                <a:latin typeface="Times New Roman" pitchFamily="18" charset="0"/>
                <a:cs typeface="Times New Roman" pitchFamily="18" charset="0"/>
              </a:rPr>
              <a:t>. А. Любарской); </a:t>
            </a:r>
          </a:p>
          <a:p>
            <a:endParaRPr lang="ru-RU" sz="2000" b="1" dirty="0">
              <a:solidFill>
                <a:srgbClr val="00206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214686"/>
            <a:ext cx="8229600" cy="714380"/>
          </a:xfrm>
        </p:spPr>
        <p:txBody>
          <a:bodyPr>
            <a:noAutofit/>
          </a:bodyPr>
          <a:lstStyle/>
          <a:p>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000" b="1" i="1" dirty="0" smtClean="0">
                <a:solidFill>
                  <a:srgbClr val="002060"/>
                </a:solidFill>
                <a:latin typeface="Times New Roman" pitchFamily="18" charset="0"/>
                <a:cs typeface="Times New Roman" pitchFamily="18" charset="0"/>
              </a:rPr>
              <a:t>Примерный перечень произведений изобразительного  искусства  </a:t>
            </a:r>
            <a:r>
              <a:rPr lang="ru-RU" sz="2000" b="1" dirty="0" smtClean="0">
                <a:solidFill>
                  <a:srgbClr val="002060"/>
                </a:solidFill>
                <a:latin typeface="Times New Roman" pitchFamily="18" charset="0"/>
                <a:cs typeface="Times New Roman" pitchFamily="18" charset="0"/>
              </a:rPr>
              <a:t/>
            </a:r>
            <a:br>
              <a:rPr lang="ru-RU" sz="2000" b="1"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
            </a:r>
            <a:br>
              <a:rPr lang="ru-RU" sz="2000" b="1" dirty="0" smtClean="0">
                <a:solidFill>
                  <a:srgbClr val="002060"/>
                </a:solidFill>
                <a:latin typeface="Times New Roman" pitchFamily="18" charset="0"/>
                <a:cs typeface="Times New Roman" pitchFamily="18" charset="0"/>
              </a:rPr>
            </a:br>
            <a:r>
              <a:rPr lang="ru-RU" sz="2000" b="1" i="1" dirty="0" smtClean="0">
                <a:solidFill>
                  <a:srgbClr val="002060"/>
                </a:solidFill>
                <a:latin typeface="Times New Roman" pitchFamily="18" charset="0"/>
                <a:cs typeface="Times New Roman" pitchFamily="18" charset="0"/>
              </a:rPr>
              <a:t>от 4 до 5 лет</a:t>
            </a:r>
            <a:r>
              <a:rPr lang="ru-RU" sz="2000" i="1" dirty="0" smtClean="0">
                <a:latin typeface="Times New Roman" pitchFamily="18" charset="0"/>
                <a:cs typeface="Times New Roman" pitchFamily="18" charset="0"/>
              </a:rPr>
              <a:t> </a:t>
            </a:r>
            <a:r>
              <a:rPr lang="ru-RU" sz="2000" i="1" dirty="0" smtClean="0"/>
              <a:t/>
            </a:r>
            <a:br>
              <a:rPr lang="ru-RU" sz="2000" i="1" dirty="0" smtClean="0"/>
            </a:br>
            <a:r>
              <a:rPr lang="ru-RU" sz="1800" b="1" i="1" dirty="0" smtClean="0">
                <a:solidFill>
                  <a:schemeClr val="tx1"/>
                </a:solidFill>
                <a:latin typeface="Times New Roman" pitchFamily="18" charset="0"/>
                <a:cs typeface="Times New Roman" pitchFamily="18" charset="0"/>
              </a:rPr>
              <a:t>Иллюстрации, репродукции картин: </a:t>
            </a:r>
            <a:r>
              <a:rPr lang="ru-RU" sz="1800" dirty="0" smtClean="0">
                <a:solidFill>
                  <a:srgbClr val="002060"/>
                </a:solidFill>
                <a:latin typeface="Times New Roman" pitchFamily="18" charset="0"/>
                <a:cs typeface="Times New Roman" pitchFamily="18" charset="0"/>
              </a:rPr>
              <a:t/>
            </a:r>
            <a:br>
              <a:rPr lang="ru-RU" sz="1800" dirty="0" smtClean="0">
                <a:solidFill>
                  <a:srgbClr val="002060"/>
                </a:solidFill>
                <a:latin typeface="Times New Roman" pitchFamily="18" charset="0"/>
                <a:cs typeface="Times New Roman" pitchFamily="18" charset="0"/>
              </a:rPr>
            </a:br>
            <a:r>
              <a:rPr lang="ru-RU" sz="1800" dirty="0" smtClean="0">
                <a:solidFill>
                  <a:schemeClr val="tx1"/>
                </a:solidFill>
                <a:latin typeface="Times New Roman" pitchFamily="18" charset="0"/>
                <a:cs typeface="Times New Roman" pitchFamily="18" charset="0"/>
              </a:rPr>
              <a:t>Е. Чернышева «Девочка с козочкой»;                          Ю. Кротов «В саду»; </a:t>
            </a:r>
            <a:r>
              <a:rPr lang="ru-RU" sz="2000" dirty="0" smtClean="0">
                <a:solidFill>
                  <a:srgbClr val="002060"/>
                </a:solidFill>
              </a:rPr>
              <a:t/>
            </a:r>
            <a:br>
              <a:rPr lang="ru-RU" sz="2000" dirty="0" smtClean="0">
                <a:solidFill>
                  <a:srgbClr val="002060"/>
                </a:solidFill>
              </a:rPr>
            </a:br>
            <a:r>
              <a:rPr lang="ru-RU" sz="2000" b="1" i="1" dirty="0" smtClean="0">
                <a:solidFill>
                  <a:srgbClr val="002060"/>
                </a:solidFill>
              </a:rPr>
              <a:t> </a:t>
            </a:r>
            <a:br>
              <a:rPr lang="ru-RU" sz="2000" b="1" i="1" dirty="0" smtClean="0">
                <a:solidFill>
                  <a:srgbClr val="002060"/>
                </a:solidFill>
              </a:rPr>
            </a:br>
            <a:r>
              <a:rPr lang="ru-RU" sz="2000" b="1" i="1" dirty="0" smtClean="0">
                <a:solidFill>
                  <a:srgbClr val="002060"/>
                </a:solidFill>
              </a:rPr>
              <a:t/>
            </a:r>
            <a:br>
              <a:rPr lang="ru-RU" sz="2000" b="1" i="1" dirty="0" smtClean="0">
                <a:solidFill>
                  <a:srgbClr val="002060"/>
                </a:solidFill>
              </a:rPr>
            </a:br>
            <a:r>
              <a:rPr lang="ru-RU" sz="2000" b="1" i="1" dirty="0" smtClean="0">
                <a:solidFill>
                  <a:srgbClr val="002060"/>
                </a:solidFill>
              </a:rPr>
              <a:t/>
            </a:r>
            <a:br>
              <a:rPr lang="ru-RU" sz="2000" b="1" i="1" dirty="0" smtClean="0">
                <a:solidFill>
                  <a:srgbClr val="002060"/>
                </a:solidFill>
              </a:rPr>
            </a:br>
            <a:r>
              <a:rPr lang="ru-RU" sz="2000" dirty="0" smtClean="0"/>
              <a:t/>
            </a:r>
            <a:br>
              <a:rPr lang="ru-RU" sz="2000" dirty="0" smtClean="0"/>
            </a:br>
            <a:endParaRPr lang="ru-RU" sz="2200" b="1" dirty="0">
              <a:solidFill>
                <a:srgbClr val="002060"/>
              </a:solidFill>
              <a:latin typeface="+mn-lt"/>
            </a:endParaRPr>
          </a:p>
        </p:txBody>
      </p:sp>
      <p:sp>
        <p:nvSpPr>
          <p:cNvPr id="16387" name="Rectangle 3"/>
          <p:cNvSpPr>
            <a:spLocks noChangeArrowheads="1"/>
          </p:cNvSpPr>
          <p:nvPr/>
        </p:nvSpPr>
        <p:spPr bwMode="auto">
          <a:xfrm>
            <a:off x="357158" y="2500306"/>
            <a:ext cx="821537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sz="2000" b="1" dirty="0" smtClean="0"/>
          </a:p>
          <a:p>
            <a:endParaRPr lang="ru-RU" sz="2000" dirty="0"/>
          </a:p>
        </p:txBody>
      </p:sp>
      <p:sp>
        <p:nvSpPr>
          <p:cNvPr id="19471" name="Rectangle 15"/>
          <p:cNvSpPr>
            <a:spLocks noChangeArrowheads="1"/>
          </p:cNvSpPr>
          <p:nvPr/>
        </p:nvSpPr>
        <p:spPr bwMode="auto">
          <a:xfrm>
            <a:off x="0" y="85723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5" name="Рисунок 4" descr="3e1d1a.jpg"/>
          <p:cNvPicPr/>
          <p:nvPr/>
        </p:nvPicPr>
        <p:blipFill>
          <a:blip r:embed="rId2" cstate="print"/>
          <a:srcRect/>
          <a:stretch>
            <a:fillRect/>
          </a:stretch>
        </p:blipFill>
        <p:spPr bwMode="auto">
          <a:xfrm>
            <a:off x="785786" y="2643182"/>
            <a:ext cx="2928958" cy="2786082"/>
          </a:xfrm>
          <a:prstGeom prst="rect">
            <a:avLst/>
          </a:prstGeom>
          <a:noFill/>
          <a:ln w="9525">
            <a:noFill/>
            <a:miter lim="800000"/>
            <a:headEnd/>
            <a:tailEnd/>
          </a:ln>
        </p:spPr>
      </p:pic>
      <p:pic>
        <p:nvPicPr>
          <p:cNvPr id="6" name="Рисунок 5" descr="В саду картина картины репродукция репродукции дети море живопись импрессионизм"/>
          <p:cNvPicPr/>
          <p:nvPr/>
        </p:nvPicPr>
        <p:blipFill>
          <a:blip r:embed="rId3" cstate="print"/>
          <a:srcRect/>
          <a:stretch>
            <a:fillRect/>
          </a:stretch>
        </p:blipFill>
        <p:spPr bwMode="auto">
          <a:xfrm>
            <a:off x="5357818" y="2571744"/>
            <a:ext cx="2231794" cy="35004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4929198"/>
            <a:ext cx="8229600" cy="714380"/>
          </a:xfrm>
        </p:spPr>
        <p:txBody>
          <a:bodyPr>
            <a:noAutofit/>
          </a:bodyPr>
          <a:lstStyle/>
          <a:p>
            <a:pPr algn="ct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endParaRPr lang="ru-RU" sz="2200" b="1" dirty="0">
              <a:solidFill>
                <a:srgbClr val="002060"/>
              </a:solidFill>
              <a:latin typeface="+mn-lt"/>
            </a:endParaRPr>
          </a:p>
        </p:txBody>
      </p:sp>
      <p:sp>
        <p:nvSpPr>
          <p:cNvPr id="16387" name="Rectangle 3"/>
          <p:cNvSpPr>
            <a:spLocks noChangeArrowheads="1"/>
          </p:cNvSpPr>
          <p:nvPr/>
        </p:nvSpPr>
        <p:spPr bwMode="auto">
          <a:xfrm>
            <a:off x="357158" y="2500306"/>
            <a:ext cx="821537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sz="2000" b="1" dirty="0" smtClean="0"/>
          </a:p>
          <a:p>
            <a:endParaRPr lang="ru-RU" sz="2000" dirty="0"/>
          </a:p>
        </p:txBody>
      </p:sp>
      <p:sp>
        <p:nvSpPr>
          <p:cNvPr id="19471" name="Rectangle 15"/>
          <p:cNvSpPr>
            <a:spLocks noChangeArrowheads="1"/>
          </p:cNvSpPr>
          <p:nvPr/>
        </p:nvSpPr>
        <p:spPr bwMode="auto">
          <a:xfrm>
            <a:off x="0" y="85723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7" name="Рисунок 6" descr="Рукодельница картина картины репродукция репродукции дети море живопись импрессионизм"/>
          <p:cNvPicPr/>
          <p:nvPr/>
        </p:nvPicPr>
        <p:blipFill>
          <a:blip r:embed="rId2" cstate="print"/>
          <a:srcRect/>
          <a:stretch>
            <a:fillRect/>
          </a:stretch>
        </p:blipFill>
        <p:spPr bwMode="auto">
          <a:xfrm>
            <a:off x="5143504" y="4429132"/>
            <a:ext cx="2445413" cy="2014539"/>
          </a:xfrm>
          <a:prstGeom prst="rect">
            <a:avLst/>
          </a:prstGeom>
          <a:noFill/>
          <a:ln w="9525">
            <a:noFill/>
            <a:miter lim="800000"/>
            <a:headEnd/>
            <a:tailEnd/>
          </a:ln>
        </p:spPr>
      </p:pic>
      <p:pic>
        <p:nvPicPr>
          <p:cNvPr id="8" name="Рисунок 7" descr="https://i.pinimg.com/736x/d7/7c/32/d77c322e4bce6a9ae5843c3fc4b744fd.jpg"/>
          <p:cNvPicPr/>
          <p:nvPr/>
        </p:nvPicPr>
        <p:blipFill>
          <a:blip r:embed="rId3" cstate="print"/>
          <a:srcRect/>
          <a:stretch>
            <a:fillRect/>
          </a:stretch>
        </p:blipFill>
        <p:spPr bwMode="auto">
          <a:xfrm>
            <a:off x="5143504" y="2071678"/>
            <a:ext cx="2841058" cy="1709740"/>
          </a:xfrm>
          <a:prstGeom prst="rect">
            <a:avLst/>
          </a:prstGeom>
          <a:noFill/>
          <a:ln w="9525">
            <a:noFill/>
            <a:miter lim="800000"/>
            <a:headEnd/>
            <a:tailEnd/>
          </a:ln>
        </p:spPr>
      </p:pic>
      <p:sp>
        <p:nvSpPr>
          <p:cNvPr id="9" name="Прямоугольник 8"/>
          <p:cNvSpPr/>
          <p:nvPr/>
        </p:nvSpPr>
        <p:spPr>
          <a:xfrm>
            <a:off x="857224" y="500043"/>
            <a:ext cx="7929618" cy="5386090"/>
          </a:xfrm>
          <a:prstGeom prst="rect">
            <a:avLst/>
          </a:prstGeom>
        </p:spPr>
        <p:txBody>
          <a:bodyPr wrap="square">
            <a:spAutoFit/>
          </a:bodyPr>
          <a:lstStyle/>
          <a:p>
            <a:r>
              <a:rPr lang="ru-RU" sz="2000" b="1" i="1" dirty="0" smtClean="0">
                <a:solidFill>
                  <a:srgbClr val="002060"/>
                </a:solidFill>
                <a:latin typeface="Times New Roman" pitchFamily="18" charset="0"/>
                <a:cs typeface="Times New Roman" pitchFamily="18" charset="0"/>
              </a:rPr>
              <a:t>Примерный перечень произведений изобразительного  искусства  </a:t>
            </a:r>
            <a:r>
              <a:rPr lang="ru-RU" sz="2000" b="1" dirty="0" smtClean="0">
                <a:solidFill>
                  <a:srgbClr val="002060"/>
                </a:solidFill>
                <a:latin typeface="Times New Roman" pitchFamily="18" charset="0"/>
                <a:cs typeface="Times New Roman" pitchFamily="18" charset="0"/>
              </a:rPr>
              <a:t/>
            </a:r>
            <a:br>
              <a:rPr lang="ru-RU" sz="2000" b="1" dirty="0" smtClean="0">
                <a:solidFill>
                  <a:srgbClr val="002060"/>
                </a:solidFill>
                <a:latin typeface="Times New Roman" pitchFamily="18" charset="0"/>
                <a:cs typeface="Times New Roman" pitchFamily="18" charset="0"/>
              </a:rPr>
            </a:br>
            <a:r>
              <a:rPr lang="ru-RU" b="1" i="1" dirty="0" smtClean="0">
                <a:solidFill>
                  <a:srgbClr val="002060"/>
                </a:solidFill>
                <a:latin typeface="Times New Roman" pitchFamily="18" charset="0"/>
                <a:cs typeface="Times New Roman" pitchFamily="18" charset="0"/>
              </a:rPr>
              <a:t>от 5 до 6 лет</a:t>
            </a:r>
            <a:r>
              <a:rPr lang="ru-RU" i="1" dirty="0" smtClean="0">
                <a:latin typeface="Times New Roman" pitchFamily="18" charset="0"/>
                <a:cs typeface="Times New Roman" pitchFamily="18" charset="0"/>
              </a:rPr>
              <a:t/>
            </a:r>
            <a:br>
              <a:rPr lang="ru-RU" i="1" dirty="0" smtClean="0">
                <a:latin typeface="Times New Roman" pitchFamily="18" charset="0"/>
                <a:cs typeface="Times New Roman" pitchFamily="18" charset="0"/>
              </a:rPr>
            </a:br>
            <a:r>
              <a:rPr lang="ru-RU" i="1" dirty="0" smtClean="0">
                <a:latin typeface="Times New Roman" pitchFamily="18" charset="0"/>
                <a:cs typeface="Times New Roman" pitchFamily="18" charset="0"/>
              </a:rPr>
              <a:t/>
            </a:r>
            <a:br>
              <a:rPr lang="ru-RU" i="1" dirty="0" smtClean="0">
                <a:latin typeface="Times New Roman" pitchFamily="18" charset="0"/>
                <a:cs typeface="Times New Roman" pitchFamily="18" charset="0"/>
              </a:rPr>
            </a:br>
            <a:r>
              <a:rPr lang="ru-RU" b="1" i="1" dirty="0" smtClean="0">
                <a:latin typeface="Times New Roman" pitchFamily="18" charset="0"/>
                <a:cs typeface="Times New Roman" pitchFamily="18" charset="0"/>
              </a:rPr>
              <a:t>Репродукции картин</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Ф.Васильев  «Сбор урожая» </a:t>
            </a:r>
            <a:r>
              <a:rPr lang="ru-RU"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b="1"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А. Дейнека «Будущие летчики»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 Ю.Кротов «Рукодельница» </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6143620"/>
            <a:ext cx="8229600" cy="714380"/>
          </a:xfrm>
        </p:spPr>
        <p:txBody>
          <a:bodyPr>
            <a:normAutofit fontScale="90000"/>
          </a:bodyPr>
          <a:lstStyle/>
          <a:p>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000" i="1" dirty="0" smtClean="0">
                <a:latin typeface="Times New Roman" pitchFamily="18" charset="0"/>
                <a:cs typeface="Times New Roman" pitchFamily="18" charset="0"/>
              </a:rPr>
              <a:t/>
            </a:r>
            <a:br>
              <a:rPr lang="ru-RU" sz="2000" i="1" dirty="0" smtClean="0">
                <a:latin typeface="Times New Roman" pitchFamily="18" charset="0"/>
                <a:cs typeface="Times New Roman" pitchFamily="18" charset="0"/>
              </a:rPr>
            </a:br>
            <a:r>
              <a:rPr lang="ru-RU" sz="2000" i="1" dirty="0" smtClean="0"/>
              <a:t/>
            </a:r>
            <a:br>
              <a:rPr lang="ru-RU" sz="2000" i="1" dirty="0" smtClean="0"/>
            </a:br>
            <a:r>
              <a:rPr lang="ru-RU" sz="2000" i="1" dirty="0" smtClean="0"/>
              <a:t>  </a:t>
            </a:r>
            <a:br>
              <a:rPr lang="ru-RU" sz="2000" i="1" dirty="0" smtClean="0"/>
            </a:br>
            <a:r>
              <a:rPr lang="ru-RU" sz="2000" i="1" dirty="0" smtClean="0"/>
              <a:t/>
            </a:r>
            <a:br>
              <a:rPr lang="ru-RU" sz="2000" i="1" dirty="0" smtClean="0"/>
            </a:br>
            <a:r>
              <a:rPr lang="ru-RU" sz="2000" i="1" dirty="0" smtClean="0"/>
              <a:t/>
            </a:r>
            <a:br>
              <a:rPr lang="ru-RU" sz="2000" i="1" dirty="0" smtClean="0"/>
            </a:br>
            <a:r>
              <a:rPr lang="ru-RU" sz="2000" i="1" dirty="0" smtClean="0"/>
              <a:t/>
            </a:r>
            <a:br>
              <a:rPr lang="ru-RU" sz="2000" i="1" dirty="0" smtClean="0"/>
            </a:br>
            <a:r>
              <a:rPr lang="ru-RU" sz="2000" i="1" dirty="0" smtClean="0"/>
              <a:t/>
            </a:r>
            <a:br>
              <a:rPr lang="ru-RU" sz="2000" i="1" dirty="0" smtClean="0"/>
            </a:br>
            <a:r>
              <a:rPr lang="ru-RU" sz="2000" i="1" dirty="0" smtClean="0"/>
              <a:t/>
            </a:r>
            <a:br>
              <a:rPr lang="ru-RU" sz="2000" i="1" dirty="0" smtClean="0"/>
            </a:br>
            <a:r>
              <a:rPr lang="ru-RU" sz="2000" i="1" dirty="0" smtClean="0"/>
              <a:t/>
            </a:r>
            <a:br>
              <a:rPr lang="ru-RU" sz="2000" i="1" dirty="0" smtClean="0"/>
            </a:br>
            <a:r>
              <a:rPr lang="ru-RU" sz="2000" i="1" dirty="0" smtClean="0"/>
              <a:t/>
            </a:r>
            <a:br>
              <a:rPr lang="ru-RU" sz="2000" i="1" dirty="0" smtClean="0"/>
            </a:br>
            <a:r>
              <a:rPr lang="ru-RU" sz="2000" i="1" dirty="0" smtClean="0"/>
              <a:t/>
            </a:r>
            <a:br>
              <a:rPr lang="ru-RU" sz="2000" i="1" dirty="0" smtClean="0"/>
            </a:b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ru-RU" sz="1800" dirty="0" smtClean="0">
                <a:solidFill>
                  <a:schemeClr val="tx1"/>
                </a:solidFill>
              </a:rPr>
              <a:t/>
            </a:r>
            <a:br>
              <a:rPr lang="ru-RU" sz="1800" dirty="0" smtClean="0">
                <a:solidFill>
                  <a:schemeClr val="tx1"/>
                </a:solidFill>
              </a:rPr>
            </a:br>
            <a:r>
              <a:rPr lang="ru-RU" sz="1800" dirty="0" smtClean="0">
                <a:solidFill>
                  <a:schemeClr val="tx1"/>
                </a:solidFill>
                <a:latin typeface="Times New Roman" pitchFamily="18" charset="0"/>
                <a:cs typeface="Times New Roman" pitchFamily="18" charset="0"/>
              </a:rPr>
              <a:t/>
            </a:r>
            <a:br>
              <a:rPr lang="ru-RU" sz="1800" dirty="0" smtClean="0">
                <a:solidFill>
                  <a:schemeClr val="tx1"/>
                </a:solidFill>
                <a:latin typeface="Times New Roman" pitchFamily="18" charset="0"/>
                <a:cs typeface="Times New Roman" pitchFamily="18" charset="0"/>
              </a:rPr>
            </a:br>
            <a:r>
              <a:rPr lang="ru-RU" sz="2000" dirty="0" smtClean="0">
                <a:solidFill>
                  <a:srgbClr val="002060"/>
                </a:solidFill>
              </a:rPr>
              <a:t/>
            </a:r>
            <a:br>
              <a:rPr lang="ru-RU" sz="2000" dirty="0" smtClean="0">
                <a:solidFill>
                  <a:srgbClr val="002060"/>
                </a:solidFill>
              </a:rPr>
            </a:br>
            <a:r>
              <a:rPr lang="ru-RU" sz="2000" dirty="0" smtClean="0">
                <a:solidFill>
                  <a:srgbClr val="002060"/>
                </a:solidFill>
              </a:rPr>
              <a:t/>
            </a:r>
            <a:br>
              <a:rPr lang="ru-RU" sz="2000" dirty="0" smtClean="0">
                <a:solidFill>
                  <a:srgbClr val="002060"/>
                </a:solidFill>
              </a:rPr>
            </a:br>
            <a:r>
              <a:rPr lang="ru-RU" sz="2000" dirty="0" smtClean="0">
                <a:solidFill>
                  <a:srgbClr val="002060"/>
                </a:solidFill>
              </a:rPr>
              <a:t/>
            </a:r>
            <a:br>
              <a:rPr lang="ru-RU" sz="2000" dirty="0" smtClean="0">
                <a:solidFill>
                  <a:srgbClr val="002060"/>
                </a:solidFill>
              </a:rPr>
            </a:br>
            <a:r>
              <a:rPr lang="ru-RU" sz="2000" dirty="0" smtClean="0">
                <a:solidFill>
                  <a:srgbClr val="002060"/>
                </a:solidFill>
              </a:rPr>
              <a:t/>
            </a:r>
            <a:br>
              <a:rPr lang="ru-RU" sz="2000" dirty="0" smtClean="0">
                <a:solidFill>
                  <a:srgbClr val="002060"/>
                </a:solidFill>
              </a:rPr>
            </a:br>
            <a:r>
              <a:rPr lang="ru-RU" sz="2000" b="1" i="1" dirty="0" smtClean="0">
                <a:solidFill>
                  <a:srgbClr val="002060"/>
                </a:solidFill>
              </a:rPr>
              <a:t/>
            </a:r>
            <a:br>
              <a:rPr lang="ru-RU" sz="2000" b="1" i="1" dirty="0" smtClean="0">
                <a:solidFill>
                  <a:srgbClr val="002060"/>
                </a:solidFill>
              </a:rPr>
            </a:br>
            <a:r>
              <a:rPr lang="ru-RU" sz="2000" b="1" i="1" dirty="0" smtClean="0">
                <a:solidFill>
                  <a:srgbClr val="002060"/>
                </a:solidFill>
              </a:rPr>
              <a:t/>
            </a:r>
            <a:br>
              <a:rPr lang="ru-RU" sz="2000" b="1" i="1" dirty="0" smtClean="0">
                <a:solidFill>
                  <a:srgbClr val="002060"/>
                </a:solidFill>
              </a:rPr>
            </a:br>
            <a:r>
              <a:rPr lang="ru-RU" sz="2000" b="1" i="1" dirty="0" smtClean="0">
                <a:solidFill>
                  <a:srgbClr val="002060"/>
                </a:solidFill>
              </a:rPr>
              <a:t/>
            </a:r>
            <a:br>
              <a:rPr lang="ru-RU" sz="2000" b="1" i="1" dirty="0" smtClean="0">
                <a:solidFill>
                  <a:srgbClr val="002060"/>
                </a:solidFill>
              </a:rPr>
            </a:br>
            <a:r>
              <a:rPr lang="ru-RU" sz="2000" b="1" i="1" dirty="0" smtClean="0">
                <a:solidFill>
                  <a:srgbClr val="002060"/>
                </a:solidFill>
              </a:rPr>
              <a:t/>
            </a:r>
            <a:br>
              <a:rPr lang="ru-RU" sz="2000" b="1" i="1" dirty="0" smtClean="0">
                <a:solidFill>
                  <a:srgbClr val="002060"/>
                </a:solidFill>
              </a:rPr>
            </a:br>
            <a:r>
              <a:rPr lang="ru-RU" sz="2000" b="1" i="1" dirty="0" smtClean="0">
                <a:solidFill>
                  <a:srgbClr val="002060"/>
                </a:solidFill>
              </a:rPr>
              <a:t/>
            </a:r>
            <a:br>
              <a:rPr lang="ru-RU" sz="2000" b="1" i="1" dirty="0" smtClean="0">
                <a:solidFill>
                  <a:srgbClr val="002060"/>
                </a:solidFill>
              </a:rPr>
            </a:br>
            <a:r>
              <a:rPr lang="ru-RU" sz="2000" dirty="0" smtClean="0"/>
              <a:t/>
            </a:r>
            <a:br>
              <a:rPr lang="ru-RU" sz="2000" dirty="0" smtClean="0"/>
            </a:br>
            <a:endParaRPr lang="ru-RU" sz="2200" b="1" dirty="0">
              <a:solidFill>
                <a:srgbClr val="002060"/>
              </a:solidFill>
              <a:latin typeface="+mn-lt"/>
            </a:endParaRPr>
          </a:p>
        </p:txBody>
      </p:sp>
      <p:sp>
        <p:nvSpPr>
          <p:cNvPr id="16387" name="Rectangle 3"/>
          <p:cNvSpPr>
            <a:spLocks noChangeArrowheads="1"/>
          </p:cNvSpPr>
          <p:nvPr/>
        </p:nvSpPr>
        <p:spPr bwMode="auto">
          <a:xfrm>
            <a:off x="571472" y="4907174"/>
            <a:ext cx="821537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sz="2000" b="1" dirty="0" smtClean="0"/>
          </a:p>
          <a:p>
            <a:endParaRPr lang="ru-RU" sz="2000" b="1" dirty="0" smtClean="0"/>
          </a:p>
          <a:p>
            <a:endParaRPr lang="ru-RU" sz="2000" b="1" dirty="0" smtClean="0"/>
          </a:p>
          <a:p>
            <a:endParaRPr lang="ru-RU" sz="2000" dirty="0"/>
          </a:p>
        </p:txBody>
      </p:sp>
      <p:sp>
        <p:nvSpPr>
          <p:cNvPr id="19471" name="Rectangle 15"/>
          <p:cNvSpPr>
            <a:spLocks noChangeArrowheads="1"/>
          </p:cNvSpPr>
          <p:nvPr/>
        </p:nvSpPr>
        <p:spPr bwMode="auto">
          <a:xfrm>
            <a:off x="0" y="85723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6" name="Рисунок 5" descr="https://avatars.mds.yandex.net/i?id=d716747c1c13fddf66e6f4b19828a689_l-5267154-images-thumbs&amp;n=13"/>
          <p:cNvPicPr/>
          <p:nvPr/>
        </p:nvPicPr>
        <p:blipFill>
          <a:blip r:embed="rId2" cstate="print"/>
          <a:srcRect/>
          <a:stretch>
            <a:fillRect/>
          </a:stretch>
        </p:blipFill>
        <p:spPr bwMode="auto">
          <a:xfrm>
            <a:off x="5715008" y="2214554"/>
            <a:ext cx="2143140" cy="1928826"/>
          </a:xfrm>
          <a:prstGeom prst="rect">
            <a:avLst/>
          </a:prstGeom>
          <a:noFill/>
          <a:ln w="9525">
            <a:noFill/>
            <a:miter lim="800000"/>
            <a:headEnd/>
            <a:tailEnd/>
          </a:ln>
        </p:spPr>
      </p:pic>
      <p:pic>
        <p:nvPicPr>
          <p:cNvPr id="7" name="Рисунок 6" descr="https://avatars.dzeninfra.ru/get-zen_doc/1945957/pub_6123758bd12547415911315f_612468e191913975c1fe1cfe/scale_2400"/>
          <p:cNvPicPr/>
          <p:nvPr/>
        </p:nvPicPr>
        <p:blipFill>
          <a:blip r:embed="rId3" cstate="print"/>
          <a:srcRect l="8141" t="15423" r="8547" b="15755"/>
          <a:stretch>
            <a:fillRect/>
          </a:stretch>
        </p:blipFill>
        <p:spPr bwMode="auto">
          <a:xfrm>
            <a:off x="1071538" y="2285992"/>
            <a:ext cx="2286016" cy="1928826"/>
          </a:xfrm>
          <a:prstGeom prst="rect">
            <a:avLst/>
          </a:prstGeom>
          <a:noFill/>
          <a:ln w="9525">
            <a:noFill/>
            <a:miter lim="800000"/>
            <a:headEnd/>
            <a:tailEnd/>
          </a:ln>
        </p:spPr>
      </p:pic>
      <p:pic>
        <p:nvPicPr>
          <p:cNvPr id="8" name="Рисунок 7" descr="https://image.mel.fm/i/K/K8xikwJs5g/590.jpg"/>
          <p:cNvPicPr/>
          <p:nvPr/>
        </p:nvPicPr>
        <p:blipFill>
          <a:blip r:embed="rId4" cstate="print"/>
          <a:srcRect l="4237" t="4119" r="4237" b="4403"/>
          <a:stretch>
            <a:fillRect/>
          </a:stretch>
        </p:blipFill>
        <p:spPr bwMode="auto">
          <a:xfrm>
            <a:off x="3571868" y="4143380"/>
            <a:ext cx="2071702" cy="2428892"/>
          </a:xfrm>
          <a:prstGeom prst="rect">
            <a:avLst/>
          </a:prstGeom>
          <a:noFill/>
          <a:ln w="9525">
            <a:noFill/>
            <a:miter lim="800000"/>
            <a:headEnd/>
            <a:tailEnd/>
          </a:ln>
        </p:spPr>
      </p:pic>
      <p:sp>
        <p:nvSpPr>
          <p:cNvPr id="10" name="Прямоугольник 9"/>
          <p:cNvSpPr/>
          <p:nvPr/>
        </p:nvSpPr>
        <p:spPr>
          <a:xfrm>
            <a:off x="357158" y="857233"/>
            <a:ext cx="8501122" cy="1200329"/>
          </a:xfrm>
          <a:prstGeom prst="rect">
            <a:avLst/>
          </a:prstGeom>
        </p:spPr>
        <p:txBody>
          <a:bodyPr wrap="square">
            <a:spAutoFit/>
          </a:bodyPr>
          <a:lstStyle/>
          <a:p>
            <a:pPr algn="ctr"/>
            <a:r>
              <a:rPr lang="ru-RU" b="1" i="1" dirty="0" smtClean="0">
                <a:solidFill>
                  <a:srgbClr val="002060"/>
                </a:solidFill>
                <a:latin typeface="Times New Roman" pitchFamily="18" charset="0"/>
                <a:cs typeface="Times New Roman" pitchFamily="18" charset="0"/>
              </a:rPr>
              <a:t>Примерный перечень произведений изобразительного  искусства  </a:t>
            </a:r>
            <a:r>
              <a:rPr lang="ru-RU" b="1" dirty="0" smtClean="0">
                <a:solidFill>
                  <a:srgbClr val="002060"/>
                </a:solidFill>
                <a:latin typeface="Times New Roman" pitchFamily="18" charset="0"/>
                <a:cs typeface="Times New Roman" pitchFamily="18" charset="0"/>
              </a:rPr>
              <a:t/>
            </a:r>
            <a:br>
              <a:rPr lang="ru-RU" b="1" dirty="0" smtClean="0">
                <a:solidFill>
                  <a:srgbClr val="002060"/>
                </a:solidFill>
                <a:latin typeface="Times New Roman" pitchFamily="18" charset="0"/>
                <a:cs typeface="Times New Roman" pitchFamily="18" charset="0"/>
              </a:rPr>
            </a:br>
            <a:r>
              <a:rPr lang="ru-RU" b="1" i="1" dirty="0" smtClean="0">
                <a:solidFill>
                  <a:srgbClr val="002060"/>
                </a:solidFill>
                <a:latin typeface="Times New Roman" pitchFamily="18" charset="0"/>
                <a:cs typeface="Times New Roman" pitchFamily="18" charset="0"/>
              </a:rPr>
              <a:t>от 6 до 7 лет</a:t>
            </a:r>
          </a:p>
          <a:p>
            <a:pPr algn="ctr"/>
            <a:r>
              <a:rPr lang="ru-RU" i="1" dirty="0" smtClean="0">
                <a:latin typeface="Times New Roman" pitchFamily="18" charset="0"/>
                <a:cs typeface="Times New Roman" pitchFamily="18" charset="0"/>
              </a:rPr>
              <a:t/>
            </a:r>
            <a:br>
              <a:rPr lang="ru-RU" i="1" dirty="0" smtClean="0">
                <a:latin typeface="Times New Roman" pitchFamily="18" charset="0"/>
                <a:cs typeface="Times New Roman" pitchFamily="18" charset="0"/>
              </a:rPr>
            </a:br>
            <a:endParaRPr lang="ru-RU" dirty="0"/>
          </a:p>
        </p:txBody>
      </p:sp>
      <p:sp>
        <p:nvSpPr>
          <p:cNvPr id="11" name="Прямоугольник 10"/>
          <p:cNvSpPr/>
          <p:nvPr/>
        </p:nvSpPr>
        <p:spPr>
          <a:xfrm>
            <a:off x="642910" y="1643050"/>
            <a:ext cx="7929618" cy="2031325"/>
          </a:xfrm>
          <a:prstGeom prst="rect">
            <a:avLst/>
          </a:prstGeom>
        </p:spPr>
        <p:txBody>
          <a:bodyPr wrap="square">
            <a:spAutoFit/>
          </a:bodyPr>
          <a:lstStyle/>
          <a:p>
            <a:r>
              <a:rPr lang="ru-RU" b="1" i="1" dirty="0" smtClean="0">
                <a:latin typeface="Times New Roman" pitchFamily="18" charset="0"/>
                <a:cs typeface="Times New Roman" pitchFamily="18" charset="0"/>
              </a:rPr>
              <a:t>      Репродукции картин:                                                   </a:t>
            </a:r>
          </a:p>
          <a:p>
            <a:r>
              <a:rPr lang="ru-RU" dirty="0" smtClean="0">
                <a:latin typeface="Times New Roman" pitchFamily="18" charset="0"/>
                <a:cs typeface="Times New Roman" pitchFamily="18" charset="0"/>
              </a:rPr>
              <a:t> А. Пластов «Сенокос»;                                                     </a:t>
            </a:r>
            <a:r>
              <a:rPr lang="ru-RU" b="1" i="1" dirty="0" smtClean="0">
                <a:latin typeface="Times New Roman" pitchFamily="18" charset="0"/>
                <a:cs typeface="Times New Roman" pitchFamily="18" charset="0"/>
              </a:rPr>
              <a:t/>
            </a:r>
            <a:br>
              <a:rPr lang="ru-RU" b="1" i="1" dirty="0" smtClean="0">
                <a:latin typeface="Times New Roman" pitchFamily="18" charset="0"/>
                <a:cs typeface="Times New Roman" pitchFamily="18" charset="0"/>
              </a:rPr>
            </a:br>
            <a:r>
              <a:rPr lang="ru-RU" dirty="0" smtClean="0"/>
              <a:t> </a:t>
            </a:r>
          </a:p>
          <a:p>
            <a:endParaRPr lang="ru-RU" dirty="0" smtClean="0"/>
          </a:p>
          <a:p>
            <a:endParaRPr lang="ru-RU" dirty="0" smtClean="0"/>
          </a:p>
          <a:p>
            <a:endParaRPr lang="ru-RU" dirty="0" smtClean="0"/>
          </a:p>
          <a:p>
            <a:endParaRPr lang="ru-RU" dirty="0" smtClean="0"/>
          </a:p>
        </p:txBody>
      </p:sp>
      <p:sp>
        <p:nvSpPr>
          <p:cNvPr id="12" name="Прямоугольник 11"/>
          <p:cNvSpPr/>
          <p:nvPr/>
        </p:nvSpPr>
        <p:spPr>
          <a:xfrm>
            <a:off x="785786" y="4500570"/>
            <a:ext cx="2786082" cy="1785104"/>
          </a:xfrm>
          <a:prstGeom prst="rect">
            <a:avLst/>
          </a:prstGeom>
        </p:spPr>
        <p:txBody>
          <a:bodyPr wrap="square">
            <a:spAutoFit/>
          </a:bodyPr>
          <a:lstStyle/>
          <a:p>
            <a:r>
              <a:rPr lang="ru-RU" b="1" i="1" dirty="0" smtClean="0">
                <a:solidFill>
                  <a:prstClr val="black"/>
                </a:solidFill>
                <a:latin typeface="Times New Roman" pitchFamily="18" charset="0"/>
                <a:ea typeface="+mj-ea"/>
                <a:cs typeface="Times New Roman" pitchFamily="18" charset="0"/>
              </a:rPr>
              <a:t>Иллюстрации к книгам</a:t>
            </a:r>
            <a:r>
              <a:rPr lang="ru-RU" i="1" dirty="0" smtClean="0">
                <a:solidFill>
                  <a:prstClr val="black"/>
                </a:solidFill>
                <a:latin typeface="Calibri"/>
                <a:ea typeface="+mj-ea"/>
                <a:cs typeface="+mj-cs"/>
              </a:rPr>
              <a:t>:    </a:t>
            </a:r>
          </a:p>
          <a:p>
            <a:endParaRPr lang="ru-RU" i="1" dirty="0" smtClean="0">
              <a:solidFill>
                <a:prstClr val="black"/>
              </a:solidFill>
              <a:latin typeface="Calibri"/>
              <a:ea typeface="+mj-ea"/>
              <a:cs typeface="+mj-cs"/>
            </a:endParaRPr>
          </a:p>
          <a:p>
            <a:r>
              <a:rPr lang="ru-RU" dirty="0" err="1" smtClean="0">
                <a:solidFill>
                  <a:prstClr val="black"/>
                </a:solidFill>
                <a:latin typeface="Times New Roman" pitchFamily="18" charset="0"/>
                <a:ea typeface="+mj-ea"/>
                <a:cs typeface="Times New Roman" pitchFamily="18" charset="0"/>
              </a:rPr>
              <a:t>И.Билибин</a:t>
            </a:r>
            <a:r>
              <a:rPr lang="ru-RU" dirty="0" smtClean="0">
                <a:solidFill>
                  <a:prstClr val="black"/>
                </a:solidFill>
                <a:latin typeface="Times New Roman" pitchFamily="18" charset="0"/>
                <a:ea typeface="+mj-ea"/>
                <a:cs typeface="Times New Roman" pitchFamily="18" charset="0"/>
              </a:rPr>
              <a:t> «Сказке о рыбаке и рыбке»; </a:t>
            </a:r>
            <a:br>
              <a:rPr lang="ru-RU" dirty="0" smtClean="0">
                <a:solidFill>
                  <a:prstClr val="black"/>
                </a:solidFill>
                <a:latin typeface="Times New Roman" pitchFamily="18" charset="0"/>
                <a:ea typeface="+mj-ea"/>
                <a:cs typeface="Times New Roman" pitchFamily="18" charset="0"/>
              </a:rPr>
            </a:br>
            <a:r>
              <a:rPr lang="ru-RU" sz="2000" b="1" i="1" dirty="0" smtClean="0">
                <a:solidFill>
                  <a:srgbClr val="002060"/>
                </a:solidFill>
                <a:latin typeface="Calibri"/>
                <a:ea typeface="+mj-ea"/>
                <a:cs typeface="+mj-cs"/>
              </a:rPr>
              <a:t/>
            </a:r>
            <a:br>
              <a:rPr lang="ru-RU" sz="2000" b="1" i="1" dirty="0" smtClean="0">
                <a:solidFill>
                  <a:srgbClr val="002060"/>
                </a:solidFill>
                <a:latin typeface="Calibri"/>
                <a:ea typeface="+mj-ea"/>
                <a:cs typeface="+mj-cs"/>
              </a:rPr>
            </a:br>
            <a:endParaRPr lang="ru-RU" dirty="0"/>
          </a:p>
        </p:txBody>
      </p:sp>
      <p:sp>
        <p:nvSpPr>
          <p:cNvPr id="13" name="Прямоугольник 12"/>
          <p:cNvSpPr/>
          <p:nvPr/>
        </p:nvSpPr>
        <p:spPr>
          <a:xfrm>
            <a:off x="5500694" y="1785926"/>
            <a:ext cx="2534668" cy="369332"/>
          </a:xfrm>
          <a:prstGeom prst="rect">
            <a:avLst/>
          </a:prstGeom>
        </p:spPr>
        <p:txBody>
          <a:bodyPr wrap="none">
            <a:spAutoFit/>
          </a:bodyPr>
          <a:lstStyle/>
          <a:p>
            <a:r>
              <a:rPr lang="ru-RU" dirty="0" smtClean="0">
                <a:latin typeface="Times New Roman" pitchFamily="18" charset="0"/>
                <a:cs typeface="Times New Roman" pitchFamily="18" charset="0"/>
              </a:rPr>
              <a:t> И.И. Левитан</a:t>
            </a:r>
            <a:r>
              <a:rPr lang="ru-RU" b="1"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«Стога», </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5143512"/>
            <a:ext cx="8229600" cy="714380"/>
          </a:xfrm>
        </p:spPr>
        <p:txBody>
          <a:bodyPr>
            <a:normAutofit fontScale="90000"/>
          </a:bodyPr>
          <a:lstStyle/>
          <a:p>
            <a:pPr lvl="0">
              <a:buFont typeface="Wingdings" pitchFamily="2" charset="2"/>
              <a:buChar char="ü"/>
            </a:pP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i="1" dirty="0" smtClean="0">
                <a:solidFill>
                  <a:srgbClr val="002060"/>
                </a:solidFill>
                <a:latin typeface="Times New Roman" pitchFamily="18" charset="0"/>
                <a:cs typeface="Times New Roman" pitchFamily="18" charset="0"/>
              </a:rPr>
              <a:t>Примерный перечень анимационных и кинематографических произведений</a:t>
            </a:r>
            <a:br>
              <a:rPr lang="ru-RU" sz="2400" b="1" i="1" dirty="0" smtClean="0">
                <a:solidFill>
                  <a:srgbClr val="002060"/>
                </a:solidFill>
                <a:latin typeface="Times New Roman" pitchFamily="18" charset="0"/>
                <a:cs typeface="Times New Roman" pitchFamily="18" charset="0"/>
              </a:rPr>
            </a:b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000" i="1" dirty="0" smtClean="0">
                <a:latin typeface="Times New Roman" pitchFamily="18" charset="0"/>
                <a:cs typeface="Times New Roman" pitchFamily="18" charset="0"/>
              </a:rPr>
              <a:t> </a:t>
            </a:r>
            <a:r>
              <a:rPr lang="ru-RU" sz="2000" b="1" i="1" dirty="0" smtClean="0">
                <a:solidFill>
                  <a:schemeClr val="tx1"/>
                </a:solidFill>
                <a:latin typeface="Times New Roman" pitchFamily="18" charset="0"/>
                <a:cs typeface="Times New Roman" pitchFamily="18" charset="0"/>
              </a:rPr>
              <a:t>Для детей дошкольного возраста (с пяти лет)</a:t>
            </a:r>
            <a:r>
              <a:rPr lang="ru-RU" sz="1800" dirty="0" smtClean="0"/>
              <a:t/>
            </a:r>
            <a:br>
              <a:rPr lang="ru-RU" sz="1800" dirty="0" smtClean="0"/>
            </a:br>
            <a:r>
              <a:rPr lang="ru-RU" sz="2000" b="1" dirty="0" smtClean="0">
                <a:solidFill>
                  <a:schemeClr val="tx1"/>
                </a:solidFill>
                <a:latin typeface="Times New Roman" pitchFamily="18" charset="0"/>
                <a:cs typeface="Times New Roman" pitchFamily="18" charset="0"/>
              </a:rPr>
              <a:t> - </a:t>
            </a:r>
            <a:r>
              <a:rPr lang="ru-RU" sz="2000" dirty="0" smtClean="0">
                <a:solidFill>
                  <a:schemeClr val="tx1"/>
                </a:solidFill>
                <a:latin typeface="Times New Roman" pitchFamily="18" charset="0"/>
                <a:cs typeface="Times New Roman" pitchFamily="18" charset="0"/>
              </a:rPr>
              <a:t>Фильм «Катерок», студия «</a:t>
            </a:r>
            <a:r>
              <a:rPr lang="ru-RU" sz="2000" dirty="0" err="1" smtClean="0">
                <a:solidFill>
                  <a:schemeClr val="tx1"/>
                </a:solidFill>
                <a:latin typeface="Times New Roman" pitchFamily="18" charset="0"/>
                <a:cs typeface="Times New Roman" pitchFamily="18" charset="0"/>
              </a:rPr>
              <a:t>Союзмультфильм</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режиссѐр </a:t>
            </a:r>
            <a:r>
              <a:rPr lang="ru-RU" sz="2000" dirty="0" smtClean="0">
                <a:solidFill>
                  <a:schemeClr val="tx1"/>
                </a:solidFill>
                <a:latin typeface="Times New Roman" pitchFamily="18" charset="0"/>
                <a:cs typeface="Times New Roman" pitchFamily="18" charset="0"/>
              </a:rPr>
              <a:t>И.Ковалевская;</a:t>
            </a:r>
            <a:br>
              <a:rPr lang="ru-RU" sz="2000" dirty="0" smtClean="0">
                <a:solidFill>
                  <a:schemeClr val="tx1"/>
                </a:solidFill>
                <a:latin typeface="Times New Roman" pitchFamily="18" charset="0"/>
                <a:cs typeface="Times New Roman" pitchFamily="18" charset="0"/>
              </a:rPr>
            </a:br>
            <a:r>
              <a:rPr lang="ru-RU" sz="2000" dirty="0" smtClean="0">
                <a:solidFill>
                  <a:schemeClr val="tx1"/>
                </a:solidFill>
                <a:latin typeface="Times New Roman" pitchFamily="18" charset="0"/>
                <a:cs typeface="Times New Roman" pitchFamily="18" charset="0"/>
              </a:rPr>
              <a:t> - Фильм «Каникулы </a:t>
            </a:r>
            <a:r>
              <a:rPr lang="ru-RU" sz="2000" dirty="0" err="1" smtClean="0">
                <a:solidFill>
                  <a:schemeClr val="tx1"/>
                </a:solidFill>
                <a:latin typeface="Times New Roman" pitchFamily="18" charset="0"/>
                <a:cs typeface="Times New Roman" pitchFamily="18" charset="0"/>
              </a:rPr>
              <a:t>Бонифация</a:t>
            </a:r>
            <a:r>
              <a:rPr lang="ru-RU" sz="2000" dirty="0" smtClean="0">
                <a:solidFill>
                  <a:schemeClr val="tx1"/>
                </a:solidFill>
                <a:latin typeface="Times New Roman" pitchFamily="18" charset="0"/>
                <a:cs typeface="Times New Roman" pitchFamily="18" charset="0"/>
              </a:rPr>
              <a:t>», режиссер Ф. </a:t>
            </a:r>
            <a:r>
              <a:rPr lang="ru-RU" sz="2000" dirty="0" err="1" smtClean="0">
                <a:solidFill>
                  <a:schemeClr val="tx1"/>
                </a:solidFill>
                <a:latin typeface="Times New Roman" pitchFamily="18" charset="0"/>
                <a:cs typeface="Times New Roman" pitchFamily="18" charset="0"/>
              </a:rPr>
              <a:t>Хитрук</a:t>
            </a:r>
            <a:r>
              <a:rPr lang="ru-RU" sz="2000" dirty="0" smtClean="0">
                <a:solidFill>
                  <a:schemeClr val="tx1"/>
                </a:solidFill>
                <a:latin typeface="Times New Roman" pitchFamily="18" charset="0"/>
                <a:cs typeface="Times New Roman" pitchFamily="18" charset="0"/>
              </a:rPr>
              <a:t>, 1965;</a:t>
            </a:r>
            <a:br>
              <a:rPr lang="ru-RU" sz="2000" dirty="0" smtClean="0">
                <a:solidFill>
                  <a:schemeClr val="tx1"/>
                </a:solidFill>
                <a:latin typeface="Times New Roman" pitchFamily="18" charset="0"/>
                <a:cs typeface="Times New Roman" pitchFamily="18" charset="0"/>
              </a:rPr>
            </a:br>
            <a:r>
              <a:rPr lang="ru-RU" sz="2000" dirty="0" smtClean="0">
                <a:solidFill>
                  <a:schemeClr val="tx1"/>
                </a:solidFill>
                <a:latin typeface="Times New Roman" pitchFamily="18" charset="0"/>
                <a:cs typeface="Times New Roman" pitchFamily="18" charset="0"/>
              </a:rPr>
              <a:t> - Фильм «Умка» и «Умка ищет друга», студия «</a:t>
            </a:r>
            <a:r>
              <a:rPr lang="ru-RU" sz="2000" dirty="0" err="1" smtClean="0">
                <a:solidFill>
                  <a:schemeClr val="tx1"/>
                </a:solidFill>
                <a:latin typeface="Times New Roman" pitchFamily="18" charset="0"/>
                <a:cs typeface="Times New Roman" pitchFamily="18" charset="0"/>
              </a:rPr>
              <a:t>Союзмультфильм</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реж.В.Попов</a:t>
            </a:r>
            <a:r>
              <a:rPr lang="ru-RU" sz="2000" dirty="0" smtClean="0">
                <a:solidFill>
                  <a:schemeClr val="tx1"/>
                </a:solidFill>
                <a:latin typeface="Times New Roman" pitchFamily="18" charset="0"/>
                <a:cs typeface="Times New Roman" pitchFamily="18" charset="0"/>
              </a:rPr>
              <a:t>, В.Пекарь, 1969, 1970. </a:t>
            </a:r>
            <a:br>
              <a:rPr lang="ru-RU" sz="2000" dirty="0" smtClean="0">
                <a:solidFill>
                  <a:schemeClr val="tx1"/>
                </a:solidFill>
                <a:latin typeface="Times New Roman" pitchFamily="18" charset="0"/>
                <a:cs typeface="Times New Roman" pitchFamily="18" charset="0"/>
              </a:rPr>
            </a:br>
            <a:r>
              <a:rPr lang="ru-RU" sz="2000" dirty="0" smtClean="0">
                <a:solidFill>
                  <a:schemeClr val="tx1"/>
                </a:solidFill>
                <a:latin typeface="Times New Roman" pitchFamily="18" charset="0"/>
                <a:cs typeface="Times New Roman" pitchFamily="18" charset="0"/>
              </a:rPr>
              <a:t>- Цикл фильмов «Чебурашка и крокодил Гена», студия «</a:t>
            </a:r>
            <a:r>
              <a:rPr lang="ru-RU" sz="2000" dirty="0" err="1" smtClean="0">
                <a:solidFill>
                  <a:schemeClr val="tx1"/>
                </a:solidFill>
                <a:latin typeface="Times New Roman" pitchFamily="18" charset="0"/>
                <a:cs typeface="Times New Roman" pitchFamily="18" charset="0"/>
              </a:rPr>
              <a:t>Союзмультфильм</a:t>
            </a:r>
            <a:r>
              <a:rPr lang="ru-RU" sz="2000" dirty="0" smtClean="0">
                <a:solidFill>
                  <a:schemeClr val="tx1"/>
                </a:solidFill>
                <a:latin typeface="Times New Roman" pitchFamily="18" charset="0"/>
                <a:cs typeface="Times New Roman" pitchFamily="18" charset="0"/>
              </a:rPr>
              <a:t>», режиссер Р.Качанов, 1969-1983. </a:t>
            </a:r>
            <a:br>
              <a:rPr lang="ru-RU" sz="2000" dirty="0" smtClean="0">
                <a:solidFill>
                  <a:schemeClr val="tx1"/>
                </a:solidFill>
                <a:latin typeface="Times New Roman" pitchFamily="18" charset="0"/>
                <a:cs typeface="Times New Roman" pitchFamily="18" charset="0"/>
              </a:rPr>
            </a:br>
            <a:r>
              <a:rPr lang="ru-RU" sz="2000" dirty="0" smtClean="0">
                <a:solidFill>
                  <a:schemeClr val="tx1"/>
                </a:solidFill>
                <a:latin typeface="Times New Roman" pitchFamily="18" charset="0"/>
                <a:cs typeface="Times New Roman" pitchFamily="18" charset="0"/>
              </a:rPr>
              <a:t>- Фильм «Золушка», студия «</a:t>
            </a:r>
            <a:r>
              <a:rPr lang="ru-RU" sz="2000" dirty="0" err="1" smtClean="0">
                <a:solidFill>
                  <a:schemeClr val="tx1"/>
                </a:solidFill>
                <a:latin typeface="Times New Roman" pitchFamily="18" charset="0"/>
                <a:cs typeface="Times New Roman" pitchFamily="18" charset="0"/>
              </a:rPr>
              <a:t>Союзмультфильм</a:t>
            </a:r>
            <a:r>
              <a:rPr lang="ru-RU" sz="2000" dirty="0" smtClean="0">
                <a:solidFill>
                  <a:schemeClr val="tx1"/>
                </a:solidFill>
                <a:latin typeface="Times New Roman" pitchFamily="18" charset="0"/>
                <a:cs typeface="Times New Roman" pitchFamily="18" charset="0"/>
              </a:rPr>
              <a:t>», режиссер И. </a:t>
            </a:r>
            <a:r>
              <a:rPr lang="ru-RU" sz="2000" dirty="0" err="1" smtClean="0">
                <a:solidFill>
                  <a:schemeClr val="tx1"/>
                </a:solidFill>
                <a:latin typeface="Times New Roman" pitchFamily="18" charset="0"/>
                <a:cs typeface="Times New Roman" pitchFamily="18" charset="0"/>
              </a:rPr>
              <a:t>Аксенчук</a:t>
            </a:r>
            <a:r>
              <a:rPr lang="ru-RU" sz="2000" dirty="0" smtClean="0">
                <a:solidFill>
                  <a:schemeClr val="tx1"/>
                </a:solidFill>
                <a:latin typeface="Times New Roman" pitchFamily="18" charset="0"/>
                <a:cs typeface="Times New Roman" pitchFamily="18" charset="0"/>
              </a:rPr>
              <a:t>, 1979. </a:t>
            </a:r>
            <a:br>
              <a:rPr lang="ru-RU" sz="2000" dirty="0" smtClean="0">
                <a:solidFill>
                  <a:schemeClr val="tx1"/>
                </a:solidFill>
                <a:latin typeface="Times New Roman" pitchFamily="18" charset="0"/>
                <a:cs typeface="Times New Roman" pitchFamily="18" charset="0"/>
              </a:rPr>
            </a:br>
            <a:r>
              <a:rPr lang="ru-RU" sz="2000" dirty="0" smtClean="0">
                <a:solidFill>
                  <a:schemeClr val="tx1"/>
                </a:solidFill>
                <a:latin typeface="Times New Roman" pitchFamily="18" charset="0"/>
                <a:cs typeface="Times New Roman" pitchFamily="18" charset="0"/>
              </a:rPr>
              <a:t>- Фильм «Серебряное копытце», студия </a:t>
            </a:r>
            <a:r>
              <a:rPr lang="ru-RU" sz="2000" dirty="0" err="1" smtClean="0">
                <a:solidFill>
                  <a:schemeClr val="tx1"/>
                </a:solidFill>
                <a:latin typeface="Times New Roman" pitchFamily="18" charset="0"/>
                <a:cs typeface="Times New Roman" pitchFamily="18" charset="0"/>
              </a:rPr>
              <a:t>Союзмультфильм</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режиссѐр Г.Сокольский</a:t>
            </a:r>
            <a:r>
              <a:rPr lang="ru-RU" sz="2000" dirty="0" smtClean="0">
                <a:solidFill>
                  <a:schemeClr val="tx1"/>
                </a:solidFill>
                <a:latin typeface="Times New Roman" pitchFamily="18" charset="0"/>
                <a:cs typeface="Times New Roman" pitchFamily="18" charset="0"/>
              </a:rPr>
              <a:t>,  1977. </a:t>
            </a:r>
            <a:br>
              <a:rPr lang="ru-RU" sz="2000" dirty="0" smtClean="0">
                <a:solidFill>
                  <a:schemeClr val="tx1"/>
                </a:solidFill>
                <a:latin typeface="Times New Roman" pitchFamily="18" charset="0"/>
                <a:cs typeface="Times New Roman" pitchFamily="18" charset="0"/>
              </a:rPr>
            </a:br>
            <a:r>
              <a:rPr lang="ru-RU" sz="2000" dirty="0" smtClean="0">
                <a:solidFill>
                  <a:schemeClr val="tx1"/>
                </a:solidFill>
                <a:latin typeface="Times New Roman" pitchFamily="18" charset="0"/>
                <a:cs typeface="Times New Roman" pitchFamily="18" charset="0"/>
              </a:rPr>
              <a:t>- Цикл фильмов «Приключение Незнайки и его друзей», студия « ТО Экран», режиссер коллектив авторов, 1971-1973. </a:t>
            </a:r>
            <a:br>
              <a:rPr lang="ru-RU" sz="2000" dirty="0" smtClean="0">
                <a:solidFill>
                  <a:schemeClr val="tx1"/>
                </a:solidFill>
                <a:latin typeface="Times New Roman" pitchFamily="18" charset="0"/>
                <a:cs typeface="Times New Roman" pitchFamily="18" charset="0"/>
              </a:rPr>
            </a:br>
            <a:endParaRPr lang="ru-RU" sz="2000" b="1" dirty="0">
              <a:solidFill>
                <a:schemeClr val="tx1"/>
              </a:solidFill>
              <a:latin typeface="Times New Roman" pitchFamily="18" charset="0"/>
              <a:cs typeface="Times New Roman" pitchFamily="18" charset="0"/>
            </a:endParaRPr>
          </a:p>
        </p:txBody>
      </p:sp>
      <p:sp>
        <p:nvSpPr>
          <p:cNvPr id="19471"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813</TotalTime>
  <Words>729</Words>
  <Application>Microsoft Office PowerPoint</Application>
  <PresentationFormat>Экран (4:3)</PresentationFormat>
  <Paragraphs>74</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Поток</vt:lpstr>
      <vt:lpstr>  Перечень средств и дидактических пособий для формирования у детей позитивных установок к различным видам труда.    </vt:lpstr>
      <vt:lpstr>Слайд 2</vt:lpstr>
      <vt:lpstr>          Примерный перечень художественной литературы </vt:lpstr>
      <vt:lpstr> Примерный перечень художественной литературы</vt:lpstr>
      <vt:lpstr>Примерный перечень художественной литературы</vt:lpstr>
      <vt:lpstr>                                          Примерный перечень произведений изобразительного  искусства    от 4 до 5 лет  Иллюстрации, репродукции картин:  Е. Чернышева «Девочка с козочкой»;                          Ю. Кротов «В саду»;       </vt:lpstr>
      <vt:lpstr>                                               </vt:lpstr>
      <vt:lpstr>                                                                            </vt:lpstr>
      <vt:lpstr>      Примерный перечень анимационных и кинематографических произведений   Для детей дошкольного возраста (с пяти лет)  - Фильм «Катерок», студия «Союзмультфильм», режиссѐр И.Ковалевская;  - Фильм «Каникулы Бонифация», режиссер Ф. Хитрук, 1965;  - Фильм «Умка» и «Умка ищет друга», студия «Союзмультфильм», реж.В.Попов, В.Пекарь, 1969, 1970.  - Цикл фильмов «Чебурашка и крокодил Гена», студия «Союзмультфильм», режиссер Р.Качанов, 1969-1983.  - Фильм «Золушка», студия «Союзмультфильм», режиссер И. Аксенчук, 1979.  - Фильм «Серебряное копытце», студия Союзмультфильм, режиссѐр Г.Сокольский,  1977.  - Цикл фильмов «Приключение Незнайки и его друзей», студия « ТО Экран», режиссер коллектив авторов, 1971-1973.  </vt:lpstr>
      <vt:lpstr>         Примерный перечень анимационных и кинематографических произведений</vt:lpstr>
      <vt:lpstr>Кинематографические произведения </vt:lpstr>
      <vt:lpstr>Игра как одна из ведущих видов деятельности в дошкольном возрасте, может стать мотивом, побуждающим к труду.   Картотека сюжетно — ролевых игр «Профессии» Игра № 1. «Семья» Задачи: побуждать детей, творчески воспроизводить в играх быт семьи. Совершенствовать умение самостоятельно создавать для задуманного сюжета игровую обстановку. Раскрывать нравственную сущность деятельности взрослых людей: ответственное отношение к своим обязанностям, взаимопомощь и коллективный характер труда.  Игра № 2. «Больница» Задачи: вызвать у детей интерес к профессиям врача, медсестры; воспитывать чуткое, внимательное отношение к больному, доброту, отзывчивость, культуру общения. Формировать у детей умения принимать на себя роль и выполнять соответствующие игровые действия.   </vt:lpstr>
      <vt:lpstr>   </vt:lpstr>
      <vt:lpstr> </vt:lpstr>
      <vt:lpstr>    </vt:lpstr>
      <vt:lpstr>           </vt:lpstr>
      <vt:lpstr>Дидактические пособия для формирования у детей позитивных установок к различным видам труда.</vt:lpstr>
      <vt:lpstr>Дидактические пособия для формирования у детей позитивных установок к различным видам труда.</vt:lpstr>
      <vt:lpstr>Дидактические пособия для формирования у детей позитивных установок к различным видам труда.</vt:lpstr>
      <vt:lpstr>Дидактические пособия для формирования у детей позитивных установок к различным видам труда.</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Компоненты и методы организации трудовой деятельности дошкольников</dc:title>
  <dc:creator>1</dc:creator>
  <cp:lastModifiedBy>1</cp:lastModifiedBy>
  <cp:revision>88</cp:revision>
  <dcterms:created xsi:type="dcterms:W3CDTF">2024-10-07T09:05:30Z</dcterms:created>
  <dcterms:modified xsi:type="dcterms:W3CDTF">2024-12-18T10:24:56Z</dcterms:modified>
</cp:coreProperties>
</file>