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77286" y="759854"/>
            <a:ext cx="9504608" cy="2640169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FFC000"/>
                </a:solidFill>
              </a:rPr>
              <a:t>Значение </a:t>
            </a:r>
            <a:r>
              <a:rPr lang="ru-RU" sz="4400" b="1" dirty="0">
                <a:solidFill>
                  <a:srgbClr val="FFC000"/>
                </a:solidFill>
              </a:rPr>
              <a:t>дидактических </a:t>
            </a:r>
            <a:r>
              <a:rPr lang="ru-RU" sz="4400" b="1" dirty="0" smtClean="0">
                <a:solidFill>
                  <a:srgbClr val="FFC000"/>
                </a:solidFill>
              </a:rPr>
              <a:t>игр для детей средней группы детского сада </a:t>
            </a:r>
            <a:endParaRPr lang="ru-RU" sz="4400" b="1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b="1" dirty="0" smtClean="0"/>
              <a:t>Детский сад №103 ОАО «РЖД» </a:t>
            </a:r>
          </a:p>
          <a:p>
            <a:pPr algn="ctr"/>
            <a:r>
              <a:rPr lang="ru-RU" b="1" dirty="0" smtClean="0"/>
              <a:t>Воспитатель: Трофимова И.Ю.</a:t>
            </a:r>
          </a:p>
          <a:p>
            <a:pPr algn="ctr"/>
            <a:r>
              <a:rPr lang="ru-RU" b="1" dirty="0" smtClean="0"/>
              <a:t>г</a:t>
            </a:r>
            <a:r>
              <a:rPr lang="ru-RU" b="1" dirty="0"/>
              <a:t>. Лиски</a:t>
            </a:r>
          </a:p>
        </p:txBody>
      </p:sp>
    </p:spTree>
    <p:extLst>
      <p:ext uri="{BB962C8B-B14F-4D97-AF65-F5344CB8AC3E}">
        <p14:creationId xmlns:p14="http://schemas.microsoft.com/office/powerpoint/2010/main" val="3603783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134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86377" y="1081825"/>
            <a:ext cx="9775065" cy="539624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Среди всего многообразия игр для дошкольников особое место принадлежит дидактическим играм. Дидактические игры — это разновидность игр с правилами, специально создаваемых педагогикой в целях воспитания и обучения детей</a:t>
            </a:r>
            <a:r>
              <a:rPr lang="ru-RU" dirty="0" smtClean="0"/>
              <a:t>.</a:t>
            </a:r>
          </a:p>
          <a:p>
            <a:r>
              <a:rPr lang="ru-RU" dirty="0"/>
              <a:t>Значение дидактических игр чрезвычайно велико еще и потому, что в процессе игровой деятельности наряду с </a:t>
            </a:r>
            <a:r>
              <a:rPr lang="ru-RU" dirty="0" smtClean="0"/>
              <a:t>умственным, </a:t>
            </a:r>
            <a:r>
              <a:rPr lang="ru-RU" dirty="0"/>
              <a:t>осуществляется физическое, эстетическое, нравственное, трудовое воспитание. Выполняя разнообразные движения, действия с игрушками и предметами, ребенок развивает мелкие мышцы </a:t>
            </a:r>
            <a:r>
              <a:rPr lang="ru-RU" dirty="0" smtClean="0"/>
              <a:t>рук. Усваивая </a:t>
            </a:r>
            <a:r>
              <a:rPr lang="ru-RU" dirty="0"/>
              <a:t>цвета, их оттенки, форму предметов, манипулируя игрушками и другим игровым оборудованием, приобретая определенный чувственный опыт, дети начинают понимать красоту окружающего мира. Выполняя правила игры, ребята приучаются контролировать свое поведение, в результате чего воспитывается воля, дисциплинированность, умение действовать сообща, приходить друг другу на помощь, радоваться собственным успехам и успехам товарищей. </a:t>
            </a:r>
            <a:endParaRPr lang="ru-RU" dirty="0" smtClean="0"/>
          </a:p>
          <a:p>
            <a:r>
              <a:rPr lang="ru-RU" dirty="0"/>
              <a:t>Наблюдения за самостоятельными играми детей дают возможность выявить их знания, уровень их умственного развития, особенности поведения. Это подсказывает </a:t>
            </a:r>
            <a:r>
              <a:rPr lang="ru-RU" dirty="0" smtClean="0"/>
              <a:t>взрослому, </a:t>
            </a:r>
            <a:r>
              <a:rPr lang="ru-RU" dirty="0"/>
              <a:t>какие игры полезны ребенку, в чем он силен, в чем отстает.</a:t>
            </a:r>
          </a:p>
        </p:txBody>
      </p:sp>
    </p:spTree>
    <p:extLst>
      <p:ext uri="{BB962C8B-B14F-4D97-AF65-F5344CB8AC3E}">
        <p14:creationId xmlns:p14="http://schemas.microsoft.com/office/powerpoint/2010/main" val="4053059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05014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Картотека дидактических игр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8951" y="2125014"/>
            <a:ext cx="10071279" cy="4468968"/>
          </a:xfrm>
        </p:spPr>
        <p:txBody>
          <a:bodyPr/>
          <a:lstStyle/>
          <a:p>
            <a:r>
              <a:rPr lang="ru-RU" sz="2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Игры с предметами</a:t>
            </a:r>
          </a:p>
          <a:p>
            <a:r>
              <a:rPr lang="ru-RU" b="1" dirty="0">
                <a:solidFill>
                  <a:srgbClr val="FF0000"/>
                </a:solidFill>
              </a:rPr>
              <a:t>«Что это такое?»</a:t>
            </a:r>
          </a:p>
          <a:p>
            <a:r>
              <a:rPr lang="ru-RU" dirty="0"/>
              <a:t>Цель: уточнить представления детей о предметах неживой природы.</a:t>
            </a:r>
          </a:p>
          <a:p>
            <a:r>
              <a:rPr lang="ru-RU" dirty="0"/>
              <a:t>Материал: природный - песок, камни, земля, вода, снег.</a:t>
            </a:r>
          </a:p>
          <a:p>
            <a:r>
              <a:rPr lang="ru-RU" dirty="0"/>
              <a:t>Ход игры. Детям предлагаются картинки и в зависимости от того, что нарисовано на ней необходимо разложить соответственно природный материал, ответить что это? И какое это? (Большое, тяжелое, легкое, маленькое, сухое, влажное, рыхлое). Что с ним можно делать?</a:t>
            </a:r>
          </a:p>
        </p:txBody>
      </p:sp>
    </p:spTree>
    <p:extLst>
      <p:ext uri="{BB962C8B-B14F-4D97-AF65-F5344CB8AC3E}">
        <p14:creationId xmlns:p14="http://schemas.microsoft.com/office/powerpoint/2010/main" val="141527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42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2135" y="1107583"/>
            <a:ext cx="9929611" cy="5357611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«Детки на ветке»</a:t>
            </a:r>
          </a:p>
          <a:p>
            <a:r>
              <a:rPr lang="ru-RU" dirty="0"/>
              <a:t>Цель. Закреплять знания детей о листьях и плодах деревьев и кустарников, учить подбирать их по принадлежности к одному растению.</a:t>
            </a:r>
          </a:p>
          <a:p>
            <a:r>
              <a:rPr lang="ru-RU" dirty="0"/>
              <a:t>Ход игры. Дети рассматривают листья деревьев и кустарников, называют их. По предложению воспитателя: "Детки, найдите свои ветки" - ребята подбирают к каждому листу соответствующий плод. Эту игру можно проводить с засушенными листьями и плодами в течение всего года. Подготовить материал для игры могут сами дети</a:t>
            </a:r>
            <a:r>
              <a:rPr lang="ru-RU" dirty="0" smtClean="0"/>
              <a:t>.</a:t>
            </a:r>
          </a:p>
          <a:p>
            <a:r>
              <a:rPr lang="ru-RU" b="1" dirty="0">
                <a:solidFill>
                  <a:srgbClr val="FF0000"/>
                </a:solidFill>
              </a:rPr>
              <a:t>«Найди, что покажу»</a:t>
            </a:r>
          </a:p>
          <a:p>
            <a:r>
              <a:rPr lang="ru-RU" dirty="0"/>
              <a:t>Дидактическая задача. Найти предмет по сходству.</a:t>
            </a:r>
          </a:p>
          <a:p>
            <a:r>
              <a:rPr lang="ru-RU" dirty="0"/>
              <a:t>Оборудование. На двух подносах разложить одинаковые наборы овощей и фруктов. Один (для </a:t>
            </a:r>
            <a:r>
              <a:rPr lang="ru-RU" dirty="0" smtClean="0"/>
              <a:t>взрослого) </a:t>
            </a:r>
            <a:r>
              <a:rPr lang="ru-RU" dirty="0"/>
              <a:t>накрыть салфеткой.</a:t>
            </a:r>
          </a:p>
          <a:p>
            <a:r>
              <a:rPr lang="ru-RU" dirty="0"/>
              <a:t>Ход игры</a:t>
            </a:r>
            <a:r>
              <a:rPr lang="ru-RU" dirty="0" smtClean="0"/>
              <a:t>. Взрослый </a:t>
            </a:r>
            <a:r>
              <a:rPr lang="ru-RU" dirty="0"/>
              <a:t>показывает на короткое время один из предметов, спрятанных под салфеткой, и снова убирает его, затем предлагает детям: "Найдите на другом подносе такой же и вспомните, как он называется". Дети по очереди выполняют задание, пока все фрукты и овощи, спрятанные под салфеткой, не будут названы.</a:t>
            </a:r>
          </a:p>
        </p:txBody>
      </p:sp>
    </p:spTree>
    <p:extLst>
      <p:ext uri="{BB962C8B-B14F-4D97-AF65-F5344CB8AC3E}">
        <p14:creationId xmlns:p14="http://schemas.microsoft.com/office/powerpoint/2010/main" val="1889700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7107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3499" y="1107583"/>
            <a:ext cx="9968247" cy="548640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«Что сначала - что потом?»</a:t>
            </a:r>
          </a:p>
          <a:p>
            <a:r>
              <a:rPr lang="ru-RU" dirty="0"/>
              <a:t>Цель. Закреплять знания детей о развитии и росте животных.</a:t>
            </a:r>
          </a:p>
          <a:p>
            <a:r>
              <a:rPr lang="ru-RU" dirty="0"/>
              <a:t>Ход игры. Детям предъявляются предметы: яйцо, цыпленок, макет курицы; котенок, кошка; щенок, собака. Детям необходимо расположить эти предметы в правильном порядке</a:t>
            </a:r>
            <a:r>
              <a:rPr lang="ru-RU" dirty="0" smtClean="0"/>
              <a:t>.</a:t>
            </a:r>
          </a:p>
          <a:p>
            <a:r>
              <a:rPr lang="ru-RU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Игры настольно-печатные</a:t>
            </a:r>
          </a:p>
          <a:p>
            <a:r>
              <a:rPr lang="ru-RU" b="1" dirty="0">
                <a:solidFill>
                  <a:srgbClr val="FF0000"/>
                </a:solidFill>
              </a:rPr>
              <a:t>«Это когда?»</a:t>
            </a:r>
          </a:p>
          <a:p>
            <a:r>
              <a:rPr lang="ru-RU" dirty="0"/>
              <a:t>Цель. Уточнить представления детей о сезонных явлениях в природе.</a:t>
            </a:r>
          </a:p>
          <a:p>
            <a:r>
              <a:rPr lang="ru-RU" dirty="0"/>
              <a:t>Ход игры. У каждого из детей есть предметные картинки с изображением снегопада, дождя, солнечного дня, пасмурной погоды, град идет, ветер дует, висят сосульки и т.п. и сюжетные картинки с изображениями разных сезонов. Детям необходимо правильно разложить имеющиеся у них картинки</a:t>
            </a:r>
            <a:r>
              <a:rPr lang="ru-RU" dirty="0" smtClean="0"/>
              <a:t>.</a:t>
            </a:r>
          </a:p>
          <a:p>
            <a:r>
              <a:rPr lang="ru-RU" b="1" dirty="0">
                <a:solidFill>
                  <a:srgbClr val="FF0000"/>
                </a:solidFill>
              </a:rPr>
              <a:t>«Волшебный поезд»</a:t>
            </a:r>
          </a:p>
          <a:p>
            <a:r>
              <a:rPr lang="ru-RU" dirty="0"/>
              <a:t>Цель. Закрепить и систематизировать представления детей о деревьях, кустарниках.</a:t>
            </a:r>
          </a:p>
          <a:p>
            <a:r>
              <a:rPr lang="ru-RU" dirty="0"/>
              <a:t>Материал. Два поезда, вырезанных из картона (в каждом поезде по 4 вагона с 5 окнами); два комплекта карточек с изображением растений.</a:t>
            </a:r>
          </a:p>
          <a:p>
            <a:r>
              <a:rPr lang="ru-RU" dirty="0"/>
              <a:t>Ход игры: На столе перед детьми лежит "поезд" и карточки с изображением животных. Воспитатель. Перед вами поезд и пассажиры. Их нужно разместить по вагонам (в первом - кустарники, во втором - цветы и т.д.) так, чтобы в каждом окне был виден один пассажир. Тот, кто первый разместит животных по вагонам правильно, станет победителем.</a:t>
            </a:r>
          </a:p>
        </p:txBody>
      </p:sp>
    </p:spTree>
    <p:extLst>
      <p:ext uri="{BB962C8B-B14F-4D97-AF65-F5344CB8AC3E}">
        <p14:creationId xmlns:p14="http://schemas.microsoft.com/office/powerpoint/2010/main" val="2495421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86377" y="1133341"/>
            <a:ext cx="9955369" cy="5241701"/>
          </a:xfrm>
        </p:spPr>
        <p:txBody>
          <a:bodyPr/>
          <a:lstStyle/>
          <a:p>
            <a:r>
              <a:rPr lang="ru-RU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Игры словесные</a:t>
            </a:r>
          </a:p>
          <a:p>
            <a:r>
              <a:rPr lang="ru-RU" b="1" dirty="0">
                <a:solidFill>
                  <a:srgbClr val="FF0000"/>
                </a:solidFill>
              </a:rPr>
              <a:t>«Когда это бывает?»</a:t>
            </a:r>
          </a:p>
          <a:p>
            <a:r>
              <a:rPr lang="ru-RU" dirty="0"/>
              <a:t>Цель. Уточнять и углублять знания детей о временах года.</a:t>
            </a:r>
          </a:p>
          <a:p>
            <a:r>
              <a:rPr lang="ru-RU" dirty="0"/>
              <a:t>Ход игры.</a:t>
            </a:r>
          </a:p>
          <a:p>
            <a:r>
              <a:rPr lang="ru-RU" dirty="0"/>
              <a:t>Воспитатель читает вперемежку короткие тексты в стихах или прозе о временах года, а дети отгадывают</a:t>
            </a:r>
            <a:r>
              <a:rPr lang="ru-RU" dirty="0" smtClean="0"/>
              <a:t>.</a:t>
            </a:r>
          </a:p>
          <a:p>
            <a:r>
              <a:rPr lang="ru-RU" b="1" dirty="0">
                <a:solidFill>
                  <a:srgbClr val="FF0000"/>
                </a:solidFill>
              </a:rPr>
              <a:t>«Отгадай, кто это?»</a:t>
            </a:r>
          </a:p>
          <a:p>
            <a:r>
              <a:rPr lang="ru-RU" dirty="0"/>
              <a:t>Цель. Закреплять представления детей о характерных признаках диких и домашних животных.</a:t>
            </a:r>
          </a:p>
          <a:p>
            <a:r>
              <a:rPr lang="ru-RU" dirty="0"/>
              <a:t>Ход игры. </a:t>
            </a:r>
            <a:r>
              <a:rPr lang="ru-RU" dirty="0" smtClean="0"/>
              <a:t>Ведущий </a:t>
            </a:r>
            <a:r>
              <a:rPr lang="ru-RU" dirty="0"/>
              <a:t>описывает животное (его внешний вид, повадки, среду обитания…) дети должны отгадать про кого идет речь.</a:t>
            </a:r>
          </a:p>
        </p:txBody>
      </p:sp>
    </p:spTree>
    <p:extLst>
      <p:ext uri="{BB962C8B-B14F-4D97-AF65-F5344CB8AC3E}">
        <p14:creationId xmlns:p14="http://schemas.microsoft.com/office/powerpoint/2010/main" val="625227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134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3346" y="1107583"/>
            <a:ext cx="10058400" cy="5409127"/>
          </a:xfrm>
        </p:spPr>
        <p:txBody>
          <a:bodyPr/>
          <a:lstStyle/>
          <a:p>
            <a:endParaRPr lang="ru-RU" b="1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r>
              <a:rPr lang="ru-RU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Подвижные игры</a:t>
            </a:r>
            <a:r>
              <a:rPr lang="ru-RU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/>
            </a:r>
            <a:br>
              <a:rPr lang="ru-RU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</a:br>
            <a:r>
              <a:rPr lang="ru-RU" b="1" dirty="0">
                <a:solidFill>
                  <a:srgbClr val="FF0000"/>
                </a:solidFill>
              </a:rPr>
              <a:t>«Что в корзинку мы берем»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dirty="0"/>
              <a:t>Цель: закрепить у детей знание о том, какой урожай собирают в поле, в саду, на огороде, в лесу.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Научить различать плоды по месту их выращивания.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Сформировать представление о роли людей сохранения природы.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Материалы: Медальоны с изображение овощей, фруктов, злаков, бахчевых, грибов, ягод, а так же корзинок.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Ход игры. У одних детей - медальоны, изображающие разные дары природы. У других – медальоны в виде корзинок.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Дети – плоды под веселую музыку расходятся по комнате, движениями и мимикой изображают неповоротливый арбуз, нежную землянику, прячущийся в траве гриб и т.д.</a:t>
            </a:r>
            <a:endParaRPr lang="ru-RU" b="1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307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45719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4862" y="1094704"/>
            <a:ext cx="9994006" cy="5460642"/>
          </a:xfrm>
        </p:spPr>
        <p:txBody>
          <a:bodyPr/>
          <a:lstStyle/>
          <a:p>
            <a:r>
              <a:rPr lang="ru-RU" sz="2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Природа и человек</a:t>
            </a:r>
            <a:r>
              <a:rPr lang="ru-RU" sz="2000" b="1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ru-RU" b="1" i="1" dirty="0">
                <a:solidFill>
                  <a:srgbClr val="FF0000"/>
                </a:solidFill>
              </a:rPr>
              <a:t>Что из чего сделано?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dirty="0" err="1"/>
              <a:t>Дид</a:t>
            </a:r>
            <a:r>
              <a:rPr lang="ru-RU" dirty="0"/>
              <a:t>. задача: учить детей определять материал из которого сделан предмет.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Материалы: деревянный кубик, алюминиевая мисочка, стеклянная баночка, металлический колокольчик., ключ и т.д.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Ход игры: дети вынимают из мешочка разные предметы и называют, указывая, из чего сделан каждый предмет</a:t>
            </a:r>
            <a:r>
              <a:rPr lang="ru-RU" dirty="0" smtClean="0"/>
              <a:t>.</a:t>
            </a:r>
          </a:p>
          <a:p>
            <a:r>
              <a:rPr lang="ru-RU" b="1" i="1" dirty="0">
                <a:solidFill>
                  <a:srgbClr val="FF0000"/>
                </a:solidFill>
              </a:rPr>
              <a:t>Съедобное – несъедобное.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dirty="0" err="1"/>
              <a:t>Дид</a:t>
            </a:r>
            <a:r>
              <a:rPr lang="ru-RU" dirty="0"/>
              <a:t>. задача: закреплять знания о съедобных и несъедобных грибах.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Материалы: корзинка, предметные картинки с изображение съедобных и несъедобных грибов.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Ход игры: на столе перед каждым ребенком лежат картинки отгадки. Воспитатель загадывает загадку о грибах, дети отыскивают и кладут картинку-отгадку съедобного гриба в корзинки.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1156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45719"/>
          </a:xfrm>
        </p:spPr>
        <p:txBody>
          <a:bodyPr>
            <a:normAutofit fontScale="90000"/>
          </a:bodyPr>
          <a:lstStyle/>
          <a:p>
            <a:pPr algn="ctr"/>
            <a:endParaRPr lang="ru-RU" b="1" dirty="0">
              <a:solidFill>
                <a:srgbClr val="00B050"/>
              </a:solidFill>
              <a:latin typeface="Trebuchet MS" panose="020B0603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565" y="669829"/>
            <a:ext cx="7418231" cy="5983202"/>
          </a:xfrm>
        </p:spPr>
      </p:pic>
      <p:sp>
        <p:nvSpPr>
          <p:cNvPr id="7" name="Прямоугольник 6"/>
          <p:cNvSpPr/>
          <p:nvPr/>
        </p:nvSpPr>
        <p:spPr>
          <a:xfrm>
            <a:off x="4031087" y="1854557"/>
            <a:ext cx="59500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B050"/>
                </a:solidFill>
                <a:latin typeface="Trebuchet MS" panose="020B0603020202020204" pitchFamily="34" charset="0"/>
              </a:rPr>
              <a:t>Спасибо за внимание!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91141186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54</TotalTime>
  <Words>782</Words>
  <Application>Microsoft Office PowerPoint</Application>
  <PresentationFormat>Широкоэкранный</PresentationFormat>
  <Paragraphs>45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Comic Sans MS</vt:lpstr>
      <vt:lpstr>Trebuchet MS</vt:lpstr>
      <vt:lpstr>Wingdings 3</vt:lpstr>
      <vt:lpstr>Легкий дым</vt:lpstr>
      <vt:lpstr>Значение дидактических игр для детей средней группы детского сада </vt:lpstr>
      <vt:lpstr>Презентация PowerPoint</vt:lpstr>
      <vt:lpstr>Картотека дидактических игр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</dc:creator>
  <cp:lastModifiedBy>И</cp:lastModifiedBy>
  <cp:revision>9</cp:revision>
  <dcterms:created xsi:type="dcterms:W3CDTF">2021-01-28T21:56:02Z</dcterms:created>
  <dcterms:modified xsi:type="dcterms:W3CDTF">2021-01-28T22:50:41Z</dcterms:modified>
</cp:coreProperties>
</file>