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72" r:id="rId4"/>
    <p:sldId id="297" r:id="rId5"/>
    <p:sldId id="295" r:id="rId6"/>
    <p:sldId id="315" r:id="rId7"/>
    <p:sldId id="259" r:id="rId8"/>
    <p:sldId id="293" r:id="rId9"/>
    <p:sldId id="268" r:id="rId10"/>
    <p:sldId id="263" r:id="rId11"/>
    <p:sldId id="260" r:id="rId12"/>
    <p:sldId id="290" r:id="rId13"/>
    <p:sldId id="317" r:id="rId14"/>
    <p:sldId id="287" r:id="rId15"/>
    <p:sldId id="310" r:id="rId16"/>
    <p:sldId id="270" r:id="rId17"/>
    <p:sldId id="298" r:id="rId18"/>
    <p:sldId id="273" r:id="rId19"/>
    <p:sldId id="274" r:id="rId20"/>
    <p:sldId id="316" r:id="rId21"/>
    <p:sldId id="277" r:id="rId22"/>
    <p:sldId id="285" r:id="rId23"/>
    <p:sldId id="283" r:id="rId24"/>
    <p:sldId id="279" r:id="rId25"/>
    <p:sldId id="314" r:id="rId26"/>
    <p:sldId id="275" r:id="rId27"/>
    <p:sldId id="303" r:id="rId28"/>
    <p:sldId id="299" r:id="rId29"/>
    <p:sldId id="276" r:id="rId30"/>
    <p:sldId id="318" r:id="rId31"/>
    <p:sldId id="309" r:id="rId32"/>
    <p:sldId id="300" r:id="rId33"/>
    <p:sldId id="301" r:id="rId34"/>
    <p:sldId id="323" r:id="rId35"/>
    <p:sldId id="322" r:id="rId36"/>
    <p:sldId id="305" r:id="rId37"/>
    <p:sldId id="306" r:id="rId38"/>
    <p:sldId id="319" r:id="rId39"/>
    <p:sldId id="320" r:id="rId40"/>
    <p:sldId id="289" r:id="rId41"/>
    <p:sldId id="294" r:id="rId42"/>
    <p:sldId id="267" r:id="rId43"/>
    <p:sldId id="288" r:id="rId44"/>
    <p:sldId id="321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>
      <p:cViewPr varScale="1">
        <p:scale>
          <a:sx n="74" d="100"/>
          <a:sy n="74" d="100"/>
        </p:scale>
        <p:origin x="120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FA0E4-0CE2-4F33-9A47-34ED427B441F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415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FA0E4-0CE2-4F33-9A47-34ED427B441F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917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FA0E4-0CE2-4F33-9A47-34ED427B441F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393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FA0E4-0CE2-4F33-9A47-34ED427B441F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195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FA0E4-0CE2-4F33-9A47-34ED427B441F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581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FA0E4-0CE2-4F33-9A47-34ED427B441F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043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FA0E4-0CE2-4F33-9A47-34ED427B441F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961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FA0E4-0CE2-4F33-9A47-34ED427B441F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08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FA0E4-0CE2-4F33-9A47-34ED427B441F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388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FA0E4-0CE2-4F33-9A47-34ED427B441F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346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FA0E4-0CE2-4F33-9A47-34ED427B441F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80E4-063B-444C-80CE-609750FCF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109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FA0E4-0CE2-4F33-9A47-34ED427B441F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F80E4-063B-444C-80CE-609750FCF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878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jpeg"/><Relationship Id="rId7" Type="http://schemas.openxmlformats.org/officeDocument/2006/relationships/image" Target="../media/image4.gif"/><Relationship Id="rId2" Type="http://schemas.openxmlformats.org/officeDocument/2006/relationships/hyperlink" Target="http://img1.liveinternet.ru/images/foto/b/3/533/2483533/f_18621390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mcontent.life.ru/media/2/2010/08/1616/159ecc25dcc95ec705f62b50676d705e.gif" TargetMode="External"/><Relationship Id="rId5" Type="http://schemas.openxmlformats.org/officeDocument/2006/relationships/image" Target="../media/image3.jpeg"/><Relationship Id="rId10" Type="http://schemas.openxmlformats.org/officeDocument/2006/relationships/image" Target="../media/image7.jpeg"/><Relationship Id="rId4" Type="http://schemas.openxmlformats.org/officeDocument/2006/relationships/hyperlink" Target="http://s005.radikal.ru/i209/1002/6b/af26a2d4569dt.jpg" TargetMode="External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2115666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Использование различных форм сотрудничества с родителями </a:t>
            </a:r>
            <a:br>
              <a:rPr lang="ru-RU" sz="20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ru-RU" sz="20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при решении задач нравственно-патриотического воспитания дошкольников.</a:t>
            </a:r>
            <a:br>
              <a:rPr lang="ru-RU" sz="20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sz="2000" dirty="0" smtClean="0"/>
              <a:t>                                                                                  Детский </a:t>
            </a:r>
            <a:r>
              <a:rPr lang="ru-RU" sz="2000" dirty="0"/>
              <a:t>сад №103 ОАО «РЖД»</a:t>
            </a:r>
            <a:br>
              <a:rPr lang="ru-RU" sz="2000" dirty="0"/>
            </a:br>
            <a:r>
              <a:rPr lang="ru-RU" sz="2000" dirty="0" smtClean="0"/>
              <a:t>                                                                                 Воспитатель</a:t>
            </a:r>
            <a:r>
              <a:rPr lang="ru-RU" sz="2000" dirty="0"/>
              <a:t>: Трофимова И.Ю.</a:t>
            </a:r>
            <a:br>
              <a:rPr lang="ru-RU" sz="2000" dirty="0"/>
            </a:br>
            <a:r>
              <a:rPr lang="ru-RU" sz="2000" dirty="0" smtClean="0"/>
              <a:t>                                                                                </a:t>
            </a:r>
            <a:endParaRPr lang="ru-RU" sz="2000" b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21781" y="9999005"/>
            <a:ext cx="2016341" cy="473405"/>
          </a:xfrm>
        </p:spPr>
        <p:txBody>
          <a:bodyPr>
            <a:normAutofit/>
          </a:bodyPr>
          <a:lstStyle/>
          <a:p>
            <a:pPr algn="r"/>
            <a:endParaRPr lang="ru-RU" sz="2000" dirty="0"/>
          </a:p>
        </p:txBody>
      </p:sp>
      <p:pic>
        <p:nvPicPr>
          <p:cNvPr id="5" name="i-main-pic" descr="Картинка 57 из 63784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5437" y="4429538"/>
            <a:ext cx="1658182" cy="1371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-main-pic" descr="Картинка 69 из 64000">
            <a:hlinkClick r:id="rId4" tgtFrame="_blank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8281" y="2914920"/>
            <a:ext cx="1515264" cy="1371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-main-pic" descr="Картинка 21 из 17924">
            <a:hlinkClick r:id="rId6" tgtFrame="_blank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87401" y="2914920"/>
            <a:ext cx="1658182" cy="1371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306" y="4429538"/>
            <a:ext cx="1758165" cy="1371074"/>
          </a:xfrm>
          <a:prstGeom prst="rect">
            <a:avLst/>
          </a:prstGeom>
        </p:spPr>
      </p:pic>
      <p:pic>
        <p:nvPicPr>
          <p:cNvPr id="1026" name="Picture 2" descr="F20120510102448322522278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401" y="4429538"/>
            <a:ext cx="1860700" cy="137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&amp;Dcy;&amp;rcy;&amp;ucy;&amp;zhcy;&amp;ncy;&amp;acy;&amp;yacy; &amp;scy;&amp;iecy;&amp;mcy;&amp;softcy;&amp;yacy;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80" y="4429538"/>
            <a:ext cx="1701785" cy="13710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751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948"/>
            <a:ext cx="8229600" cy="62363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3284984"/>
            <a:ext cx="8075240" cy="2841179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FF0000"/>
                </a:solidFill>
              </a:rPr>
              <a:t>Патриотическое воспитание дошкольников </a:t>
            </a:r>
            <a:r>
              <a:rPr lang="ru-RU" sz="2800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- </a:t>
            </a:r>
            <a:r>
              <a:rPr lang="ru-RU" sz="2000" b="1" dirty="0"/>
              <a:t>взаимодействие взрослого и детей в совместной деятельности и общении, которое направлено на раскрытие и формирование в ребенке  общечеловеческих нравственных качеств личности, приобщение к истокам национальной  культуры, природе родного края, воспитание эмоционально-действенного отношения, чувства сопричастности, привязанности к окружающим. </a:t>
            </a:r>
          </a:p>
          <a:p>
            <a:endParaRPr lang="ru-RU" sz="2000" dirty="0"/>
          </a:p>
        </p:txBody>
      </p:sp>
      <p:pic>
        <p:nvPicPr>
          <p:cNvPr id="4" name="Объект 7" descr="http://presentatio.ru/upload/000/u1/4169/3c64927f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836712"/>
            <a:ext cx="3384375" cy="2232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005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39552" y="1196752"/>
            <a:ext cx="813690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4632">
              <a:spcBef>
                <a:spcPct val="0"/>
              </a:spcBef>
              <a:defRPr/>
            </a:pPr>
            <a:r>
              <a:rPr lang="ru-RU" sz="2400" b="1" i="1" dirty="0" smtClean="0">
                <a:solidFill>
                  <a:srgbClr val="FF0000"/>
                </a:solidFill>
              </a:rPr>
              <a:t>Воспитание </a:t>
            </a:r>
            <a:r>
              <a:rPr lang="ru-RU" sz="2400" b="1" i="1" dirty="0">
                <a:solidFill>
                  <a:srgbClr val="FF0000"/>
                </a:solidFill>
              </a:rPr>
              <a:t>нравственной стороны дошкольника </a:t>
            </a:r>
            <a:r>
              <a:rPr lang="ru-RU" sz="2400" b="1" i="1" dirty="0"/>
              <a:t>– будущего гражданина является одним из важнейших компонентов в развитии личности.</a:t>
            </a:r>
            <a:r>
              <a:rPr lang="ru-RU" sz="2400" i="1" dirty="0"/>
              <a:t> </a:t>
            </a:r>
            <a:r>
              <a:rPr lang="ru-RU" sz="2400" b="1" dirty="0"/>
              <a:t>Именно в дошкольном возрасте закладываются предпосылки гражданских качеств, развиваются представления о человеке, обществе, культуре</a:t>
            </a:r>
            <a:r>
              <a:rPr lang="ru-RU" sz="2400" b="1" dirty="0" smtClean="0"/>
              <a:t>.</a:t>
            </a:r>
          </a:p>
          <a:p>
            <a:pPr marL="484632">
              <a:spcBef>
                <a:spcPct val="0"/>
              </a:spcBef>
              <a:defRPr/>
            </a:pPr>
            <a:endParaRPr lang="ru-RU" sz="2400" b="1" dirty="0"/>
          </a:p>
          <a:p>
            <a:pPr marL="484632">
              <a:spcBef>
                <a:spcPct val="0"/>
              </a:spcBef>
              <a:defRPr/>
            </a:pPr>
            <a:endParaRPr lang="ru-RU" b="1" dirty="0" smtClean="0"/>
          </a:p>
          <a:p>
            <a:pPr marL="484632">
              <a:spcBef>
                <a:spcPct val="0"/>
              </a:spcBef>
              <a:defRPr/>
            </a:pPr>
            <a:endParaRPr lang="ru-RU" b="1" dirty="0"/>
          </a:p>
          <a:p>
            <a:pPr marL="484632">
              <a:spcBef>
                <a:spcPct val="0"/>
              </a:spcBef>
              <a:defRPr/>
            </a:pPr>
            <a:endParaRPr lang="ru-RU" b="1" dirty="0" smtClean="0"/>
          </a:p>
          <a:p>
            <a:pPr marL="484632">
              <a:spcBef>
                <a:spcPct val="0"/>
              </a:spcBef>
              <a:defRPr/>
            </a:pPr>
            <a:endParaRPr lang="ru-RU" b="1" dirty="0"/>
          </a:p>
          <a:p>
            <a:pPr marL="484632">
              <a:spcBef>
                <a:spcPct val="0"/>
              </a:spcBef>
              <a:defRPr/>
            </a:pPr>
            <a:endParaRPr lang="ru-RU" b="1" dirty="0" smtClean="0"/>
          </a:p>
          <a:p>
            <a:pPr marL="484632" lvl="0">
              <a:spcBef>
                <a:spcPct val="0"/>
              </a:spcBef>
              <a:defRPr/>
            </a:pPr>
            <a:endParaRPr lang="ru-RU" b="1" dirty="0">
              <a:ln w="6350">
                <a:solidFill>
                  <a:srgbClr val="2DA2BF">
                    <a:shade val="43000"/>
                  </a:srgbClr>
                </a:solidFill>
              </a:ln>
              <a:solidFill>
                <a:srgbClr val="2DA2BF">
                  <a:tint val="83000"/>
                  <a:satMod val="150000"/>
                </a:srgbClr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latin typeface="Lucida Sans Unicode"/>
              <a:ea typeface="+mj-ea"/>
              <a:cs typeface="+mj-cs"/>
            </a:endParaRPr>
          </a:p>
        </p:txBody>
      </p:sp>
      <p:pic>
        <p:nvPicPr>
          <p:cNvPr id="3" name="Рисунок 2" descr="https://pp.vk.me/c405924/v405924824/1347f/eIzBR8-K5NM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860" y="3650300"/>
            <a:ext cx="2592288" cy="1872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205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ypresentation.ru/documents/e45e6b940c53490355373c1436454fb7/img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052736"/>
            <a:ext cx="6480719" cy="4680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342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908720"/>
            <a:ext cx="8208912" cy="2710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нравственному воспитанию должна проводиться регулярно и в системе.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Большая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роль отводится созданию условий, разнообразию приемов и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методов  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работе с детьми. Начинать работу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патриотическому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воспитанию нужно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создания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детей теплой, уютной атмосферы. Каждый день ребенка в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детском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саду должен быть наполнен радостью, улыбками, добрыми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друзьями, веселыми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играми.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3" descr="http://www.cnegurochka20.caduk.ru/images/kartinka2.pn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628939"/>
            <a:ext cx="3816424" cy="2494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7" y="3619013"/>
            <a:ext cx="3672409" cy="250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47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980728"/>
            <a:ext cx="8229600" cy="79208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Формы работы с детьми и их родителями:</a:t>
            </a: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916832"/>
            <a:ext cx="8075240" cy="4209331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ru-RU" sz="8000" b="1" dirty="0" smtClean="0"/>
              <a:t>Экскурсии</a:t>
            </a:r>
          </a:p>
          <a:p>
            <a:pPr lvl="0"/>
            <a:r>
              <a:rPr lang="ru-RU" sz="8000" b="1" dirty="0" smtClean="0"/>
              <a:t>Прогулки</a:t>
            </a:r>
          </a:p>
          <a:p>
            <a:pPr lvl="0"/>
            <a:r>
              <a:rPr lang="ru-RU" sz="8000" b="1" dirty="0" smtClean="0"/>
              <a:t>Совместная </a:t>
            </a:r>
            <a:r>
              <a:rPr lang="ru-RU" sz="8000" b="1" dirty="0"/>
              <a:t>образовательная </a:t>
            </a:r>
            <a:r>
              <a:rPr lang="ru-RU" sz="8000" b="1" dirty="0" smtClean="0"/>
              <a:t>деятельность</a:t>
            </a:r>
          </a:p>
          <a:p>
            <a:pPr lvl="0"/>
            <a:r>
              <a:rPr lang="ru-RU" sz="8000" b="1" dirty="0" smtClean="0"/>
              <a:t>Праздники и развлечения</a:t>
            </a:r>
          </a:p>
          <a:p>
            <a:pPr lvl="0"/>
            <a:r>
              <a:rPr lang="ru-RU" sz="8000" b="1" dirty="0" smtClean="0"/>
              <a:t>Вечера встреч</a:t>
            </a:r>
            <a:endParaRPr lang="ru-RU" sz="8000" b="1" dirty="0"/>
          </a:p>
          <a:p>
            <a:pPr lvl="0"/>
            <a:r>
              <a:rPr lang="ru-RU" sz="8000" b="1" dirty="0" smtClean="0"/>
              <a:t>Родительские </a:t>
            </a:r>
            <a:r>
              <a:rPr lang="ru-RU" sz="8000" b="1" dirty="0"/>
              <a:t>собрания</a:t>
            </a:r>
          </a:p>
          <a:p>
            <a:pPr lvl="0"/>
            <a:r>
              <a:rPr lang="ru-RU" sz="8000" b="1" dirty="0" smtClean="0"/>
              <a:t>Посиделки</a:t>
            </a:r>
            <a:endParaRPr lang="ru-RU" sz="8000" b="1" dirty="0"/>
          </a:p>
          <a:p>
            <a:pPr lvl="0"/>
            <a:r>
              <a:rPr lang="ru-RU" sz="8000" b="1" dirty="0" smtClean="0"/>
              <a:t>Консультации</a:t>
            </a:r>
            <a:endParaRPr lang="ru-RU" sz="8000" b="1" dirty="0"/>
          </a:p>
          <a:p>
            <a:pPr lvl="0"/>
            <a:r>
              <a:rPr lang="ru-RU" sz="8000" b="1" dirty="0"/>
              <a:t>Наглядная агитация</a:t>
            </a:r>
          </a:p>
          <a:p>
            <a:pPr lvl="0"/>
            <a:r>
              <a:rPr lang="ru-RU" sz="8000" b="1" dirty="0"/>
              <a:t>Анкетирование</a:t>
            </a:r>
          </a:p>
          <a:p>
            <a:pPr lvl="0"/>
            <a:r>
              <a:rPr lang="ru-RU" sz="8000" b="1" dirty="0"/>
              <a:t>Выставки</a:t>
            </a:r>
          </a:p>
          <a:p>
            <a:pPr lvl="0"/>
            <a:r>
              <a:rPr lang="ru-RU" sz="8000" b="1" dirty="0"/>
              <a:t>Фотовыставки</a:t>
            </a:r>
          </a:p>
          <a:p>
            <a:pPr lvl="0"/>
            <a:r>
              <a:rPr lang="ru-RU" sz="8000" b="1" dirty="0" smtClean="0"/>
              <a:t>Создание </a:t>
            </a:r>
            <a:r>
              <a:rPr lang="ru-RU" sz="8000" b="1" dirty="0"/>
              <a:t>альбомов</a:t>
            </a:r>
          </a:p>
          <a:p>
            <a:pPr lvl="0"/>
            <a:endParaRPr lang="ru-RU" sz="7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688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1" y="908720"/>
            <a:ext cx="806489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работы по патриотическому воспитанию</a:t>
            </a:r>
            <a:r>
              <a:rPr lang="ru-RU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создание развивающей среды по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гражданско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–патриотическому воспитанию;</a:t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непосредственная образовательная деятельность;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-беседы о Родине, о родном городе, о природе родного края, о хороших людях, чтение детских книг на патриотические темы, соответствующий подбор песен и стихов для разучивания, просмотр </a:t>
            </a:r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кинофильмов для детей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целенаправленные игры ;</a:t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взаимодействие с родителями;</a:t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взаимодействие с </a:t>
            </a:r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социумом…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4901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Какие </a:t>
            </a:r>
            <a:r>
              <a:rPr lang="ru-RU" dirty="0"/>
              <a:t>бы формы взаимодействия с родителями не были выбраны, каковыми бы </a:t>
            </a:r>
            <a:r>
              <a:rPr lang="ru-RU" dirty="0" smtClean="0"/>
              <a:t>не были </a:t>
            </a:r>
            <a:r>
              <a:rPr lang="ru-RU" dirty="0"/>
              <a:t>пути их реализации – главное, вовлечь родителей в </a:t>
            </a:r>
            <a:r>
              <a:rPr lang="ru-RU" dirty="0" err="1"/>
              <a:t>воспитательно</a:t>
            </a:r>
            <a:r>
              <a:rPr lang="ru-RU" dirty="0"/>
              <a:t>-образовательный процесс, разнообразить формы взаимодействия с ними, пробудить интерес к жизни детей в ДОУ и активизировать участие самих родителей в различных мероприятиях детского </a:t>
            </a:r>
            <a:r>
              <a:rPr lang="ru-RU" dirty="0" smtClean="0"/>
              <a:t>сада.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Результатом внедрения ФГОС в работе с родителями должно стать создание эффективной модели сотрудничества, основанной на личностно- ориентированной модели взаимодействия взрослых.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399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412776"/>
            <a:ext cx="7776864" cy="393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Помощь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или совместная деятельность вызывает у детей чувство гордости, способствует развитию эмоций ребенка, его социальной восприимчивости. В процессе общения с родителями и другими членами семьи ребенок, подражая им, усваивает нормы, правила и формы социального поведения.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оказывают большую помощь, активно участвуют в жизни детского сада, проявляя выдумку, фантазию, энтузиазм. С их участием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проводятся </a:t>
            </a:r>
            <a:r>
              <a:rPr lang="ru-RU" sz="2000" dirty="0"/>
              <a:t>праздники и развлечения. На наших праздниках родители не просто гости и зрители, они полноправные участники. В ходе подготовки к праздникам родители вместе с педагогами и детьми делают поделки, декорации и атрибуты, шьют костюмы.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25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endParaRPr lang="ru-RU" sz="1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50" y="1844824"/>
            <a:ext cx="4067742" cy="3417243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44824"/>
            <a:ext cx="4038600" cy="3417243"/>
          </a:xfrm>
        </p:spPr>
      </p:pic>
    </p:spTree>
    <p:extLst>
      <p:ext uri="{BB962C8B-B14F-4D97-AF65-F5344CB8AC3E}">
        <p14:creationId xmlns:p14="http://schemas.microsoft.com/office/powerpoint/2010/main" val="272659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530" y="846138"/>
            <a:ext cx="4038600" cy="2692400"/>
          </a:xfrm>
        </p:spPr>
      </p:pic>
      <p:pic>
        <p:nvPicPr>
          <p:cNvPr id="5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51209"/>
            <a:ext cx="4038600" cy="2692400"/>
          </a:xfrm>
        </p:spPr>
      </p:pic>
      <p:pic>
        <p:nvPicPr>
          <p:cNvPr id="7" name="Рисунок 6" descr="H:\ТЕРЕМОК  ФОТО К ВЫПУСКНОМУ 2014\DSC0223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314" y="3645024"/>
            <a:ext cx="3888432" cy="2664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734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9432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3573016"/>
            <a:ext cx="8003232" cy="2869779"/>
          </a:xfrm>
        </p:spPr>
        <p:txBody>
          <a:bodyPr>
            <a:normAutofit fontScale="92500" lnSpcReduction="20000"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Патриотическое воспитание подрастающего поколения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– </a:t>
            </a:r>
            <a:r>
              <a:rPr lang="ru-RU" sz="20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одна из  самых актуальных задач нашего времени.</a:t>
            </a:r>
          </a:p>
          <a:p>
            <a:r>
              <a:rPr lang="ru-RU" sz="2000" dirty="0" smtClean="0"/>
              <a:t>Исторически </a:t>
            </a:r>
            <a:r>
              <a:rPr lang="ru-RU" sz="2000" dirty="0"/>
              <a:t>сложилось так, что любовь к Родине, патриотизм во все времена в Российском государстве были чертой национального характера. Но в силу последних перемен все более заметной стала утрата традиционного российского патриотического </a:t>
            </a:r>
            <a:r>
              <a:rPr lang="ru-RU" sz="2000" dirty="0" smtClean="0"/>
              <a:t>сознания.</a:t>
            </a:r>
            <a:endParaRPr lang="ru-RU" sz="2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Это 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касается нравственных ценностей, отношения к событиям нашей истории. У детей искажены представления о патриотизме, доброте, великодушии. Изменилось и отношение людей к Родине. 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Сегодня 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материальные ценности доминируют над духовными. 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Возрождение 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духовно-нравственного воспитания это шаг к возрождению России.  </a:t>
            </a:r>
            <a:endParaRPr lang="ru-RU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://presentatio.ru/upload/000/u1/4169/e691a68b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748" y="584684"/>
            <a:ext cx="4536504" cy="273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401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6752"/>
            <a:ext cx="3456384" cy="4896544"/>
          </a:xfrm>
          <a:prstGeom prst="rect">
            <a:avLst/>
          </a:prstGeom>
        </p:spPr>
      </p:pic>
      <p:pic>
        <p:nvPicPr>
          <p:cNvPr id="3" name="Объект 8" descr="http://itd1.mycdn.me/image?t=21&amp;bid=815961803622&amp;id=815961803622&amp;plc=WEB&amp;tkn=*Y_znz__1d-q1HAfcUs1dTa9PVgo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196752"/>
            <a:ext cx="4248472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721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16981"/>
            <a:ext cx="4038600" cy="269240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16981"/>
            <a:ext cx="4038600" cy="2692400"/>
          </a:xfrm>
        </p:spPr>
      </p:pic>
    </p:spTree>
    <p:extLst>
      <p:ext uri="{BB962C8B-B14F-4D97-AF65-F5344CB8AC3E}">
        <p14:creationId xmlns:p14="http://schemas.microsoft.com/office/powerpoint/2010/main" val="407074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908719"/>
            <a:ext cx="8229600" cy="71551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                                         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533400" y="908719"/>
            <a:ext cx="7855024" cy="1080121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Большое место в приобщении детей к народной культуре </a:t>
            </a:r>
            <a:r>
              <a:rPr lang="ru-RU" sz="2400" dirty="0" smtClean="0"/>
              <a:t>занимают </a:t>
            </a:r>
            <a:r>
              <a:rPr lang="ru-RU" sz="2400" dirty="0"/>
              <a:t>народные праздники </a:t>
            </a:r>
            <a:r>
              <a:rPr lang="ru-RU" sz="2400" dirty="0" smtClean="0"/>
              <a:t>и традиции</a:t>
            </a:r>
            <a:endParaRPr lang="ru-RU" sz="2400" dirty="0"/>
          </a:p>
          <a:p>
            <a:endParaRPr lang="ru-RU" sz="2400" dirty="0"/>
          </a:p>
        </p:txBody>
      </p:sp>
      <p:pic>
        <p:nvPicPr>
          <p:cNvPr id="10" name="Рисунок 9" descr="H:\ТЕРЕМОК  ФОТО К ВЫПУСКНОМУ 2014\DSC0124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28" y="2420888"/>
            <a:ext cx="4172272" cy="278849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1"/>
            <a:ext cx="8229600" cy="34865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</a:t>
            </a:r>
            <a:endParaRPr lang="ru-RU" dirty="0"/>
          </a:p>
        </p:txBody>
      </p:sp>
      <p:pic>
        <p:nvPicPr>
          <p:cNvPr id="8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64904"/>
            <a:ext cx="4038600" cy="2812752"/>
          </a:xfrm>
          <a:prstGeom prst="rect">
            <a:avLst/>
          </a:prstGeom>
        </p:spPr>
      </p:pic>
      <p:pic>
        <p:nvPicPr>
          <p:cNvPr id="5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242" y="2564904"/>
            <a:ext cx="3929558" cy="281275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43808" y="704081"/>
            <a:ext cx="5987132" cy="348655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288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147248" cy="864096"/>
          </a:xfrm>
        </p:spPr>
        <p:txBody>
          <a:bodyPr>
            <a:normAutofit/>
          </a:bodyPr>
          <a:lstStyle/>
          <a:p>
            <a:r>
              <a:rPr lang="ru-RU" dirty="0" smtClean="0"/>
              <a:t> Олимпиада 2014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340778"/>
            <a:ext cx="3888432" cy="3044807"/>
          </a:xfrm>
        </p:spPr>
      </p:pic>
      <p:pic>
        <p:nvPicPr>
          <p:cNvPr id="8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2340777"/>
            <a:ext cx="4417565" cy="3044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73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12240"/>
            <a:ext cx="6768752" cy="4890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18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692696"/>
            <a:ext cx="7200800" cy="79208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Музей «Юный железнодорожник»</a:t>
            </a:r>
            <a:r>
              <a:rPr lang="ru-RU" dirty="0" smtClean="0"/>
              <a:t> </a:t>
            </a:r>
            <a:endParaRPr lang="ru-RU" sz="27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44825"/>
            <a:ext cx="3024336" cy="410445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844826"/>
            <a:ext cx="3096344" cy="4104454"/>
          </a:xfrm>
        </p:spPr>
      </p:pic>
    </p:spTree>
    <p:extLst>
      <p:ext uri="{BB962C8B-B14F-4D97-AF65-F5344CB8AC3E}">
        <p14:creationId xmlns:p14="http://schemas.microsoft.com/office/powerpoint/2010/main" val="65514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ВСТАВКИ\IMG_98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24744"/>
            <a:ext cx="6768752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14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:\РУССКАЯ ИЗБА старой формы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348880"/>
            <a:ext cx="5094312" cy="33843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547664" y="1124745"/>
            <a:ext cx="53103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</a:rPr>
              <a:t>Мини-музей старины </a:t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>«Русская изба» </a:t>
            </a:r>
          </a:p>
        </p:txBody>
      </p:sp>
    </p:spTree>
    <p:extLst>
      <p:ext uri="{BB962C8B-B14F-4D97-AF65-F5344CB8AC3E}">
        <p14:creationId xmlns:p14="http://schemas.microsoft.com/office/powerpoint/2010/main" val="346731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7625" y="1124744"/>
            <a:ext cx="8003232" cy="1152128"/>
          </a:xfrm>
        </p:spPr>
        <p:txBody>
          <a:bodyPr>
            <a:normAutofit/>
          </a:bodyPr>
          <a:lstStyle/>
          <a:p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4" y="2871843"/>
            <a:ext cx="4028391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871843"/>
            <a:ext cx="4032448" cy="3028950"/>
          </a:xfrm>
        </p:spPr>
      </p:pic>
      <p:sp>
        <p:nvSpPr>
          <p:cNvPr id="3" name="Прямоугольник 2"/>
          <p:cNvSpPr/>
          <p:nvPr/>
        </p:nvSpPr>
        <p:spPr>
          <a:xfrm>
            <a:off x="323528" y="1124744"/>
            <a:ext cx="61206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Очень часто за событиями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за сутолокой дней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Старины своей не помним,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Забываем мы о ней.</a:t>
            </a:r>
            <a:endParaRPr lang="ru-RU" sz="2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Picture 219" descr="http://uld7.mycdn.me/image?t=3&amp;bid=815890496358&amp;id=815890496358&amp;plc=WEB&amp;tkn=*E41zKB3222Q_mSP_IsLNvTfs5BA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810459" y="629096"/>
            <a:ext cx="2363840" cy="1944217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185933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979512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истематизировать работу </a:t>
            </a:r>
            <a:r>
              <a:rPr lang="ru-RU" sz="28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взаимодействию с семьёй в рамках нравственно-патриотического воспитания </a:t>
            </a:r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дошкольников: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ривлечь родителей к обсуждению вопросов патриотического воспитания детей, раскрыть сущность и значение работы родителей и педагогов по воспитанию личности гражданина-патриота, способного встать на защиту государственных интересов страны.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57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4221088"/>
            <a:ext cx="61926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Природа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один из важнейших факторов народной педагогики. Она не только среда обитания, но и родная сторона, Родина. Знакомя с природой края, воспитатели решают не только природоохранные задачи, но и воспитывают любовь к каждому объекту в природе.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1" y="908720"/>
            <a:ext cx="6518619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3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:\Сад\CIMG525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804778"/>
            <a:ext cx="2160240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26" y="972426"/>
            <a:ext cx="2237853" cy="1678389"/>
          </a:xfrm>
          <a:prstGeom prst="rect">
            <a:avLst/>
          </a:prstGeom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764704"/>
            <a:ext cx="2046609" cy="26365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63" y="3244453"/>
            <a:ext cx="2130338" cy="31368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961" y="1988840"/>
            <a:ext cx="2169909" cy="304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43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Мои документы\фото работа\DSC086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784"/>
            <a:ext cx="678894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08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Мои документы\фото работа\DSC010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6876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01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836712"/>
            <a:ext cx="8075240" cy="580926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День </a:t>
            </a:r>
            <a:r>
              <a:rPr lang="ru-RU" sz="3200" dirty="0">
                <a:solidFill>
                  <a:srgbClr val="FF0000"/>
                </a:solidFill>
              </a:rPr>
              <a:t>З</a:t>
            </a:r>
            <a:r>
              <a:rPr lang="ru-RU" sz="3200" dirty="0" smtClean="0">
                <a:solidFill>
                  <a:srgbClr val="FF0000"/>
                </a:solidFill>
              </a:rPr>
              <a:t>ащитника Отечества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Picture 2" descr="F:\праздники в детсаду 2014\IMG_67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489" y="1600200"/>
            <a:ext cx="679102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5811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80920" cy="936104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9 мая</a:t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«Я помню, я горжусь»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" name="Объект 3" descr="H:\ТЕРЕМОК  ФОТО К ВЫПУСКНОМУ 2014\DSC0243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880596"/>
            <a:ext cx="5943600" cy="39651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95718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992084" y="764704"/>
            <a:ext cx="6115050" cy="432048"/>
          </a:xfrm>
        </p:spPr>
        <p:txBody>
          <a:bodyPr>
            <a:normAutofit fontScale="90000"/>
          </a:bodyPr>
          <a:lstStyle/>
          <a:p>
            <a:endParaRPr lang="ru-RU" dirty="0" smtClean="0"/>
          </a:p>
        </p:txBody>
      </p:sp>
      <p:pic>
        <p:nvPicPr>
          <p:cNvPr id="1026" name="Picture 2" descr="F:\ВСТАВКИ\IMG_98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07" y="1844824"/>
            <a:ext cx="2921954" cy="4281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uld7.mycdn.me/image?t=3&amp;bid=815890971750&amp;id=815890971750&amp;plc=WEB&amp;tkn=*Xh5uSHtwRsv_Q42QtumbFKA3eT4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204863"/>
            <a:ext cx="4608512" cy="3561339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386663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фото д.сад\DSCF41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715" y="2077232"/>
            <a:ext cx="5472609" cy="3871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764704"/>
            <a:ext cx="7704856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толерантности,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чувства 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уважения к другим народам,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 традициям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8424936" cy="2448272"/>
          </a:xfrm>
        </p:spPr>
        <p:txBody>
          <a:bodyPr>
            <a:noAutofit/>
          </a:bodyPr>
          <a:lstStyle/>
          <a:p>
            <a:pPr algn="l"/>
            <a:r>
              <a:rPr lang="ru-RU" sz="2400" dirty="0"/>
              <a:t>Используя предлагаемые формы и методы патриотического воспитания, </a:t>
            </a:r>
            <a:r>
              <a:rPr lang="ru-RU" sz="2400" dirty="0" smtClean="0"/>
              <a:t>показываем </a:t>
            </a:r>
            <a:r>
              <a:rPr lang="ru-RU" sz="2400" dirty="0"/>
              <a:t>детям красоту своего родного города, </a:t>
            </a:r>
            <a:r>
              <a:rPr lang="ru-RU" sz="2400" dirty="0" smtClean="0"/>
              <a:t>знакомим </a:t>
            </a:r>
            <a:r>
              <a:rPr lang="ru-RU" sz="2400" dirty="0"/>
              <a:t>с талантом </a:t>
            </a:r>
            <a:r>
              <a:rPr lang="ru-RU" sz="2400" dirty="0" smtClean="0"/>
              <a:t>русского </a:t>
            </a:r>
            <a:r>
              <a:rPr lang="ru-RU" sz="2400" dirty="0"/>
              <a:t>народа, </a:t>
            </a:r>
            <a:r>
              <a:rPr lang="ru-RU" sz="2400" dirty="0" smtClean="0"/>
              <a:t>учим </a:t>
            </a:r>
            <a:r>
              <a:rPr lang="ru-RU" sz="2400" dirty="0"/>
              <a:t>детей </a:t>
            </a:r>
            <a:r>
              <a:rPr lang="ru-RU" sz="2400" dirty="0" smtClean="0"/>
              <a:t>любить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свой </a:t>
            </a:r>
            <a:r>
              <a:rPr lang="ru-RU" sz="2400" dirty="0"/>
              <a:t>город и свою страну, и </a:t>
            </a:r>
            <a:r>
              <a:rPr lang="ru-RU" sz="2400" dirty="0" smtClean="0"/>
              <a:t>гордиться тем</a:t>
            </a:r>
            <a:r>
              <a:rPr lang="ru-RU" sz="2400" dirty="0"/>
              <a:t>, что они живут в такой прекрасной стране, как Россия.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" name="Picture 2" descr="http://i.flamber.ru/files/st2/1309789760/1309795704_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52936"/>
            <a:ext cx="2465151" cy="341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static.panoramio.com/photos/large/542551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631" y="2312876"/>
            <a:ext cx="2749264" cy="165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static.panoramio.com/photos/large/338108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510" y="3453645"/>
            <a:ext cx="3001290" cy="240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static.panoramio.com/photos/large/963298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996" y="4110584"/>
            <a:ext cx="2442533" cy="191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83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s411519.vk.me/v411519048/70a6/gwDS_j2Ye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640960" cy="4780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40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132855"/>
            <a:ext cx="78488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* учить детей проявлять сострадание, внимательность к родным и близким, друзьям и сверстникам, к тем, кто о них заботится;</a:t>
            </a:r>
          </a:p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прививать любовь и привязанность к своей семье, дому, детскому саду, малыш должен понимать, что иметь свой дом большое благо, все хорошее начинается с родного дома и матери;</a:t>
            </a: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* ориентировать родителей на патриотическое воспитание детей путем прикосновения к истории своей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семьи;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* создать эмоционально благополучную атмосферу дома и в детском саду, где взаимоотношения между людьми (взрослыми и детьми) построены на основе доброжелательности и взаимоуважения, где ребенок будет чувствовать себя желанным и защищённым;</a:t>
            </a: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* побуждать детей к выполнению общественно значимых заданий, к добрым делам для семьи, родного дома, детского сада.</a:t>
            </a: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052736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патриотического воспитания дошкольников: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27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Памятка для родителей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ru-RU" b="1" dirty="0"/>
              <a:t>Обращайте внимание ребенка на красоту родного </a:t>
            </a:r>
            <a:r>
              <a:rPr lang="ru-RU" b="1" dirty="0" smtClean="0"/>
              <a:t>города.</a:t>
            </a:r>
            <a:endParaRPr lang="ru-RU" b="1" dirty="0"/>
          </a:p>
          <a:p>
            <a:pPr lvl="0"/>
            <a:r>
              <a:rPr lang="ru-RU" b="1" dirty="0"/>
              <a:t>Во время прогулки расскажите, что находится на вашей улице, поговорите о значении каждого объекта. </a:t>
            </a:r>
          </a:p>
          <a:p>
            <a:pPr lvl="0"/>
            <a:r>
              <a:rPr lang="ru-RU" b="1" dirty="0"/>
              <a:t>Дайте представление о работе общественных учреждений: почты, магазина, библиотеки и т.д. Понаблюдайте за работой сотрудников этих учреждений, отметьте ценность их труда. </a:t>
            </a:r>
          </a:p>
          <a:p>
            <a:pPr lvl="0"/>
            <a:r>
              <a:rPr lang="ru-RU" b="1" dirty="0"/>
              <a:t>Вместе с ребенком принимайте участие в труде по благоустройству и озеленению своего двора. </a:t>
            </a:r>
          </a:p>
          <a:p>
            <a:pPr lvl="0"/>
            <a:r>
              <a:rPr lang="ru-RU" b="1" dirty="0"/>
              <a:t>Расширяйте собственный </a:t>
            </a:r>
            <a:r>
              <a:rPr lang="ru-RU" b="1" dirty="0" smtClean="0"/>
              <a:t>кругозор. </a:t>
            </a:r>
            <a:endParaRPr lang="ru-RU" b="1" dirty="0"/>
          </a:p>
          <a:p>
            <a:pPr lvl="0"/>
            <a:r>
              <a:rPr lang="ru-RU" b="1" dirty="0"/>
              <a:t>Учите ребенка правильно оценивать свои поступки и поступки других людей. </a:t>
            </a:r>
          </a:p>
          <a:p>
            <a:pPr lvl="0"/>
            <a:r>
              <a:rPr lang="ru-RU" b="1" dirty="0"/>
              <a:t>Читайте ему книги о родине, ее героях, о традициях, культуре своего </a:t>
            </a:r>
            <a:r>
              <a:rPr lang="ru-RU" b="1" dirty="0" smtClean="0"/>
              <a:t>народа. </a:t>
            </a:r>
            <a:endParaRPr lang="ru-RU" b="1" dirty="0"/>
          </a:p>
          <a:p>
            <a:pPr lvl="0"/>
            <a:r>
              <a:rPr lang="ru-RU" b="1" dirty="0"/>
              <a:t>Поощряйте ребенка за стремление поддерживать порядок, примерное поведение в общественных местах.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98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24877920_1324739228_de1617aebc672cb7ae158eafa4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52736"/>
            <a:ext cx="3528392" cy="236227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39552" y="3933056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Заповедь </a:t>
            </a:r>
            <a:r>
              <a:rPr lang="ru-RU" sz="2400" dirty="0"/>
              <a:t>А.С. </a:t>
            </a:r>
            <a:r>
              <a:rPr lang="ru-RU" sz="2400" dirty="0" smtClean="0"/>
              <a:t>Макаренко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«</a:t>
            </a:r>
            <a:r>
              <a:rPr lang="ru-RU" sz="2400" dirty="0"/>
              <a:t>В вашей семье и под вашим руководством растет будущий гражданин. Все, что совершается в стране, через вашу душу и вашу мысль должно приходить </a:t>
            </a:r>
            <a:r>
              <a:rPr lang="ru-RU" sz="2400" dirty="0" smtClean="0"/>
              <a:t> к детям»</a:t>
            </a:r>
            <a:endParaRPr lang="ru-RU" sz="2400" dirty="0"/>
          </a:p>
        </p:txBody>
      </p:sp>
      <p:pic>
        <p:nvPicPr>
          <p:cNvPr id="4" name="Рисунок 3" descr="http://cs7001.vk.me/c540107/v540107429/9814/GTAxG1T2iFM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52736"/>
            <a:ext cx="3456384" cy="23622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49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Таким образом, </a:t>
            </a:r>
            <a:r>
              <a:rPr lang="ru-RU" dirty="0" smtClean="0"/>
              <a:t>нравственно-патриотическое </a:t>
            </a:r>
            <a:r>
              <a:rPr lang="ru-RU" dirty="0"/>
              <a:t>воспитание детей – одна из основных задач дошкольного образовательного учреждения, важным условием которой является тесная взаимосвязь с родителями, семьей, как ячейкой общества и хранительницей национальных традиций.</a:t>
            </a:r>
            <a:br>
              <a:rPr lang="ru-RU" dirty="0"/>
            </a:br>
            <a:r>
              <a:rPr lang="ru-RU" dirty="0"/>
              <a:t>В настоящее время эта работа актуальна и особенно трудна, требует большого такта и </a:t>
            </a:r>
            <a:r>
              <a:rPr lang="ru-RU" dirty="0" smtClean="0"/>
              <a:t>терпения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578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147248" cy="792088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Вывод: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88840"/>
            <a:ext cx="8291264" cy="413732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     Нравственно-</a:t>
            </a:r>
            <a:r>
              <a:rPr lang="ru-RU" b="1" dirty="0">
                <a:solidFill>
                  <a:srgbClr val="0070C0"/>
                </a:solidFill>
              </a:rPr>
              <a:t>п</a:t>
            </a:r>
            <a:r>
              <a:rPr lang="ru-RU" b="1" dirty="0" smtClean="0">
                <a:solidFill>
                  <a:srgbClr val="0070C0"/>
                </a:solidFill>
              </a:rPr>
              <a:t>атриотическое воспитание детей</a:t>
            </a:r>
            <a:r>
              <a:rPr lang="ru-RU" b="1" dirty="0" smtClean="0"/>
              <a:t> </a:t>
            </a:r>
            <a:r>
              <a:rPr lang="ru-RU" dirty="0" smtClean="0"/>
              <a:t>-это уважение </a:t>
            </a:r>
            <a:r>
              <a:rPr lang="ru-RU" dirty="0"/>
              <a:t>к историческому прошлому </a:t>
            </a:r>
            <a:r>
              <a:rPr lang="ru-RU" dirty="0" smtClean="0"/>
              <a:t>Родины </a:t>
            </a:r>
            <a:r>
              <a:rPr lang="ru-RU" dirty="0"/>
              <a:t>и унаследованным от него традициям; привязанность к месту жительства</a:t>
            </a:r>
            <a:r>
              <a:rPr lang="ru-RU" dirty="0" smtClean="0"/>
              <a:t>.</a:t>
            </a:r>
            <a:endParaRPr lang="ru-RU" dirty="0"/>
          </a:p>
          <a:p>
            <a:pPr>
              <a:buNone/>
            </a:pPr>
            <a:r>
              <a:rPr lang="ru-RU" dirty="0" smtClean="0"/>
              <a:t>     Это </a:t>
            </a:r>
            <a:r>
              <a:rPr lang="ru-RU" dirty="0"/>
              <a:t>постоянная работа ума и души, любовь и уважение к старшим, каждодневные усилия во имя того, чтобы наша общая </a:t>
            </a:r>
            <a:r>
              <a:rPr lang="ru-RU" dirty="0" smtClean="0"/>
              <a:t>Родина </a:t>
            </a:r>
            <a:r>
              <a:rPr lang="ru-RU" dirty="0"/>
              <a:t>- Россия становилась могущественнее и краше, чтобы граждане Российской Федерации независимо от их национальности жили лучше и верили в будущее своих детей и внуков.</a:t>
            </a:r>
          </a:p>
          <a:p>
            <a:pPr>
              <a:buNone/>
            </a:pPr>
            <a:r>
              <a:rPr lang="ru-RU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87045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924944"/>
            <a:ext cx="7920880" cy="32732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dirty="0" smtClean="0"/>
              <a:t>Спасибо за внимание!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84659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268760"/>
            <a:ext cx="7848872" cy="862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Данные задачи решаются во всех видах детской деятельности: на занятиях, в </a:t>
            </a: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играх, в труде, в быту.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71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96752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Для реализации нравственно-патриотического воспитания дошкольников необходимо: 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2276872"/>
            <a:ext cx="7344816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/>
              <a:t>Создание благоприятных материально-технических и социальных условий; </a:t>
            </a:r>
          </a:p>
          <a:p>
            <a:pPr lvl="0"/>
            <a:r>
              <a:rPr lang="ru-RU" sz="2000" b="1" dirty="0"/>
              <a:t>Обновление содержания образования, отбор наиболее интересного и доступного материала с опорой на опыт и чувства детей; </a:t>
            </a:r>
          </a:p>
          <a:p>
            <a:pPr lvl="0"/>
            <a:r>
              <a:rPr lang="ru-RU" sz="2000" b="1" dirty="0"/>
              <a:t>Последовательная ориентация на </a:t>
            </a:r>
            <a:r>
              <a:rPr lang="ru-RU" sz="2000" b="1" dirty="0" err="1"/>
              <a:t>культуросообразность</a:t>
            </a:r>
            <a:r>
              <a:rPr lang="ru-RU" sz="2000" b="1" dirty="0"/>
              <a:t> образования, призванного обеспечить формирование духовного мира человека; </a:t>
            </a:r>
          </a:p>
          <a:p>
            <a:pPr lvl="0"/>
            <a:r>
              <a:rPr lang="ru-RU" sz="2000" b="1" dirty="0"/>
              <a:t>Тесный контакт по данной проблеме с семьей, опора на ее традиции и опыт.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626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936104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Детские годы – самые важные в жизни человека. И как они пройдут, </a:t>
            </a:r>
            <a:r>
              <a:rPr lang="ru-RU" sz="2400" dirty="0" smtClean="0"/>
              <a:t>зависит от взрослых – родителей, воспитателей.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789040"/>
            <a:ext cx="7772400" cy="23042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348880"/>
            <a:ext cx="5400600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93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5" y="1124744"/>
            <a:ext cx="7776865" cy="1296144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Первая </a:t>
            </a:r>
            <a:r>
              <a:rPr lang="ru-RU" sz="2000" dirty="0"/>
              <a:t>школа воспитания растущего человека – это семья, все человеческие тропы начинаются именно в семье. Она – целый мир для ребёнка, здесь он учится любить, радоваться, сочувствовать. В семье ребёнок приобретает первый опыт общения, опыт «жить среди людей».</a:t>
            </a:r>
            <a:br>
              <a:rPr lang="ru-RU" sz="20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Three Generation Family Sitting On Sofa Together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3816424" cy="3076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Объект 6" descr="https://pp.vk.me/c621523/v621523516/21c71/riCrtaN7wgk.jp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079" y="2564904"/>
            <a:ext cx="4040188" cy="3076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553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Семья и детский сад- два важных института социализации детей. Для всестороннего развития ребёнка необходимо их взаимодействие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Взаимодействие </a:t>
            </a:r>
            <a:r>
              <a:rPr lang="ru-RU" dirty="0"/>
              <a:t>родителей и детского сада редко возникает сразу. Это длительный процесс, долгий кропотливый труд педагогов, требующий терпеливого, неуклонного следования выбранной цели.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953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shablon3</Template>
  <TotalTime>1131</TotalTime>
  <Words>1057</Words>
  <Application>Microsoft Office PowerPoint</Application>
  <PresentationFormat>Экран (4:3)</PresentationFormat>
  <Paragraphs>91</Paragraphs>
  <Slides>44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50" baseType="lpstr">
      <vt:lpstr>Arial Unicode MS</vt:lpstr>
      <vt:lpstr>Arial</vt:lpstr>
      <vt:lpstr>Calibri</vt:lpstr>
      <vt:lpstr>Lucida Sans Unicode</vt:lpstr>
      <vt:lpstr>Times New Roman</vt:lpstr>
      <vt:lpstr>Тема Office</vt:lpstr>
      <vt:lpstr>Использование различных форм сотрудничества с родителями  при решении задач нравственно-патриотического воспитания дошкольников.                                                                                     Детский сад №103 ОАО «РЖД»                                                                                  Воспитатель: Трофимова И.Ю.                                                                                 </vt:lpstr>
      <vt:lpstr>Презентация PowerPoint</vt:lpstr>
      <vt:lpstr>Цель:</vt:lpstr>
      <vt:lpstr>Презентация PowerPoint</vt:lpstr>
      <vt:lpstr>Презентация PowerPoint</vt:lpstr>
      <vt:lpstr>Презентация PowerPoint</vt:lpstr>
      <vt:lpstr>Детские годы – самые важные в жизни человека. И как они пройдут, зависит от взрослых – родителей, воспитателей.</vt:lpstr>
      <vt:lpstr>     Первая школа воспитания растущего человека – это семья, все человеческие тропы начинаются именно в семье. Она – целый мир для ребёнка, здесь он учится любить, радоваться, сочувствовать. В семье ребёнок приобретает первый опыт общения, опыт «жить среди людей».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Формы работы с детьми и их родителями: </vt:lpstr>
      <vt:lpstr>Презентация PowerPoint</vt:lpstr>
      <vt:lpstr>                       </vt:lpstr>
      <vt:lpstr>Презентация PowerPoint</vt:lpstr>
      <vt:lpstr>Презентация PowerPoint</vt:lpstr>
      <vt:lpstr>                    </vt:lpstr>
      <vt:lpstr>Презентация PowerPoint</vt:lpstr>
      <vt:lpstr>    </vt:lpstr>
      <vt:lpstr>                                                                </vt:lpstr>
      <vt:lpstr>            </vt:lpstr>
      <vt:lpstr> Олимпиада 2014</vt:lpstr>
      <vt:lpstr>Презентация PowerPoint</vt:lpstr>
      <vt:lpstr>Музей «Юный железнодорожник»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День Защитника Отечества</vt:lpstr>
      <vt:lpstr>9 мая «Я помню, я горжусь»</vt:lpstr>
      <vt:lpstr>Презентация PowerPoint</vt:lpstr>
      <vt:lpstr>Презентация PowerPoint</vt:lpstr>
      <vt:lpstr>Используя предлагаемые формы и методы патриотического воспитания, показываем детям красоту своего родного города, знакомим с талантом русского народа, учим детей любить свой город и свою страну, и гордиться тем, что они живут в такой прекрасной стране, как Россия. </vt:lpstr>
      <vt:lpstr>Презентация PowerPoint</vt:lpstr>
      <vt:lpstr>Памятка для родителей</vt:lpstr>
      <vt:lpstr>Презентация PowerPoint</vt:lpstr>
      <vt:lpstr>Презентация PowerPoint</vt:lpstr>
      <vt:lpstr>Вывод: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</dc:creator>
  <cp:lastModifiedBy>И</cp:lastModifiedBy>
  <cp:revision>178</cp:revision>
  <dcterms:created xsi:type="dcterms:W3CDTF">2016-03-05T20:23:25Z</dcterms:created>
  <dcterms:modified xsi:type="dcterms:W3CDTF">2021-01-24T21:50:04Z</dcterms:modified>
</cp:coreProperties>
</file>