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6" r:id="rId6"/>
    <p:sldId id="270" r:id="rId7"/>
    <p:sldId id="271" r:id="rId8"/>
    <p:sldId id="273" r:id="rId9"/>
    <p:sldId id="275" r:id="rId10"/>
    <p:sldId id="276" r:id="rId11"/>
    <p:sldId id="277" r:id="rId12"/>
    <p:sldId id="278" r:id="rId13"/>
    <p:sldId id="279" r:id="rId14"/>
    <p:sldId id="280" r:id="rId15"/>
    <p:sldId id="281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99FF"/>
    <a:srgbClr val="33CCFF"/>
    <a:srgbClr val="A50021"/>
    <a:srgbClr val="FF0000"/>
    <a:srgbClr val="000066"/>
    <a:srgbClr val="CC3300"/>
    <a:srgbClr val="FFFF00"/>
    <a:srgbClr val="00CCFF"/>
    <a:srgbClr val="FF99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7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2E1C2-C230-4778-9142-A7AD3A406F0A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74643-FBE8-4538-9DEA-BB2D89C91E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515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2E1C2-C230-4778-9142-A7AD3A406F0A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74643-FBE8-4538-9DEA-BB2D89C91E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1450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2E1C2-C230-4778-9142-A7AD3A406F0A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74643-FBE8-4538-9DEA-BB2D89C91E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943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2E1C2-C230-4778-9142-A7AD3A406F0A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74643-FBE8-4538-9DEA-BB2D89C91E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518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2E1C2-C230-4778-9142-A7AD3A406F0A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74643-FBE8-4538-9DEA-BB2D89C91E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4407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2E1C2-C230-4778-9142-A7AD3A406F0A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74643-FBE8-4538-9DEA-BB2D89C91E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441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2E1C2-C230-4778-9142-A7AD3A406F0A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74643-FBE8-4538-9DEA-BB2D89C91E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6517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2E1C2-C230-4778-9142-A7AD3A406F0A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74643-FBE8-4538-9DEA-BB2D89C91E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641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2E1C2-C230-4778-9142-A7AD3A406F0A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74643-FBE8-4538-9DEA-BB2D89C91E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326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2E1C2-C230-4778-9142-A7AD3A406F0A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74643-FBE8-4538-9DEA-BB2D89C91E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3565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2E1C2-C230-4778-9142-A7AD3A406F0A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74643-FBE8-4538-9DEA-BB2D89C91E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769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2E1C2-C230-4778-9142-A7AD3A406F0A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74643-FBE8-4538-9DEA-BB2D89C91E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261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mojdetskijsad.ru/pedagogam-na-zametku/posledovatelnost-pravilnogo-mytya-ruk-dlya-detej-v-kartinkax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mojdetskijsad.ru/roditelyam-na-zametku/garderob-rebenka-v-detskom-sadu.html" TargetMode="External"/><Relationship Id="rId2" Type="http://schemas.openxmlformats.org/officeDocument/2006/relationships/hyperlink" Target="https://mojdetskijsad.ru/pedagogam-na-zametku/vo-chto-poigrat-na-progulke-s-detmi-v-zimnee-vremya-goda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502277"/>
            <a:ext cx="9474558" cy="157122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+mn-lt"/>
                <a:cs typeface="Aharoni" panose="02010803020104030203" pitchFamily="2" charset="-79"/>
              </a:rPr>
              <a:t>Одеваем </a:t>
            </a:r>
            <a:r>
              <a:rPr lang="ru-RU" sz="3600" b="1" dirty="0">
                <a:solidFill>
                  <a:srgbClr val="C00000"/>
                </a:solidFill>
                <a:latin typeface="+mn-lt"/>
                <a:cs typeface="Aharoni" panose="02010803020104030203" pitchFamily="2" charset="-79"/>
              </a:rPr>
              <a:t>детей на прогулку в детском </a:t>
            </a:r>
            <a:r>
              <a:rPr lang="ru-RU" sz="3600" b="1" dirty="0" smtClean="0">
                <a:solidFill>
                  <a:srgbClr val="C00000"/>
                </a:solidFill>
                <a:latin typeface="+mn-lt"/>
                <a:cs typeface="Aharoni" panose="02010803020104030203" pitchFamily="2" charset="-79"/>
              </a:rPr>
              <a:t>саду</a:t>
            </a:r>
            <a:br>
              <a:rPr lang="ru-RU" sz="3600" b="1" dirty="0" smtClean="0">
                <a:solidFill>
                  <a:srgbClr val="C00000"/>
                </a:solidFill>
                <a:latin typeface="+mn-lt"/>
                <a:cs typeface="Aharoni" panose="02010803020104030203" pitchFamily="2" charset="-79"/>
              </a:rPr>
            </a:br>
            <a:r>
              <a:rPr lang="ru-RU" sz="2400" b="1" dirty="0" smtClean="0">
                <a:solidFill>
                  <a:srgbClr val="C00000"/>
                </a:solidFill>
                <a:latin typeface="+mn-lt"/>
                <a:cs typeface="Aharoni" panose="02010803020104030203" pitchFamily="2" charset="-79"/>
              </a:rPr>
              <a:t>2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  <a:cs typeface="Aharoni" panose="02010803020104030203" pitchFamily="2" charset="-79"/>
              </a:rPr>
              <a:t>3.10.2018г.</a:t>
            </a:r>
            <a:r>
              <a:rPr lang="ru-RU" sz="3200" b="1" dirty="0">
                <a:solidFill>
                  <a:srgbClr val="C00000"/>
                </a:solidFill>
                <a:cs typeface="Aharoni" panose="02010803020104030203" pitchFamily="2" charset="-79"/>
              </a:rPr>
              <a:t/>
            </a:r>
            <a:br>
              <a:rPr lang="ru-RU" sz="3200" b="1" dirty="0">
                <a:solidFill>
                  <a:srgbClr val="C00000"/>
                </a:solidFill>
                <a:cs typeface="Aharoni" panose="02010803020104030203" pitchFamily="2" charset="-79"/>
              </a:rPr>
            </a:br>
            <a:endParaRPr lang="ru-RU" sz="3200" b="1" dirty="0">
              <a:solidFill>
                <a:srgbClr val="C00000"/>
              </a:solidFill>
              <a:cs typeface="Aharoni" panose="02010803020104030203" pitchFamily="2" charset="-79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983345"/>
            <a:ext cx="9144000" cy="3274455"/>
          </a:xfrm>
        </p:spPr>
        <p:txBody>
          <a:bodyPr>
            <a:normAutofit/>
          </a:bodyPr>
          <a:lstStyle/>
          <a:p>
            <a:r>
              <a:rPr lang="ru-RU" dirty="0" smtClean="0"/>
              <a:t>                                                          </a:t>
            </a:r>
          </a:p>
          <a:p>
            <a:pPr algn="r"/>
            <a:r>
              <a:rPr lang="ru-RU" dirty="0"/>
              <a:t> </a:t>
            </a:r>
            <a:r>
              <a:rPr lang="ru-RU" dirty="0" smtClean="0"/>
              <a:t>          </a:t>
            </a:r>
          </a:p>
          <a:p>
            <a:pPr algn="r"/>
            <a:r>
              <a:rPr lang="ru-RU" dirty="0"/>
              <a:t> </a:t>
            </a:r>
            <a:r>
              <a:rPr lang="ru-RU" dirty="0" smtClean="0"/>
              <a:t> </a:t>
            </a:r>
          </a:p>
          <a:p>
            <a:pPr algn="r"/>
            <a:endParaRPr lang="ru-RU" dirty="0"/>
          </a:p>
          <a:p>
            <a:pPr algn="r"/>
            <a:endParaRPr lang="ru-RU" dirty="0" smtClean="0"/>
          </a:p>
          <a:p>
            <a:pPr algn="r"/>
            <a:r>
              <a:rPr lang="ru-RU" dirty="0" smtClean="0"/>
              <a:t>  </a:t>
            </a:r>
            <a:r>
              <a:rPr lang="ru-RU" b="1" dirty="0" smtClean="0">
                <a:solidFill>
                  <a:srgbClr val="008080"/>
                </a:solidFill>
              </a:rPr>
              <a:t>Воспитатель:</a:t>
            </a:r>
            <a:r>
              <a:rPr lang="ru-RU" dirty="0" smtClean="0">
                <a:solidFill>
                  <a:srgbClr val="008080"/>
                </a:solidFill>
              </a:rPr>
              <a:t> </a:t>
            </a:r>
            <a:r>
              <a:rPr lang="ru-RU" b="1" i="1" dirty="0" smtClean="0"/>
              <a:t>Трофимова И.Ю.  </a:t>
            </a:r>
          </a:p>
          <a:p>
            <a:pPr algn="l"/>
            <a:r>
              <a:rPr lang="ru-RU" dirty="0" smtClean="0"/>
              <a:t>                                                                           </a:t>
            </a:r>
            <a:r>
              <a:rPr lang="ru-RU" sz="2000" b="1" dirty="0" smtClean="0"/>
              <a:t>Детский сад №103 ОАО «РЖД»</a:t>
            </a:r>
            <a:endParaRPr lang="ru-RU" sz="2000" b="1" dirty="0"/>
          </a:p>
        </p:txBody>
      </p:sp>
      <p:pic>
        <p:nvPicPr>
          <p:cNvPr id="7" name="Picture 4" descr="Ребенок одеваетс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560" y="2073499"/>
            <a:ext cx="3480294" cy="4176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9077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A50021"/>
                </a:solidFill>
              </a:rPr>
              <a:t>10. Надеваем куртку</a:t>
            </a:r>
            <a:endParaRPr lang="ru-RU" b="1" dirty="0">
              <a:solidFill>
                <a:srgbClr val="A5002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93961" y="2099255"/>
            <a:ext cx="3842455" cy="3842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4922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C000"/>
                </a:solidFill>
              </a:rPr>
              <a:t>11. Завязываем шарф</a:t>
            </a:r>
            <a:endParaRPr lang="ru-RU" b="1" dirty="0">
              <a:solidFill>
                <a:srgbClr val="FFC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71364" y="1970467"/>
            <a:ext cx="3649271" cy="3649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9172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6699FF"/>
                </a:solidFill>
              </a:rPr>
              <a:t>12. Надеваем перчатки или варежки</a:t>
            </a:r>
            <a:endParaRPr lang="ru-RU" b="1" dirty="0">
              <a:solidFill>
                <a:srgbClr val="6699FF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09051" y="2279561"/>
            <a:ext cx="3859941" cy="3184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9269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Малышам 3-4 лет, безусловно, самостоятельно справиться с одеждой и проследить за полноценным ее составом на себе очень трудно, даже невозможно (конечно, если речь не идет о летних прогулках, когда переодевание, одевание и раздевание сводится к минимуму). Задача воспитателя ДОУ – помочь каждому ребенку, но не в форме опеки, а в форме подсказок и игр. Придерживаться алгоритму надевания вещей на картинках важно, но все-таки стремление к самостоятельности необходимо. Чтобы процесс сборов </a:t>
            </a:r>
            <a:r>
              <a:rPr lang="ru-RU"/>
              <a:t>не </a:t>
            </a:r>
            <a:r>
              <a:rPr lang="ru-RU" smtClean="0"/>
              <a:t>слишком </a:t>
            </a:r>
            <a:r>
              <a:rPr lang="ru-RU" dirty="0"/>
              <a:t>затянулся, введите ряд правил для ребят:</a:t>
            </a:r>
          </a:p>
        </p:txBody>
      </p:sp>
    </p:spTree>
    <p:extLst>
      <p:ext uri="{BB962C8B-B14F-4D97-AF65-F5344CB8AC3E}">
        <p14:creationId xmlns:p14="http://schemas.microsoft.com/office/powerpoint/2010/main" val="25011213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base"/>
            <a:r>
              <a:rPr lang="ru-RU" dirty="0"/>
              <a:t>Одеваться каждый дошкольник может только возле своего шкафчика.</a:t>
            </a:r>
          </a:p>
          <a:p>
            <a:pPr fontAlgn="base"/>
            <a:r>
              <a:rPr lang="ru-RU" dirty="0"/>
              <a:t>Друг другу надо помогать.</a:t>
            </a:r>
          </a:p>
          <a:p>
            <a:pPr fontAlgn="base"/>
            <a:r>
              <a:rPr lang="ru-RU" dirty="0"/>
              <a:t>О помощи нужно попросить и благодарить за ее оказание.</a:t>
            </a:r>
          </a:p>
          <a:p>
            <a:pPr fontAlgn="base"/>
            <a:r>
              <a:rPr lang="ru-RU" dirty="0"/>
              <a:t>Любая одежда должна лежать на своем месте (верхний ярус в шкафу — для сменной одежды) и желательно должна быть доступна в той последовательности, которой будет соответствовать алгоритм одевания.</a:t>
            </a:r>
          </a:p>
          <a:p>
            <a:pPr fontAlgn="base"/>
            <a:r>
              <a:rPr lang="ru-RU" dirty="0"/>
              <a:t>Доставать из шкафчика ребенок должен только то, что намерен надеть, не сбивая последовательность.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30601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Детям должно быть удобно и весело одеваться на прогулку, ведь им предстоит делать это ежедневно. Необходимо, чтобы навыки ребят имели развитие. Воспитатель ДОУ не должен забывать и о безопасности здоровья своих подопечных – одевшиеся раньше остальных дети могут успеть вспотеть и на холодном воздухе простудиться. Продемонстрируйте деткам и то, каким должно быть раздевание, снимая в обратной последовательности вещи. Бдительность педагога и хорошее настроение ребятишек, приходящих в детский сад – залог успешной прогулки. А после прогулки не забудьте </a:t>
            </a:r>
            <a:r>
              <a:rPr lang="ru-RU" dirty="0">
                <a:hlinkClick r:id="rId2"/>
              </a:rPr>
              <a:t>помыть руки</a:t>
            </a:r>
            <a:r>
              <a:rPr lang="ru-RU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868501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987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00766"/>
            <a:ext cx="10515600" cy="4876197"/>
          </a:xfrm>
        </p:spPr>
        <p:txBody>
          <a:bodyPr>
            <a:normAutofit fontScale="85000" lnSpcReduction="10000"/>
          </a:bodyPr>
          <a:lstStyle/>
          <a:p>
            <a:pPr fontAlgn="base"/>
            <a:r>
              <a:rPr lang="ru-RU" dirty="0"/>
              <a:t>Взрослый человек способен рассуждать логически и даже новую для себя вещь наденет в тот момент, который этого требует. Ребенку тяжелее справиться с большим набором вещей, особенно если </a:t>
            </a:r>
            <a:r>
              <a:rPr lang="ru-RU" dirty="0">
                <a:hlinkClick r:id="rId2"/>
              </a:rPr>
              <a:t>прогулка происходит в зимний период</a:t>
            </a:r>
            <a:r>
              <a:rPr lang="ru-RU" dirty="0"/>
              <a:t>. Зима — это свитера, шарфы, перчатки, колготки – конечно, малышу, а порой и дошкольнику, запутаться очень просто. Нужна логичная понятная схема.</a:t>
            </a:r>
          </a:p>
          <a:p>
            <a:pPr fontAlgn="base"/>
            <a:r>
              <a:rPr lang="ru-RU" dirty="0"/>
              <a:t>Правильный алгоритм лучше всего оформить в картинках, где одевание показано предельно наглядно. Помните о том, что вешать его на уровне глаз взрослого человека – бессмысленная затея. Расположить памятку нужно на уровне детских глаз так, чтобы каждому было удобно подойти и уточнить, что же в данный момент стоит </a:t>
            </a:r>
            <a:r>
              <a:rPr lang="ru-RU" dirty="0">
                <a:hlinkClick r:id="rId3"/>
              </a:rPr>
              <a:t>надеть</a:t>
            </a:r>
            <a:r>
              <a:rPr lang="ru-RU" dirty="0"/>
              <a:t>. Как наглядное пособие может выступать кукла, расположенная в раздевалке. На ней в свободное от прогулки время, дети могут тренироваться и оттачивать свои знания на предмет одевания и раздевания. Постепенно последовательность действий в картинках будет усваиваться, дети станут собираться быстрее.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4242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804301" cy="20818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1" u="sng" dirty="0" smtClean="0">
                <a:solidFill>
                  <a:srgbClr val="FF3300"/>
                </a:solidFill>
              </a:rPr>
              <a:t>В какой последовательности нужно одеваться на прогулку:</a:t>
            </a:r>
            <a:br>
              <a:rPr lang="ru-RU" sz="3600" b="1" i="1" u="sng" dirty="0" smtClean="0">
                <a:solidFill>
                  <a:srgbClr val="FF3300"/>
                </a:solidFill>
              </a:rPr>
            </a:br>
            <a:r>
              <a:rPr lang="ru-RU" sz="3600" b="1" i="1" u="sng" dirty="0" smtClean="0">
                <a:solidFill>
                  <a:srgbClr val="FF3300"/>
                </a:solidFill>
              </a:rPr>
              <a:t/>
            </a:r>
            <a:br>
              <a:rPr lang="ru-RU" sz="3600" b="1" i="1" u="sng" dirty="0" smtClean="0">
                <a:solidFill>
                  <a:srgbClr val="FF3300"/>
                </a:solidFill>
              </a:rPr>
            </a:br>
            <a:r>
              <a:rPr lang="ru-RU" sz="4900" b="1" dirty="0" smtClean="0">
                <a:solidFill>
                  <a:srgbClr val="6600FF"/>
                </a:solidFill>
              </a:rPr>
              <a:t>1. Надеваем колготки</a:t>
            </a:r>
            <a:r>
              <a:rPr lang="ru-RU" dirty="0" smtClean="0">
                <a:solidFill>
                  <a:srgbClr val="6600FF"/>
                </a:solidFill>
              </a:rPr>
              <a:t/>
            </a:r>
            <a:br>
              <a:rPr lang="ru-RU" dirty="0" smtClean="0">
                <a:solidFill>
                  <a:srgbClr val="6600FF"/>
                </a:solidFill>
              </a:rPr>
            </a:br>
            <a:endParaRPr lang="ru-RU" dirty="0">
              <a:solidFill>
                <a:srgbClr val="6600FF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11391" y="2125014"/>
            <a:ext cx="4353059" cy="4044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459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9900"/>
                </a:solidFill>
              </a:rPr>
              <a:t>2. Надеваем носки</a:t>
            </a:r>
            <a:endParaRPr lang="ru-RU" b="1" dirty="0">
              <a:solidFill>
                <a:srgbClr val="0099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77814" y="2021983"/>
            <a:ext cx="4293454" cy="456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137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9900"/>
                </a:solidFill>
              </a:rPr>
              <a:t>3. Надеваем футболку</a:t>
            </a:r>
            <a:endParaRPr lang="ru-RU" b="1" dirty="0">
              <a:solidFill>
                <a:srgbClr val="FF99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36384" y="1690688"/>
            <a:ext cx="4396247" cy="4104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119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CCFF"/>
                </a:solidFill>
              </a:rPr>
              <a:t>4. Надеваем штаны</a:t>
            </a:r>
            <a:endParaRPr lang="ru-RU" b="1" dirty="0">
              <a:solidFill>
                <a:srgbClr val="00CCFF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19600" y="1944711"/>
            <a:ext cx="3539543" cy="3805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086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CC3300"/>
                </a:solidFill>
              </a:rPr>
              <a:t>5. Надеваем свитер</a:t>
            </a:r>
            <a:endParaRPr lang="ru-RU" b="1" dirty="0">
              <a:solidFill>
                <a:srgbClr val="CC33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99746" y="1690688"/>
            <a:ext cx="4661674" cy="4690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000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0066"/>
                </a:solidFill>
              </a:rPr>
              <a:t>8. Обуваемся</a:t>
            </a:r>
            <a:endParaRPr lang="ru-RU" b="1" dirty="0">
              <a:solidFill>
                <a:srgbClr val="000066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45997" y="2009104"/>
            <a:ext cx="4876786" cy="3809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3626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9. Надеваем шапку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97499" y="1690688"/>
            <a:ext cx="3997001" cy="3997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4906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306</Words>
  <Application>Microsoft Office PowerPoint</Application>
  <PresentationFormat>Широкоэкранный</PresentationFormat>
  <Paragraphs>27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Aharoni</vt:lpstr>
      <vt:lpstr>Arial</vt:lpstr>
      <vt:lpstr>Calibri</vt:lpstr>
      <vt:lpstr>Calibri Light</vt:lpstr>
      <vt:lpstr>Тема Office</vt:lpstr>
      <vt:lpstr>Одеваем детей на прогулку в детском саду 23.10.2018г. </vt:lpstr>
      <vt:lpstr>Презентация PowerPoint</vt:lpstr>
      <vt:lpstr>В какой последовательности нужно одеваться на прогулку:  1. Надеваем колготки </vt:lpstr>
      <vt:lpstr>2. Надеваем носки</vt:lpstr>
      <vt:lpstr>3. Надеваем футболку</vt:lpstr>
      <vt:lpstr>4. Надеваем штаны</vt:lpstr>
      <vt:lpstr>5. Надеваем свитер</vt:lpstr>
      <vt:lpstr>8. Обуваемся</vt:lpstr>
      <vt:lpstr>9. Надеваем шапку</vt:lpstr>
      <vt:lpstr>10. Надеваем куртку</vt:lpstr>
      <vt:lpstr>11. Завязываем шарф</vt:lpstr>
      <vt:lpstr>12. Надеваем перчатки или варежки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Одеваем детей на прогулку в детском саду</dc:title>
  <dc:creator>И</dc:creator>
  <cp:lastModifiedBy>И</cp:lastModifiedBy>
  <cp:revision>16</cp:revision>
  <dcterms:created xsi:type="dcterms:W3CDTF">2021-01-25T20:28:50Z</dcterms:created>
  <dcterms:modified xsi:type="dcterms:W3CDTF">2021-02-03T20:26:01Z</dcterms:modified>
</cp:coreProperties>
</file>