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7" r:id="rId4"/>
    <p:sldId id="257" r:id="rId5"/>
    <p:sldId id="258" r:id="rId6"/>
    <p:sldId id="259" r:id="rId7"/>
    <p:sldId id="260" r:id="rId8"/>
    <p:sldId id="261" r:id="rId9"/>
    <p:sldId id="262" r:id="rId10"/>
    <p:sldId id="263" r:id="rId11"/>
    <p:sldId id="264" r:id="rId12"/>
    <p:sldId id="265" r:id="rId13"/>
    <p:sldId id="266"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FB9D282-3BE2-402E-BD40-3FC9555E058A}"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FB9D282-3BE2-402E-BD40-3FC9555E058A}"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FB9D282-3BE2-402E-BD40-3FC9555E058A}"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FB9D282-3BE2-402E-BD40-3FC9555E058A}" type="datetimeFigureOut">
              <a:rPr lang="ru-RU" smtClean="0"/>
              <a:t>11.01.2023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FB9D282-3BE2-402E-BD40-3FC9555E058A}" type="datetimeFigureOut">
              <a:rPr lang="ru-RU" smtClean="0"/>
              <a:t>11.01.2023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FB9D282-3BE2-402E-BD40-3FC9555E058A}" type="datetimeFigureOut">
              <a:rPr lang="ru-RU" smtClean="0"/>
              <a:t>11.01.2023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B9D282-3BE2-402E-BD40-3FC9555E058A}" type="datetimeFigureOut">
              <a:rPr lang="ru-RU" smtClean="0"/>
              <a:t>11.01.2023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FB9D282-3BE2-402E-BD40-3FC9555E058A}" type="datetimeFigureOut">
              <a:rPr lang="ru-RU" smtClean="0"/>
              <a:t>11.01.2023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FB9D282-3BE2-402E-BD40-3FC9555E058A}" type="datetimeFigureOut">
              <a:rPr lang="ru-RU" smtClean="0"/>
              <a:t>11.01.2023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FB9D282-3BE2-402E-BD40-3FC9555E058A}"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FB9D282-3BE2-402E-BD40-3FC9555E058A}"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F7A2-029D-4CDF-B407-876B9FFBE4F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9D282-3BE2-402E-BD40-3FC9555E058A}" type="datetimeFigureOut">
              <a:rPr lang="ru-RU" smtClean="0"/>
              <a:t>11.01.2023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1BF7A2-029D-4CDF-B407-876B9FFBE4F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Заголовок 29"/>
          <p:cNvSpPr>
            <a:spLocks noGrp="1"/>
          </p:cNvSpPr>
          <p:nvPr>
            <p:ph type="ctrTitle"/>
          </p:nvPr>
        </p:nvSpPr>
        <p:spPr/>
        <p:txBody>
          <a:bodyPr/>
          <a:lstStyle/>
          <a:p>
            <a:endParaRPr lang="ru-RU"/>
          </a:p>
        </p:txBody>
      </p:sp>
      <p:sp>
        <p:nvSpPr>
          <p:cNvPr id="31" name="Подзаголовок 30"/>
          <p:cNvSpPr>
            <a:spLocks noGrp="1"/>
          </p:cNvSpPr>
          <p:nvPr>
            <p:ph type="subTitle" idx="1"/>
          </p:nvPr>
        </p:nvSpPr>
        <p:spPr/>
        <p:txBody>
          <a:bodyPr/>
          <a:lstStyle/>
          <a:p>
            <a:endParaRPr lang="ru-RU"/>
          </a:p>
        </p:txBody>
      </p:sp>
      <p:pic>
        <p:nvPicPr>
          <p:cNvPr id="4" name="Рисунок 3" descr="1643618570_59-phonoteka-org-p-krasivii-fon-dlya-proekta-60.jpg"/>
          <p:cNvPicPr>
            <a:picLocks noChangeAspect="1"/>
          </p:cNvPicPr>
          <p:nvPr/>
        </p:nvPicPr>
        <p:blipFill>
          <a:blip r:embed="rId2" cstate="print"/>
          <a:stretch>
            <a:fillRect/>
          </a:stretch>
        </p:blipFill>
        <p:spPr>
          <a:xfrm>
            <a:off x="0" y="0"/>
            <a:ext cx="9144000" cy="6957392"/>
          </a:xfrm>
          <a:prstGeom prst="rect">
            <a:avLst/>
          </a:prstGeom>
        </p:spPr>
      </p:pic>
      <p:sp>
        <p:nvSpPr>
          <p:cNvPr id="32" name="Прямоугольник 31"/>
          <p:cNvSpPr/>
          <p:nvPr/>
        </p:nvSpPr>
        <p:spPr>
          <a:xfrm>
            <a:off x="1187624" y="404664"/>
            <a:ext cx="5904656" cy="707886"/>
          </a:xfrm>
          <a:prstGeom prst="rect">
            <a:avLst/>
          </a:prstGeom>
        </p:spPr>
        <p:txBody>
          <a:bodyPr wrap="square">
            <a:spAutoFit/>
          </a:bodyPr>
          <a:lstStyle/>
          <a:p>
            <a:r>
              <a:rPr lang="ru-RU" sz="4000" b="1" dirty="0" smtClean="0">
                <a:solidFill>
                  <a:srgbClr val="C00000"/>
                </a:solidFill>
                <a:latin typeface="Times New Roman" pitchFamily="18" charset="0"/>
                <a:cs typeface="Times New Roman" pitchFamily="18" charset="0"/>
              </a:rPr>
              <a:t>    Презентация  </a:t>
            </a:r>
            <a:r>
              <a:rPr lang="ru-RU" sz="4000" b="1" dirty="0">
                <a:solidFill>
                  <a:srgbClr val="C00000"/>
                </a:solidFill>
                <a:latin typeface="Times New Roman" pitchFamily="18" charset="0"/>
                <a:cs typeface="Times New Roman" pitchFamily="18" charset="0"/>
              </a:rPr>
              <a:t>по теме:</a:t>
            </a:r>
          </a:p>
        </p:txBody>
      </p:sp>
      <p:sp>
        <p:nvSpPr>
          <p:cNvPr id="23553" name="Rectangle 1"/>
          <p:cNvSpPr>
            <a:spLocks noChangeArrowheads="1"/>
          </p:cNvSpPr>
          <p:nvPr/>
        </p:nvSpPr>
        <p:spPr bwMode="auto">
          <a:xfrm>
            <a:off x="1115616" y="1415372"/>
            <a:ext cx="698477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48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 Дошкольникам </a:t>
            </a:r>
          </a:p>
          <a:p>
            <a:pPr marL="0" marR="0" lvl="0" indent="0" algn="l" defTabSz="914400" rtl="0" eaLnBrk="1" fontAlgn="base" latinLnBrk="0" hangingPunct="1">
              <a:lnSpc>
                <a:spcPct val="100000"/>
              </a:lnSpc>
              <a:spcBef>
                <a:spcPct val="0"/>
              </a:spcBef>
              <a:spcAft>
                <a:spcPct val="0"/>
              </a:spcAft>
              <a:buClrTx/>
              <a:buSzTx/>
              <a:buFontTx/>
              <a:buNone/>
              <a:tabLst/>
            </a:pPr>
            <a:r>
              <a:rPr lang="ru-RU" sz="4800" b="1" dirty="0">
                <a:solidFill>
                  <a:srgbClr val="0070C0"/>
                </a:solidFill>
                <a:latin typeface="Times New Roman" pitchFamily="18" charset="0"/>
                <a:ea typeface="Calibri" pitchFamily="34" charset="0"/>
                <a:cs typeface="Times New Roman" pitchFamily="18" charset="0"/>
              </a:rPr>
              <a:t> </a:t>
            </a:r>
            <a:r>
              <a:rPr lang="ru-RU" sz="4800" b="1" dirty="0" smtClean="0">
                <a:solidFill>
                  <a:srgbClr val="0070C0"/>
                </a:solidFill>
                <a:latin typeface="Times New Roman" pitchFamily="18" charset="0"/>
                <a:ea typeface="Calibri" pitchFamily="34" charset="0"/>
                <a:cs typeface="Times New Roman" pitchFamily="18" charset="0"/>
              </a:rPr>
              <a:t> </a:t>
            </a:r>
            <a:r>
              <a:rPr kumimoji="0" lang="ru-RU" sz="48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о времени и часах».</a:t>
            </a:r>
            <a:endParaRPr kumimoji="0" lang="ru-RU" sz="4800" b="1" i="0" u="none" strike="noStrike" cap="none" normalizeH="0" baseline="0" dirty="0" smtClean="0">
              <a:ln>
                <a:noFill/>
              </a:ln>
              <a:solidFill>
                <a:srgbClr val="0070C0"/>
              </a:solidFill>
              <a:effectLst/>
              <a:latin typeface="Times New Roman" pitchFamily="18" charset="0"/>
              <a:cs typeface="Times New Roman" pitchFamily="18" charset="0"/>
            </a:endParaRPr>
          </a:p>
        </p:txBody>
      </p:sp>
      <p:pic>
        <p:nvPicPr>
          <p:cNvPr id="23555" name="Picture 3" descr="http://zachtet.ru/my_img/unsorted-348.jpeg"/>
          <p:cNvPicPr>
            <a:picLocks noChangeAspect="1" noChangeArrowheads="1"/>
          </p:cNvPicPr>
          <p:nvPr/>
        </p:nvPicPr>
        <p:blipFill>
          <a:blip r:embed="rId3" cstate="print"/>
          <a:srcRect/>
          <a:stretch>
            <a:fillRect/>
          </a:stretch>
        </p:blipFill>
        <p:spPr bwMode="auto">
          <a:xfrm>
            <a:off x="2195736" y="3284984"/>
            <a:ext cx="3893068" cy="316835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1"/>
            <a:ext cx="7772400" cy="1080119"/>
          </a:xfrm>
        </p:spPr>
        <p:txBody>
          <a:bodyPr/>
          <a:lstStyle/>
          <a:p>
            <a:r>
              <a:rPr lang="ru-RU" dirty="0" smtClean="0">
                <a:solidFill>
                  <a:schemeClr val="accent5">
                    <a:lumMod val="75000"/>
                  </a:schemeClr>
                </a:solidFill>
              </a:rPr>
              <a:t>Презентация по теме </a:t>
            </a:r>
            <a:endParaRPr lang="ru-RU" dirty="0">
              <a:solidFill>
                <a:schemeClr val="accent5">
                  <a:lumMod val="75000"/>
                </a:schemeClr>
              </a:solidFill>
            </a:endParaRPr>
          </a:p>
        </p:txBody>
      </p:sp>
      <p:sp>
        <p:nvSpPr>
          <p:cNvPr id="3" name="Подзаголовок 2"/>
          <p:cNvSpPr>
            <a:spLocks noGrp="1"/>
          </p:cNvSpPr>
          <p:nvPr>
            <p:ph type="subTitle" idx="1"/>
          </p:nvPr>
        </p:nvSpPr>
        <p:spPr>
          <a:xfrm>
            <a:off x="1371600" y="2420888"/>
            <a:ext cx="6400800" cy="1656184"/>
          </a:xfrm>
        </p:spPr>
        <p:txBody>
          <a:bodyPr>
            <a:noAutofit/>
          </a:bodyPr>
          <a:lstStyle/>
          <a:p>
            <a:r>
              <a:rPr lang="ru-RU" sz="4400" b="1" dirty="0" smtClean="0">
                <a:solidFill>
                  <a:schemeClr val="tx2">
                    <a:lumMod val="60000"/>
                    <a:lumOff val="40000"/>
                  </a:schemeClr>
                </a:solidFill>
              </a:rPr>
              <a:t>« </a:t>
            </a:r>
            <a:r>
              <a:rPr lang="ru-RU" sz="4400" b="1" dirty="0" smtClean="0">
                <a:solidFill>
                  <a:schemeClr val="tx2">
                    <a:lumMod val="60000"/>
                    <a:lumOff val="40000"/>
                  </a:schemeClr>
                </a:solidFill>
                <a:latin typeface="Times New Roman" pitchFamily="18" charset="0"/>
                <a:cs typeface="Times New Roman" pitchFamily="18" charset="0"/>
              </a:rPr>
              <a:t>Что рассказать дошкольникам о времени»</a:t>
            </a:r>
            <a:endParaRPr lang="ru-RU" sz="4400" b="1" dirty="0">
              <a:solidFill>
                <a:schemeClr val="tx2">
                  <a:lumMod val="60000"/>
                  <a:lumOff val="40000"/>
                </a:schemeClr>
              </a:solidFill>
              <a:latin typeface="Times New Roman" pitchFamily="18" charset="0"/>
              <a:cs typeface="Times New Roman" pitchFamily="18" charset="0"/>
            </a:endParaRPr>
          </a:p>
        </p:txBody>
      </p:sp>
      <p:pic>
        <p:nvPicPr>
          <p:cNvPr id="5" name="Рисунок 4"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6" name="Прямоугольник 5"/>
          <p:cNvSpPr/>
          <p:nvPr/>
        </p:nvSpPr>
        <p:spPr>
          <a:xfrm>
            <a:off x="827584" y="404664"/>
            <a:ext cx="7488832" cy="5693866"/>
          </a:xfrm>
          <a:prstGeom prst="rect">
            <a:avLst/>
          </a:prstGeom>
        </p:spPr>
        <p:txBody>
          <a:bodyPr wrap="square">
            <a:spAutoFit/>
          </a:bodyPr>
          <a:lstStyle/>
          <a:p>
            <a:r>
              <a:rPr lang="ru-RU" sz="2800" b="1" dirty="0">
                <a:solidFill>
                  <a:srgbClr val="00B050"/>
                </a:solidFill>
                <a:latin typeface="Times New Roman" pitchFamily="18" charset="0"/>
                <a:cs typeface="Times New Roman" pitchFamily="18" charset="0"/>
              </a:rPr>
              <a:t>Цель:</a:t>
            </a:r>
            <a:r>
              <a:rPr lang="ru-RU" sz="2800" dirty="0">
                <a:solidFill>
                  <a:srgbClr val="00B050"/>
                </a:solidFill>
                <a:latin typeface="Times New Roman" pitchFamily="18" charset="0"/>
                <a:cs typeface="Times New Roman" pitchFamily="18" charset="0"/>
              </a:rPr>
              <a:t> формирование представлений о времени и о разных приспособлениях для его измерения.</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b="1" dirty="0">
                <a:solidFill>
                  <a:srgbClr val="00B050"/>
                </a:solidFill>
                <a:latin typeface="Times New Roman" pitchFamily="18" charset="0"/>
                <a:cs typeface="Times New Roman" pitchFamily="18" charset="0"/>
              </a:rPr>
              <a:t>Задачи:</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dirty="0">
                <a:solidFill>
                  <a:srgbClr val="00B050"/>
                </a:solidFill>
                <a:latin typeface="Times New Roman" pitchFamily="18" charset="0"/>
                <a:cs typeface="Times New Roman" pitchFamily="18" charset="0"/>
              </a:rPr>
              <a:t>• знакомить детей с понятиями «время», «ориентирование во времени»;</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dirty="0">
                <a:solidFill>
                  <a:srgbClr val="00B050"/>
                </a:solidFill>
                <a:latin typeface="Times New Roman" pitchFamily="18" charset="0"/>
                <a:cs typeface="Times New Roman" pitchFamily="18" charset="0"/>
              </a:rPr>
              <a:t>• расширить знания детей о часах, их видах, назначении;</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dirty="0">
                <a:solidFill>
                  <a:srgbClr val="00B050"/>
                </a:solidFill>
                <a:latin typeface="Times New Roman" pitchFamily="18" charset="0"/>
                <a:cs typeface="Times New Roman" pitchFamily="18" charset="0"/>
              </a:rPr>
              <a:t>• развивать умственные способности детей;</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dirty="0">
                <a:solidFill>
                  <a:srgbClr val="00B050"/>
                </a:solidFill>
                <a:latin typeface="Times New Roman" pitchFamily="18" charset="0"/>
                <a:cs typeface="Times New Roman" pitchFamily="18" charset="0"/>
              </a:rPr>
              <a:t>• обогащать словарный запас детей;</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dirty="0">
                <a:solidFill>
                  <a:srgbClr val="00B050"/>
                </a:solidFill>
                <a:latin typeface="Times New Roman" pitchFamily="18" charset="0"/>
                <a:cs typeface="Times New Roman" pitchFamily="18" charset="0"/>
              </a:rPr>
              <a:t>• воспитывать любознательность, бережное отношение ко времени;</a:t>
            </a:r>
            <a:r>
              <a:rPr lang="ru-RU" sz="2800" dirty="0" smtClean="0">
                <a:solidFill>
                  <a:srgbClr val="00B050"/>
                </a:solidFill>
                <a:latin typeface="Times New Roman" pitchFamily="18" charset="0"/>
                <a:cs typeface="Times New Roman" pitchFamily="18" charset="0"/>
              </a:rPr>
              <a:t/>
            </a:r>
            <a:br>
              <a:rPr lang="ru-RU" sz="2800" dirty="0" smtClean="0">
                <a:solidFill>
                  <a:srgbClr val="00B050"/>
                </a:solidFill>
                <a:latin typeface="Times New Roman" pitchFamily="18" charset="0"/>
                <a:cs typeface="Times New Roman" pitchFamily="18" charset="0"/>
              </a:rPr>
            </a:br>
            <a:r>
              <a:rPr lang="ru-RU" sz="2800" dirty="0">
                <a:solidFill>
                  <a:srgbClr val="00B050"/>
                </a:solidFill>
                <a:latin typeface="Times New Roman" pitchFamily="18" charset="0"/>
                <a:cs typeface="Times New Roman" pitchFamily="18" charset="0"/>
              </a:rPr>
              <a:t>• воспитывать интерес к познанию.</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pic>
        <p:nvPicPr>
          <p:cNvPr id="2056" name="Picture 8" descr="https://millionstatusov.ru/pic/statpic/all12/61adf4000b333.jpg"/>
          <p:cNvPicPr>
            <a:picLocks noChangeAspect="1" noChangeArrowheads="1"/>
          </p:cNvPicPr>
          <p:nvPr/>
        </p:nvPicPr>
        <p:blipFill>
          <a:blip r:embed="rId3" cstate="print"/>
          <a:srcRect/>
          <a:stretch>
            <a:fillRect/>
          </a:stretch>
        </p:blipFill>
        <p:spPr bwMode="auto">
          <a:xfrm>
            <a:off x="251520" y="1412776"/>
            <a:ext cx="3083496" cy="2622477"/>
          </a:xfrm>
          <a:prstGeom prst="rect">
            <a:avLst/>
          </a:prstGeom>
          <a:noFill/>
        </p:spPr>
      </p:pic>
      <p:sp>
        <p:nvSpPr>
          <p:cNvPr id="16" name="Прямоугольник 15"/>
          <p:cNvSpPr/>
          <p:nvPr/>
        </p:nvSpPr>
        <p:spPr>
          <a:xfrm>
            <a:off x="3491880" y="332656"/>
            <a:ext cx="5472608" cy="6247864"/>
          </a:xfrm>
          <a:prstGeom prst="rect">
            <a:avLst/>
          </a:prstGeom>
        </p:spPr>
        <p:txBody>
          <a:bodyPr wrap="square">
            <a:spAutoFit/>
          </a:bodyPr>
          <a:lstStyle/>
          <a:p>
            <a:r>
              <a:rPr lang="ru-RU" sz="4000" b="1" dirty="0" smtClean="0">
                <a:solidFill>
                  <a:srgbClr val="FF0000"/>
                </a:solidFill>
                <a:latin typeface="Times New Roman" pitchFamily="18" charset="0"/>
                <a:cs typeface="Times New Roman" pitchFamily="18" charset="0"/>
              </a:rPr>
              <a:t> Что такое время?</a:t>
            </a:r>
          </a:p>
          <a:p>
            <a:r>
              <a:rPr lang="ru-RU" dirty="0" smtClean="0">
                <a:solidFill>
                  <a:srgbClr val="002060"/>
                </a:solidFill>
                <a:latin typeface="Times New Roman" pitchFamily="18" charset="0"/>
                <a:cs typeface="Times New Roman" pitchFamily="18" charset="0"/>
              </a:rPr>
              <a:t>Время </a:t>
            </a:r>
            <a:r>
              <a:rPr lang="ru-RU" dirty="0">
                <a:solidFill>
                  <a:srgbClr val="002060"/>
                </a:solidFill>
                <a:latin typeface="Times New Roman" pitchFamily="18" charset="0"/>
                <a:cs typeface="Times New Roman" pitchFamily="18" charset="0"/>
              </a:rPr>
              <a:t>мы не можем потрогать, понюхать, увидеть, услышать. Оно абстрактно (невещественно, неконкретно, размыто).</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Кроме того, время движется. Причем только вперед. Некоторые даже говорят, что время течёт, утекает, убегает. Время нельзя остановить, нельзя повернуть вспять. Даже поговорка есть такая: «Времени не воротишь». Оно движется от прошлого к будущему. А тот миг, который происходит сейчас, в данную секунду – есть настоящее. Поэтому люди во все времена старались бережно относиться ко времени, ценили его, и учились правильно распределять. Говорят: «Часы — тянутся, дни — идут, месяцы — проходят, а годы – летят</a:t>
            </a:r>
            <a:r>
              <a:rPr lang="ru-RU" dirty="0" smtClean="0">
                <a:solidFill>
                  <a:srgbClr val="002060"/>
                </a:solidFill>
                <a:latin typeface="Times New Roman" pitchFamily="18" charset="0"/>
                <a:cs typeface="Times New Roman" pitchFamily="18" charset="0"/>
              </a:rPr>
              <a:t>».</a:t>
            </a:r>
            <a:r>
              <a:rPr lang="ru-RU" dirty="0">
                <a:solidFill>
                  <a:srgbClr val="002060"/>
                </a:solidFill>
                <a:latin typeface="Times New Roman" pitchFamily="18" charset="0"/>
                <a:cs typeface="Times New Roman" pitchFamily="18" charset="0"/>
              </a:rPr>
              <a:t> А что же нам помогает определять время? Давайте перечислим:</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1. часы;</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2. время суток;</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3. дни недели;</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4. времена года;</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5. месяцы года.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pic>
        <p:nvPicPr>
          <p:cNvPr id="12290" name="Picture 2" descr="https://ped-kopilka.ru/upload/blogs2/2017/8/33271_fd81a4b2c0968b5e41eae043894b44d9.jpg.jpg"/>
          <p:cNvPicPr>
            <a:picLocks noChangeAspect="1" noChangeArrowheads="1"/>
          </p:cNvPicPr>
          <p:nvPr/>
        </p:nvPicPr>
        <p:blipFill>
          <a:blip r:embed="rId3" cstate="print"/>
          <a:srcRect/>
          <a:stretch>
            <a:fillRect/>
          </a:stretch>
        </p:blipFill>
        <p:spPr bwMode="auto">
          <a:xfrm>
            <a:off x="179513" y="1556793"/>
            <a:ext cx="3096344" cy="4320480"/>
          </a:xfrm>
          <a:prstGeom prst="rect">
            <a:avLst/>
          </a:prstGeom>
          <a:noFill/>
        </p:spPr>
      </p:pic>
      <p:sp>
        <p:nvSpPr>
          <p:cNvPr id="4" name="Прямоугольник 3"/>
          <p:cNvSpPr/>
          <p:nvPr/>
        </p:nvSpPr>
        <p:spPr>
          <a:xfrm>
            <a:off x="3563888" y="332657"/>
            <a:ext cx="5328592" cy="5816977"/>
          </a:xfrm>
          <a:prstGeom prst="rect">
            <a:avLst/>
          </a:prstGeom>
        </p:spPr>
        <p:txBody>
          <a:bodyPr wrap="square">
            <a:spAutoFit/>
          </a:bodyPr>
          <a:lstStyle/>
          <a:p>
            <a:r>
              <a:rPr lang="ru-RU" sz="3600" b="1" dirty="0">
                <a:solidFill>
                  <a:srgbClr val="FF0000"/>
                </a:solidFill>
                <a:latin typeface="Times New Roman" pitchFamily="18" charset="0"/>
                <a:cs typeface="Times New Roman" pitchFamily="18" charset="0"/>
              </a:rPr>
              <a:t> </a:t>
            </a:r>
            <a:r>
              <a:rPr lang="ru-RU" sz="3600" b="1" dirty="0" smtClean="0">
                <a:solidFill>
                  <a:srgbClr val="FF0000"/>
                </a:solidFill>
                <a:latin typeface="Times New Roman" pitchFamily="18" charset="0"/>
                <a:cs typeface="Times New Roman" pitchFamily="18" charset="0"/>
              </a:rPr>
              <a:t> Что такое часы?</a:t>
            </a:r>
          </a:p>
          <a:p>
            <a:endParaRPr lang="ru-RU" sz="3600" b="1" dirty="0" smtClean="0">
              <a:solidFill>
                <a:srgbClr val="FF0000"/>
              </a:solidFill>
              <a:latin typeface="Times New Roman" pitchFamily="18" charset="0"/>
              <a:cs typeface="Times New Roman" pitchFamily="18" charset="0"/>
            </a:endParaRPr>
          </a:p>
          <a:p>
            <a:r>
              <a:rPr lang="ru-RU" sz="2000" dirty="0" smtClean="0">
                <a:solidFill>
                  <a:srgbClr val="002060"/>
                </a:solidFill>
                <a:latin typeface="Times New Roman" pitchFamily="18" charset="0"/>
                <a:cs typeface="Times New Roman" pitchFamily="18" charset="0"/>
              </a:rPr>
              <a:t>Без </a:t>
            </a:r>
            <a:r>
              <a:rPr lang="ru-RU" sz="2000" dirty="0">
                <a:solidFill>
                  <a:srgbClr val="002060"/>
                </a:solidFill>
                <a:latin typeface="Times New Roman" pitchFamily="18" charset="0"/>
                <a:cs typeface="Times New Roman" pitchFamily="18" charset="0"/>
              </a:rPr>
              <a:t>часов мы не представляем свою жизнь. Они висят на стене, стоят на полочке, они есть на мобильном телефоне у взрослых, и на руках тоже! Что это такое? Часы – это прибор для измерения времени.</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Зачем нам нужны часы? Правильно, чтобы не опоздать, чтобы знать, когда идти на работу, в музей, когда начнется любимый мультфильм.</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ru-RU" sz="2000" dirty="0">
                <a:solidFill>
                  <a:srgbClr val="002060"/>
                </a:solidFill>
                <a:latin typeface="Times New Roman" pitchFamily="18" charset="0"/>
                <a:cs typeface="Times New Roman" pitchFamily="18" charset="0"/>
              </a:rPr>
              <a:t>А как раньше люди жили без часов? Как ориентировались во времени? Вот вы говорите, что вместо будильника пробуждал всех петух, с его пения начинался день. А что же делать, если нет петуха? А что делать, если мне нужно куда-то не утром, а в обед? Стоит придумать что-то иное.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pic>
        <p:nvPicPr>
          <p:cNvPr id="11266" name="Picture 2" descr="https://ped-kopilka.ru/upload/blogs2/2017/8/33271_04a78ee90979ff13b9693ca8bfcdc9cd.png.jpg"/>
          <p:cNvPicPr>
            <a:picLocks noChangeAspect="1" noChangeArrowheads="1"/>
          </p:cNvPicPr>
          <p:nvPr/>
        </p:nvPicPr>
        <p:blipFill>
          <a:blip r:embed="rId3" cstate="print"/>
          <a:srcRect/>
          <a:stretch>
            <a:fillRect/>
          </a:stretch>
        </p:blipFill>
        <p:spPr bwMode="auto">
          <a:xfrm>
            <a:off x="2627784" y="4797152"/>
            <a:ext cx="3562350" cy="1872208"/>
          </a:xfrm>
          <a:prstGeom prst="rect">
            <a:avLst/>
          </a:prstGeom>
          <a:noFill/>
        </p:spPr>
      </p:pic>
      <p:sp>
        <p:nvSpPr>
          <p:cNvPr id="4" name="Прямоугольник 3"/>
          <p:cNvSpPr/>
          <p:nvPr/>
        </p:nvSpPr>
        <p:spPr>
          <a:xfrm>
            <a:off x="179512" y="260648"/>
            <a:ext cx="8712968" cy="4462760"/>
          </a:xfrm>
          <a:prstGeom prst="rect">
            <a:avLst/>
          </a:prstGeom>
        </p:spPr>
        <p:txBody>
          <a:bodyPr wrap="square">
            <a:spAutoFit/>
          </a:bodyPr>
          <a:lstStyle/>
          <a:p>
            <a:r>
              <a:rPr lang="ru-RU" dirty="0" smtClean="0"/>
              <a:t>                                                     </a:t>
            </a:r>
            <a:r>
              <a:rPr lang="ru-RU" sz="3200" b="1" dirty="0" smtClean="0">
                <a:solidFill>
                  <a:srgbClr val="FF0000"/>
                </a:solidFill>
                <a:latin typeface="Times New Roman" pitchFamily="18" charset="0"/>
                <a:cs typeface="Times New Roman" pitchFamily="18" charset="0"/>
              </a:rPr>
              <a:t>Солнечные часы</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smtClean="0">
                <a:solidFill>
                  <a:srgbClr val="002060"/>
                </a:solidFill>
                <a:latin typeface="Times New Roman" pitchFamily="18" charset="0"/>
                <a:cs typeface="Times New Roman" pitchFamily="18" charset="0"/>
              </a:rPr>
              <a:t>Солнечные </a:t>
            </a:r>
            <a:r>
              <a:rPr lang="ru-RU" dirty="0">
                <a:solidFill>
                  <a:srgbClr val="002060"/>
                </a:solidFill>
                <a:latin typeface="Times New Roman" pitchFamily="18" charset="0"/>
                <a:cs typeface="Times New Roman" pitchFamily="18" charset="0"/>
              </a:rPr>
              <a:t>часы – старинный прибор для измерения времени по Солнцу. Они построены на знаниях наших предков о космических телах, в данном случае о звезде Солнечной системы. Родиной солнечных часов принято считать Древний Египет, где поклонялись различным богам, строили им храмы, служили им. Одним из главных древнеегипетских богов был бог Солнца - бог Ра</a:t>
            </a:r>
            <a:r>
              <a:rPr lang="ru-RU" dirty="0" smtClean="0">
                <a:solidFill>
                  <a:srgbClr val="002060"/>
                </a:solidFill>
                <a:latin typeface="Times New Roman" pitchFamily="18" charset="0"/>
                <a:cs typeface="Times New Roman" pitchFamily="18" charset="0"/>
              </a:rPr>
              <a:t>.</a:t>
            </a:r>
            <a:r>
              <a:rPr lang="ru-RU" dirty="0">
                <a:solidFill>
                  <a:srgbClr val="002060"/>
                </a:solidFill>
                <a:latin typeface="Times New Roman" pitchFamily="18" charset="0"/>
                <a:cs typeface="Times New Roman" pitchFamily="18" charset="0"/>
              </a:rPr>
              <a:t> Давайте посмотрим, что они придумали: перед храмом жрецы установили большой колышек и назвали его «гномон». Это был священный колышек, который украшали резными узорами и надписями. Когда на небе появлялось солнце (бог Ра), то тень от гномона перемещалась по заранее размеченной окружности (некое подобие сегодняшнего циферблата). Равномерно нанесенные риски отмеряли равные отрезки времени. Окружность так же украшали узорами, часто изображениями Солнца, звезд и Луны в разных фазах. Людям такая идея понравилась, ведь появилась возможность определять точное время. Солнечные часы стали устанавливать в общественных местах – на площадях, в банях, в имениях императоров и так далее.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pic>
        <p:nvPicPr>
          <p:cNvPr id="10242" name="Picture 2" descr="https://pickimage.ru/wp-content/uploads/images/detskie/hourglass/pesochniechasi14.jpg"/>
          <p:cNvPicPr>
            <a:picLocks noChangeAspect="1" noChangeArrowheads="1"/>
          </p:cNvPicPr>
          <p:nvPr/>
        </p:nvPicPr>
        <p:blipFill>
          <a:blip r:embed="rId3" cstate="print"/>
          <a:srcRect/>
          <a:stretch>
            <a:fillRect/>
          </a:stretch>
        </p:blipFill>
        <p:spPr bwMode="auto">
          <a:xfrm>
            <a:off x="251520" y="836712"/>
            <a:ext cx="2448272" cy="4536504"/>
          </a:xfrm>
          <a:prstGeom prst="rect">
            <a:avLst/>
          </a:prstGeom>
          <a:noFill/>
        </p:spPr>
      </p:pic>
      <p:sp>
        <p:nvSpPr>
          <p:cNvPr id="4" name="Прямоугольник 3"/>
          <p:cNvSpPr/>
          <p:nvPr/>
        </p:nvSpPr>
        <p:spPr>
          <a:xfrm>
            <a:off x="2843808" y="58847"/>
            <a:ext cx="5832648" cy="5970865"/>
          </a:xfrm>
          <a:prstGeom prst="rect">
            <a:avLst/>
          </a:prstGeom>
        </p:spPr>
        <p:txBody>
          <a:bodyPr wrap="square">
            <a:spAutoFit/>
          </a:bodyPr>
          <a:lstStyle/>
          <a:p>
            <a:r>
              <a:rPr lang="ru-RU" sz="4000" b="1" dirty="0" smtClean="0">
                <a:solidFill>
                  <a:srgbClr val="FF0000"/>
                </a:solidFill>
                <a:latin typeface="Times New Roman" pitchFamily="18" charset="0"/>
                <a:cs typeface="Times New Roman" pitchFamily="18" charset="0"/>
              </a:rPr>
              <a:t>    Песочные часы.</a:t>
            </a:r>
          </a:p>
          <a:p>
            <a:r>
              <a:rPr lang="ru-RU" dirty="0" smtClean="0">
                <a:solidFill>
                  <a:srgbClr val="002060"/>
                </a:solidFill>
                <a:latin typeface="Times New Roman" pitchFamily="18" charset="0"/>
                <a:cs typeface="Times New Roman" pitchFamily="18" charset="0"/>
              </a:rPr>
              <a:t>Песочные </a:t>
            </a:r>
            <a:r>
              <a:rPr lang="ru-RU" dirty="0">
                <a:solidFill>
                  <a:srgbClr val="002060"/>
                </a:solidFill>
                <a:latin typeface="Times New Roman" pitchFamily="18" charset="0"/>
                <a:cs typeface="Times New Roman" pitchFamily="18" charset="0"/>
              </a:rPr>
              <a:t>часы, как и всякие любые другие часы, - это, прежде всего, прибор для измерения времени. Состоят они из двух соединенных друг с другом прозрачных стеклянных сосудов. В одном сосуде находится мелкий песок, который пересыпается в другой сосуд через горловину, тем самым отмеряется определенный промежуток времени. Он может составлять от нескольких секунд, до нескольких часов.</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Это зависит от размера сосудов: маленькие сосуды – маленький промежуток времени, большие сосуды – большой промежуток времени, так как они могут вмещать много песка. Кроме того, размер горловины (самой узкой части часов) тоже имеет значение: шире горловина - песочек быстрее пробегает из одного сосуда в другой, времени тратиться меньше, Уже горловина – песок медленно просачивается, поэтому время тратится больше.</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Считается, что первые песочные часы появились в Индии и Китае.</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3" name="Прямоугольник 2"/>
          <p:cNvSpPr/>
          <p:nvPr/>
        </p:nvSpPr>
        <p:spPr>
          <a:xfrm>
            <a:off x="3491880" y="332656"/>
            <a:ext cx="5400600" cy="5078313"/>
          </a:xfrm>
          <a:prstGeom prst="rect">
            <a:avLst/>
          </a:prstGeom>
        </p:spPr>
        <p:txBody>
          <a:bodyPr wrap="square">
            <a:spAutoFit/>
          </a:bodyPr>
          <a:lstStyle/>
          <a:p>
            <a:r>
              <a:rPr lang="ru-RU" dirty="0" smtClean="0"/>
              <a:t>      </a:t>
            </a:r>
            <a:r>
              <a:rPr lang="ru-RU" sz="3600" b="1" dirty="0" smtClean="0">
                <a:solidFill>
                  <a:srgbClr val="FF0000"/>
                </a:solidFill>
                <a:latin typeface="Times New Roman" pitchFamily="18" charset="0"/>
                <a:cs typeface="Times New Roman" pitchFamily="18" charset="0"/>
              </a:rPr>
              <a:t>Водяные часы.</a:t>
            </a:r>
          </a:p>
          <a:p>
            <a:r>
              <a:rPr lang="ru-RU" dirty="0" smtClean="0">
                <a:solidFill>
                  <a:srgbClr val="002060"/>
                </a:solidFill>
                <a:latin typeface="Times New Roman" pitchFamily="18" charset="0"/>
                <a:cs typeface="Times New Roman" pitchFamily="18" charset="0"/>
              </a:rPr>
              <a:t>Название </a:t>
            </a:r>
            <a:r>
              <a:rPr lang="ru-RU" dirty="0">
                <a:solidFill>
                  <a:srgbClr val="002060"/>
                </a:solidFill>
                <a:latin typeface="Times New Roman" pitchFamily="18" charset="0"/>
                <a:cs typeface="Times New Roman" pitchFamily="18" charset="0"/>
              </a:rPr>
              <a:t>данных часов говорит само за себя</a:t>
            </a:r>
            <a:r>
              <a:rPr lang="ru-RU" dirty="0" smtClean="0">
                <a:solidFill>
                  <a:srgbClr val="002060"/>
                </a:solidFill>
                <a:latin typeface="Times New Roman" pitchFamily="18" charset="0"/>
                <a:cs typeface="Times New Roman" pitchFamily="18" charset="0"/>
              </a:rPr>
              <a:t>.</a:t>
            </a:r>
            <a:r>
              <a:rPr lang="ru-RU" dirty="0">
                <a:solidFill>
                  <a:srgbClr val="002060"/>
                </a:solidFill>
                <a:latin typeface="Times New Roman" pitchFamily="18" charset="0"/>
                <a:cs typeface="Times New Roman" pitchFamily="18" charset="0"/>
              </a:rPr>
              <a:t> Итак, кто-то говорит, что в Египте, а кто-то утверждает, что в древнем Вавилоне у одного из служителей храма прохудился глиняный сосуд. Трещинка была очень мала, и из нее капля за каплей стала вытекать вода. Вода капала медленно. И так как служителю нечем было заняться в ту ночь, он стал наблюдать за этим процессом. В итоге, наступило утро, и его позвали завтракать. На следующую ночь служитель взял этот же дырявый сосуд, наполнил его водой, поставил его на табурет, а на пол подставил другой сосуд, чтобы вода из дырявого не вытекала на пол. И знаете что! Этот человек заметил, что вода отмеряет промежуток времени, равный его ночному служению в храме. Так и появились первые водяные часы, прибор для измерения времени</a:t>
            </a:r>
            <a:r>
              <a:rPr lang="ru-RU" dirty="0"/>
              <a:t>.</a:t>
            </a:r>
          </a:p>
        </p:txBody>
      </p:sp>
      <p:pic>
        <p:nvPicPr>
          <p:cNvPr id="9218" name="Picture 2" descr="https://itcrumbs.ru/wp-content/uploads/2021/03/budilnik.jpg"/>
          <p:cNvPicPr>
            <a:picLocks noChangeAspect="1" noChangeArrowheads="1"/>
          </p:cNvPicPr>
          <p:nvPr/>
        </p:nvPicPr>
        <p:blipFill>
          <a:blip r:embed="rId3" cstate="print"/>
          <a:srcRect/>
          <a:stretch>
            <a:fillRect/>
          </a:stretch>
        </p:blipFill>
        <p:spPr bwMode="auto">
          <a:xfrm>
            <a:off x="251520" y="1052736"/>
            <a:ext cx="3042818" cy="294178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3" name="Прямоугольник 2"/>
          <p:cNvSpPr/>
          <p:nvPr/>
        </p:nvSpPr>
        <p:spPr>
          <a:xfrm>
            <a:off x="3059832" y="188640"/>
            <a:ext cx="5832648" cy="6186309"/>
          </a:xfrm>
          <a:prstGeom prst="rect">
            <a:avLst/>
          </a:prstGeom>
        </p:spPr>
        <p:txBody>
          <a:bodyPr wrap="square">
            <a:spAutoFit/>
          </a:bodyPr>
          <a:lstStyle/>
          <a:p>
            <a:r>
              <a:rPr lang="ru-RU" dirty="0" smtClean="0"/>
              <a:t>                         </a:t>
            </a:r>
            <a:r>
              <a:rPr lang="ru-RU" sz="3600" b="1" dirty="0" smtClean="0">
                <a:solidFill>
                  <a:srgbClr val="FF0000"/>
                </a:solidFill>
                <a:latin typeface="Times New Roman" pitchFamily="18" charset="0"/>
                <a:cs typeface="Times New Roman" pitchFamily="18" charset="0"/>
              </a:rPr>
              <a:t>Масляные часы.</a:t>
            </a:r>
          </a:p>
          <a:p>
            <a:r>
              <a:rPr lang="ru-RU" dirty="0" smtClean="0">
                <a:solidFill>
                  <a:srgbClr val="002060"/>
                </a:solidFill>
                <a:latin typeface="Times New Roman" pitchFamily="18" charset="0"/>
                <a:cs typeface="Times New Roman" pitchFamily="18" charset="0"/>
              </a:rPr>
              <a:t>Голова </a:t>
            </a:r>
            <a:r>
              <a:rPr lang="ru-RU" dirty="0">
                <a:solidFill>
                  <a:srgbClr val="002060"/>
                </a:solidFill>
                <a:latin typeface="Times New Roman" pitchFamily="18" charset="0"/>
                <a:cs typeface="Times New Roman" pitchFamily="18" charset="0"/>
              </a:rPr>
              <a:t>огнем пылает,</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Тело тает и сгорает.</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Я полезной быть хочу:</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Лампы нет – я посвечу. </a:t>
            </a:r>
            <a:r>
              <a:rPr lang="ru-RU" i="1" dirty="0">
                <a:solidFill>
                  <a:srgbClr val="002060"/>
                </a:solidFill>
                <a:latin typeface="Times New Roman" pitchFamily="18" charset="0"/>
                <a:cs typeface="Times New Roman" pitchFamily="18" charset="0"/>
              </a:rPr>
              <a:t>(Свеча)</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Правильно, это свеча. А причем тут свеча, когда мы говорим о часах? Сейчас всё узнаете.</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r>
              <a:rPr lang="ru-RU" dirty="0">
                <a:solidFill>
                  <a:srgbClr val="002060"/>
                </a:solidFill>
                <a:latin typeface="Times New Roman" pitchFamily="18" charset="0"/>
                <a:cs typeface="Times New Roman" pitchFamily="18" charset="0"/>
              </a:rPr>
              <a:t>На Древнем Востоке, а именно в Китае, три тысячи лет назад появились огневые, или огненные часы. Китайцы же любят всё, что связано с огненной стихией. Они придумали до удивления простую конструкцию: брали длинную плошку с бортиками, клали в нее свечу, на бортиках делали равномерные надрезы, обозначающие промежуток времени, через надрезы натягивали нитки, на краях которых были шарики (обычно металлические или из слоновой кости). Зажигали свечу, свеча потихоньку сгорала, нитка плавилась, разрывалась, шарик падал на металлическую тарелочку под плошкой, издавал бой, тем самым сигнализируя, что прошло какое-то время. И так до тех пор, пока свеча не сгорит. Потом свечу меняли. И до бесконечности.</a:t>
            </a:r>
          </a:p>
        </p:txBody>
      </p:sp>
      <p:pic>
        <p:nvPicPr>
          <p:cNvPr id="8194" name="Picture 2" descr="https://ped-kopilka.ru/upload/blogs2/2017/8/33271_e509ec0bc56d823a5da72df47ae4ee8a.jpg.jpg"/>
          <p:cNvPicPr>
            <a:picLocks noChangeAspect="1" noChangeArrowheads="1"/>
          </p:cNvPicPr>
          <p:nvPr/>
        </p:nvPicPr>
        <p:blipFill>
          <a:blip r:embed="rId3" cstate="print"/>
          <a:srcRect/>
          <a:stretch>
            <a:fillRect/>
          </a:stretch>
        </p:blipFill>
        <p:spPr bwMode="auto">
          <a:xfrm>
            <a:off x="179512" y="764704"/>
            <a:ext cx="2664296" cy="4267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3" name="Прямоугольник 2"/>
          <p:cNvSpPr/>
          <p:nvPr/>
        </p:nvSpPr>
        <p:spPr>
          <a:xfrm>
            <a:off x="755576" y="188640"/>
            <a:ext cx="8208912" cy="3693319"/>
          </a:xfrm>
          <a:prstGeom prst="rect">
            <a:avLst/>
          </a:prstGeom>
        </p:spPr>
        <p:txBody>
          <a:bodyPr wrap="square">
            <a:spAutoFit/>
          </a:bodyPr>
          <a:lstStyle/>
          <a:p>
            <a:r>
              <a:rPr lang="ru-RU" sz="3600" b="1" dirty="0" smtClean="0">
                <a:solidFill>
                  <a:srgbClr val="FF0000"/>
                </a:solidFill>
                <a:latin typeface="Times New Roman" pitchFamily="18" charset="0"/>
                <a:cs typeface="Times New Roman" pitchFamily="18" charset="0"/>
              </a:rPr>
              <a:t>            Механические </a:t>
            </a:r>
            <a:r>
              <a:rPr lang="ru-RU" sz="3600" b="1" dirty="0">
                <a:solidFill>
                  <a:srgbClr val="FF0000"/>
                </a:solidFill>
                <a:latin typeface="Times New Roman" pitchFamily="18" charset="0"/>
                <a:cs typeface="Times New Roman" pitchFamily="18" charset="0"/>
              </a:rPr>
              <a:t>часы. </a:t>
            </a:r>
            <a:endParaRPr lang="ru-RU" sz="3600" b="1" dirty="0" smtClean="0">
              <a:solidFill>
                <a:srgbClr val="FF0000"/>
              </a:solidFill>
              <a:latin typeface="Times New Roman" pitchFamily="18" charset="0"/>
              <a:cs typeface="Times New Roman" pitchFamily="18" charset="0"/>
            </a:endParaRPr>
          </a:p>
          <a:p>
            <a:r>
              <a:rPr lang="ru-RU" dirty="0" smtClean="0">
                <a:solidFill>
                  <a:srgbClr val="002060"/>
                </a:solidFill>
                <a:latin typeface="Times New Roman" pitchFamily="18" charset="0"/>
                <a:cs typeface="Times New Roman" pitchFamily="18" charset="0"/>
              </a:rPr>
              <a:t>Что </a:t>
            </a:r>
            <a:r>
              <a:rPr lang="ru-RU" dirty="0">
                <a:solidFill>
                  <a:srgbClr val="002060"/>
                </a:solidFill>
                <a:latin typeface="Times New Roman" pitchFamily="18" charset="0"/>
                <a:cs typeface="Times New Roman" pitchFamily="18" charset="0"/>
              </a:rPr>
              <a:t>же это такое? Часы, понятное дело, прибор для измерения времени. А механические? Правильно, от слова «механизм» - приспособление, внутреннее устройство чего-либо. Кто придумал первые механические часы – загадка</a:t>
            </a:r>
            <a:r>
              <a:rPr lang="ru-RU" dirty="0" smtClean="0">
                <a:solidFill>
                  <a:srgbClr val="002060"/>
                </a:solidFill>
                <a:latin typeface="Times New Roman" pitchFamily="18" charset="0"/>
                <a:cs typeface="Times New Roman" pitchFamily="18" charset="0"/>
              </a:rPr>
              <a:t>.</a:t>
            </a:r>
            <a:r>
              <a:rPr lang="ru-RU" dirty="0">
                <a:solidFill>
                  <a:srgbClr val="002060"/>
                </a:solidFill>
                <a:latin typeface="Times New Roman" pitchFamily="18" charset="0"/>
                <a:cs typeface="Times New Roman" pitchFamily="18" charset="0"/>
              </a:rPr>
              <a:t> Если кто-то из вас с родителями или </a:t>
            </a:r>
            <a:r>
              <a:rPr lang="ru-RU" dirty="0" smtClean="0">
                <a:solidFill>
                  <a:srgbClr val="002060"/>
                </a:solidFill>
                <a:latin typeface="Times New Roman" pitchFamily="18" charset="0"/>
                <a:cs typeface="Times New Roman" pitchFamily="18" charset="0"/>
              </a:rPr>
              <a:t>бабушками-дедушками </a:t>
            </a:r>
            <a:r>
              <a:rPr lang="ru-RU" dirty="0">
                <a:solidFill>
                  <a:srgbClr val="002060"/>
                </a:solidFill>
                <a:latin typeface="Times New Roman" pitchFamily="18" charset="0"/>
                <a:cs typeface="Times New Roman" pitchFamily="18" charset="0"/>
              </a:rPr>
              <a:t>разбирал часы, то наверняка видел, что внутри много…чего? Зубчатых колесиков. Одно колесико цепляет за другое, другое за третье, а то и за одно колесико может сразу цепляться два, три колеса. А они в свою очередь двигают стрелки часов. Удивительно, не так ли</a:t>
            </a:r>
            <a:r>
              <a:rPr lang="ru-RU" dirty="0" smtClean="0">
                <a:solidFill>
                  <a:srgbClr val="002060"/>
                </a:solidFill>
                <a:latin typeface="Times New Roman" pitchFamily="18" charset="0"/>
                <a:cs typeface="Times New Roman" pitchFamily="18" charset="0"/>
              </a:rPr>
              <a:t>?!</a:t>
            </a:r>
            <a:r>
              <a:rPr lang="ru-RU" dirty="0">
                <a:solidFill>
                  <a:srgbClr val="002060"/>
                </a:solidFill>
                <a:latin typeface="Times New Roman" pitchFamily="18" charset="0"/>
                <a:cs typeface="Times New Roman" pitchFamily="18" charset="0"/>
              </a:rPr>
              <a:t> </a:t>
            </a:r>
            <a:r>
              <a:rPr lang="ru-RU" dirty="0" smtClean="0">
                <a:solidFill>
                  <a:srgbClr val="002060"/>
                </a:solidFill>
                <a:latin typeface="Times New Roman" pitchFamily="18" charset="0"/>
                <a:cs typeface="Times New Roman" pitchFamily="18" charset="0"/>
              </a:rPr>
              <a:t>Главное </a:t>
            </a:r>
            <a:r>
              <a:rPr lang="ru-RU" dirty="0">
                <a:solidFill>
                  <a:srgbClr val="002060"/>
                </a:solidFill>
                <a:latin typeface="Times New Roman" pitchFamily="18" charset="0"/>
                <a:cs typeface="Times New Roman" pitchFamily="18" charset="0"/>
              </a:rPr>
              <a:t>– это их функция. Механические часы позволяли очень точно определять время, практически без погрешности, они не зависели от природных факторов. За это их и ценили так долго. И ценят до сих пор</a:t>
            </a:r>
            <a:r>
              <a:rPr lang="ru-RU" dirty="0"/>
              <a:t>.</a:t>
            </a:r>
          </a:p>
        </p:txBody>
      </p:sp>
      <p:pic>
        <p:nvPicPr>
          <p:cNvPr id="7170" name="Picture 2" descr="https://ped-kopilka.ru/upload/blogs2/2017/8/33271_aa3ab718e2017808ef4ee23bbd2fe745.jpg.jpg"/>
          <p:cNvPicPr>
            <a:picLocks noChangeAspect="1" noChangeArrowheads="1"/>
          </p:cNvPicPr>
          <p:nvPr/>
        </p:nvPicPr>
        <p:blipFill>
          <a:blip r:embed="rId3" cstate="print"/>
          <a:srcRect/>
          <a:stretch>
            <a:fillRect/>
          </a:stretch>
        </p:blipFill>
        <p:spPr bwMode="auto">
          <a:xfrm>
            <a:off x="1331640" y="4077072"/>
            <a:ext cx="5953125" cy="238125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3" name="Прямоугольник 2"/>
          <p:cNvSpPr/>
          <p:nvPr/>
        </p:nvSpPr>
        <p:spPr>
          <a:xfrm>
            <a:off x="827584" y="188640"/>
            <a:ext cx="7848872" cy="4185761"/>
          </a:xfrm>
          <a:prstGeom prst="rect">
            <a:avLst/>
          </a:prstGeom>
        </p:spPr>
        <p:txBody>
          <a:bodyPr wrap="square">
            <a:spAutoFit/>
          </a:bodyPr>
          <a:lstStyle/>
          <a:p>
            <a:r>
              <a:rPr lang="ru-RU" dirty="0"/>
              <a:t> </a:t>
            </a:r>
            <a:r>
              <a:rPr lang="ru-RU" sz="3200" b="1" dirty="0" smtClean="0">
                <a:solidFill>
                  <a:srgbClr val="FF0000"/>
                </a:solidFill>
                <a:latin typeface="Times New Roman" pitchFamily="18" charset="0"/>
                <a:cs typeface="Times New Roman" pitchFamily="18" charset="0"/>
              </a:rPr>
              <a:t>Электрические </a:t>
            </a:r>
            <a:r>
              <a:rPr lang="ru-RU" sz="3200" b="1" dirty="0">
                <a:solidFill>
                  <a:srgbClr val="FF0000"/>
                </a:solidFill>
                <a:latin typeface="Times New Roman" pitchFamily="18" charset="0"/>
                <a:cs typeface="Times New Roman" pitchFamily="18" charset="0"/>
              </a:rPr>
              <a:t>и </a:t>
            </a:r>
            <a:r>
              <a:rPr lang="ru-RU" sz="3200" b="1" dirty="0" smtClean="0">
                <a:solidFill>
                  <a:srgbClr val="FF0000"/>
                </a:solidFill>
                <a:latin typeface="Times New Roman" pitchFamily="18" charset="0"/>
                <a:cs typeface="Times New Roman" pitchFamily="18" charset="0"/>
              </a:rPr>
              <a:t>электронные часы</a:t>
            </a:r>
            <a:r>
              <a:rPr lang="ru-RU" dirty="0" smtClean="0"/>
              <a:t> </a:t>
            </a:r>
          </a:p>
          <a:p>
            <a:r>
              <a:rPr lang="ru-RU" dirty="0" smtClean="0">
                <a:solidFill>
                  <a:srgbClr val="002060"/>
                </a:solidFill>
                <a:latin typeface="Times New Roman" pitchFamily="18" charset="0"/>
                <a:cs typeface="Times New Roman" pitchFamily="18" charset="0"/>
              </a:rPr>
              <a:t>Они </a:t>
            </a:r>
            <a:r>
              <a:rPr lang="ru-RU" dirty="0">
                <a:solidFill>
                  <a:srgbClr val="002060"/>
                </a:solidFill>
                <a:latin typeface="Times New Roman" pitchFamily="18" charset="0"/>
                <a:cs typeface="Times New Roman" pitchFamily="18" charset="0"/>
              </a:rPr>
              <a:t>считаются одними из самых точных и самых надежных. В конце прошлого века они почти полностью вытеснили механические часы из нашей жизни</a:t>
            </a:r>
            <a:r>
              <a:rPr lang="ru-RU" dirty="0" smtClean="0">
                <a:solidFill>
                  <a:srgbClr val="002060"/>
                </a:solidFill>
                <a:latin typeface="Times New Roman" pitchFamily="18" charset="0"/>
                <a:cs typeface="Times New Roman" pitchFamily="18" charset="0"/>
              </a:rPr>
              <a:t>.</a:t>
            </a:r>
            <a:r>
              <a:rPr lang="ru-RU" dirty="0">
                <a:solidFill>
                  <a:srgbClr val="002060"/>
                </a:solidFill>
                <a:latin typeface="Times New Roman" pitchFamily="18" charset="0"/>
                <a:cs typeface="Times New Roman" pitchFamily="18" charset="0"/>
              </a:rPr>
              <a:t> Но в середине прошлого века во Франции придумали такие часы, которыми мы все с вами пользуемся – электронные. Маятник и электромагнит электрических часов заменили элементом электрического питания – аккумулятором или батарейкой. А привычный нам циферблат вытиснился электронным табло, на котором светились электронные </a:t>
            </a:r>
            <a:r>
              <a:rPr lang="ru-RU" dirty="0" smtClean="0">
                <a:solidFill>
                  <a:srgbClr val="002060"/>
                </a:solidFill>
                <a:latin typeface="Times New Roman" pitchFamily="18" charset="0"/>
                <a:cs typeface="Times New Roman" pitchFamily="18" charset="0"/>
              </a:rPr>
              <a:t>цифры. Постепенно </a:t>
            </a:r>
            <a:r>
              <a:rPr lang="ru-RU" dirty="0">
                <a:solidFill>
                  <a:srgbClr val="002060"/>
                </a:solidFill>
                <a:latin typeface="Times New Roman" pitchFamily="18" charset="0"/>
                <a:cs typeface="Times New Roman" pitchFamily="18" charset="0"/>
              </a:rPr>
              <a:t>электронные часы и электронные будильник стали встраиваться в различные бытовые приборы и устройства, что позволяло управлять ими при наступлении определённого времени. Электронные часы стали обязательным элементом таких устройств как телевизор, видеомагнитофон, компьютер, сотовый телефон и прочее, и прочее. Сегодня мы привыкли к электронным часам и даже не помним, что есть что-то иное для определения времени.</a:t>
            </a:r>
          </a:p>
        </p:txBody>
      </p:sp>
      <p:pic>
        <p:nvPicPr>
          <p:cNvPr id="6146" name="Picture 2" descr="https://ped-kopilka.ru/upload/blogs2/2017/8/33271_5bb565ab544bc87cc475b676d33d15be.jpg.jpg"/>
          <p:cNvPicPr>
            <a:picLocks noChangeAspect="1" noChangeArrowheads="1"/>
          </p:cNvPicPr>
          <p:nvPr/>
        </p:nvPicPr>
        <p:blipFill>
          <a:blip r:embed="rId3" cstate="print"/>
          <a:srcRect/>
          <a:stretch>
            <a:fillRect/>
          </a:stretch>
        </p:blipFill>
        <p:spPr bwMode="auto">
          <a:xfrm>
            <a:off x="2195736" y="4410074"/>
            <a:ext cx="4032448" cy="225928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3" name="Прямоугольник 2"/>
          <p:cNvSpPr/>
          <p:nvPr/>
        </p:nvSpPr>
        <p:spPr>
          <a:xfrm>
            <a:off x="5652120" y="764704"/>
            <a:ext cx="3240360" cy="4093428"/>
          </a:xfrm>
          <a:prstGeom prst="rect">
            <a:avLst/>
          </a:prstGeom>
        </p:spPr>
        <p:txBody>
          <a:bodyPr wrap="square">
            <a:spAutoFit/>
          </a:bodyPr>
          <a:lstStyle/>
          <a:p>
            <a:r>
              <a:rPr lang="ru-RU" sz="2000" dirty="0" smtClean="0">
                <a:solidFill>
                  <a:srgbClr val="002060"/>
                </a:solidFill>
                <a:latin typeface="Times New Roman" pitchFamily="18" charset="0"/>
                <a:cs typeface="Times New Roman" pitchFamily="18" charset="0"/>
              </a:rPr>
              <a:t>В </a:t>
            </a:r>
            <a:r>
              <a:rPr lang="ru-RU" sz="2000" dirty="0">
                <a:solidFill>
                  <a:srgbClr val="002060"/>
                </a:solidFill>
                <a:latin typeface="Times New Roman" pitchFamily="18" charset="0"/>
                <a:cs typeface="Times New Roman" pitchFamily="18" charset="0"/>
              </a:rPr>
              <a:t>Москве есть знаменитые сказочные часы. Они висят на стене театра кукол. </a:t>
            </a:r>
            <a:r>
              <a:rPr lang="ru-RU" sz="2000" dirty="0" smtClean="0">
                <a:solidFill>
                  <a:srgbClr val="002060"/>
                </a:solidFill>
                <a:latin typeface="Times New Roman" pitchFamily="18" charset="0"/>
                <a:cs typeface="Times New Roman" pitchFamily="18" charset="0"/>
              </a:rPr>
              <a:t>Каждый </a:t>
            </a:r>
            <a:r>
              <a:rPr lang="ru-RU" sz="2000" dirty="0">
                <a:solidFill>
                  <a:srgbClr val="002060"/>
                </a:solidFill>
                <a:latin typeface="Times New Roman" pitchFamily="18" charset="0"/>
                <a:cs typeface="Times New Roman" pitchFamily="18" charset="0"/>
              </a:rPr>
              <a:t>час из одного домика на часах появляется сказочный персонаж, а в 12 часов дня, когда обе стрелки часов находятся на самой верхней цифре циферблата, все домики раскрываются, и все сказочные персонажи танцуют под музыку</a:t>
            </a:r>
            <a:r>
              <a:rPr lang="ru-RU" dirty="0"/>
              <a:t>. </a:t>
            </a:r>
          </a:p>
        </p:txBody>
      </p:sp>
      <p:pic>
        <p:nvPicPr>
          <p:cNvPr id="5122" name="Picture 2" descr="https://ic.pics.livejournal.com/bout_moscow/72094294/168912/168912_original.jpg"/>
          <p:cNvPicPr>
            <a:picLocks noChangeAspect="1" noChangeArrowheads="1"/>
          </p:cNvPicPr>
          <p:nvPr/>
        </p:nvPicPr>
        <p:blipFill>
          <a:blip r:embed="rId3" cstate="print"/>
          <a:srcRect/>
          <a:stretch>
            <a:fillRect/>
          </a:stretch>
        </p:blipFill>
        <p:spPr bwMode="auto">
          <a:xfrm>
            <a:off x="251520" y="692696"/>
            <a:ext cx="4573015" cy="482453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sp>
        <p:nvSpPr>
          <p:cNvPr id="3" name="Прямоугольник 2"/>
          <p:cNvSpPr/>
          <p:nvPr/>
        </p:nvSpPr>
        <p:spPr>
          <a:xfrm>
            <a:off x="683568" y="404664"/>
            <a:ext cx="7848872" cy="5262979"/>
          </a:xfrm>
          <a:prstGeom prst="rect">
            <a:avLst/>
          </a:prstGeom>
        </p:spPr>
        <p:txBody>
          <a:bodyPr wrap="square">
            <a:spAutoFit/>
          </a:bodyPr>
          <a:lstStyle/>
          <a:p>
            <a:r>
              <a:rPr lang="ru-RU" sz="2400" dirty="0">
                <a:solidFill>
                  <a:srgbClr val="00B050"/>
                </a:solidFill>
                <a:latin typeface="Times New Roman" pitchFamily="18" charset="0"/>
                <a:cs typeface="Times New Roman" pitchFamily="18" charset="0"/>
              </a:rPr>
              <a:t>В толковом словаре Ожегова есть 10 описаний слову «Время». Что же это такое? Возьмем из словаря такую трактовку: «Время – это продолжительность, длительность чего-нибудь, измеряемая секундами, минутами, часами».</a:t>
            </a:r>
            <a:r>
              <a:rPr lang="ru-RU" sz="2400" dirty="0" smtClean="0">
                <a:solidFill>
                  <a:srgbClr val="00B050"/>
                </a:solidFill>
                <a:latin typeface="Times New Roman" pitchFamily="18" charset="0"/>
                <a:cs typeface="Times New Roman" pitchFamily="18" charset="0"/>
              </a:rPr>
              <a:t/>
            </a:r>
            <a:br>
              <a:rPr lang="ru-RU" sz="2400" dirty="0" smtClean="0">
                <a:solidFill>
                  <a:srgbClr val="00B050"/>
                </a:solidFill>
                <a:latin typeface="Times New Roman" pitchFamily="18" charset="0"/>
                <a:cs typeface="Times New Roman" pitchFamily="18" charset="0"/>
              </a:rPr>
            </a:br>
            <a:r>
              <a:rPr lang="ru-RU" sz="2400" dirty="0">
                <a:solidFill>
                  <a:srgbClr val="00B050"/>
                </a:solidFill>
                <a:latin typeface="Times New Roman" pitchFamily="18" charset="0"/>
                <a:cs typeface="Times New Roman" pitchFamily="18" charset="0"/>
              </a:rPr>
              <a:t>Сегодня каждый человек каждый день, каждую секунду имеет дело со временем. Время – оно есть и прошлое, и настоящее, и будущее. Эдакое удивительно обширное понятие. Можно сказать, что время – это наше восприятие пространства. С его помощью мы можем легко рассказать о событиях (или же еще о чем-то, например, о наших чувствах или намерениях), которые с нами произошли, происходят или будут происходить. С помощью времени мы ориентируемся в пространстве.</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683552" cy="6858000"/>
          </a:xfrm>
          <a:prstGeom prst="rect">
            <a:avLst/>
          </a:prstGeom>
        </p:spPr>
      </p:pic>
      <p:sp>
        <p:nvSpPr>
          <p:cNvPr id="3" name="Прямоугольник 2"/>
          <p:cNvSpPr/>
          <p:nvPr/>
        </p:nvSpPr>
        <p:spPr>
          <a:xfrm>
            <a:off x="251520" y="332656"/>
            <a:ext cx="2808312" cy="2492990"/>
          </a:xfrm>
          <a:prstGeom prst="rect">
            <a:avLst/>
          </a:prstGeom>
        </p:spPr>
        <p:txBody>
          <a:bodyPr wrap="square">
            <a:spAutoFit/>
          </a:bodyPr>
          <a:lstStyle/>
          <a:p>
            <a:r>
              <a:rPr lang="ru-RU" sz="2000" dirty="0">
                <a:solidFill>
                  <a:schemeClr val="accent3">
                    <a:lumMod val="50000"/>
                  </a:schemeClr>
                </a:solidFill>
                <a:latin typeface="Times New Roman" pitchFamily="18" charset="0"/>
                <a:cs typeface="Times New Roman" pitchFamily="18" charset="0"/>
              </a:rPr>
              <a:t>Стали в нашем доме другом, Стрелки движутся по кругу, Время тикают, считают, Сна и отдыха не знают. (Часы)</a:t>
            </a:r>
            <a:r>
              <a:rPr lang="ru-RU" dirty="0" smtClean="0"/>
              <a:t/>
            </a:r>
            <a:br>
              <a:rPr lang="ru-RU" dirty="0" smtClean="0"/>
            </a:br>
            <a:r>
              <a:rPr lang="ru-RU" dirty="0" smtClean="0"/>
              <a:t/>
            </a:r>
            <a:br>
              <a:rPr lang="ru-RU" dirty="0" smtClean="0"/>
            </a:br>
            <a:endParaRPr lang="ru-RU" dirty="0"/>
          </a:p>
        </p:txBody>
      </p:sp>
      <p:sp>
        <p:nvSpPr>
          <p:cNvPr id="4" name="Прямоугольник 3"/>
          <p:cNvSpPr/>
          <p:nvPr/>
        </p:nvSpPr>
        <p:spPr>
          <a:xfrm>
            <a:off x="5004048" y="188641"/>
            <a:ext cx="3816424" cy="3108543"/>
          </a:xfrm>
          <a:prstGeom prst="rect">
            <a:avLst/>
          </a:prstGeom>
        </p:spPr>
        <p:txBody>
          <a:bodyPr wrap="square">
            <a:spAutoFit/>
          </a:bodyPr>
          <a:lstStyle/>
          <a:p>
            <a:r>
              <a:rPr lang="ru-RU" sz="2000" dirty="0">
                <a:solidFill>
                  <a:schemeClr val="accent3">
                    <a:lumMod val="50000"/>
                  </a:schemeClr>
                </a:solidFill>
                <a:latin typeface="Times New Roman" pitchFamily="18" charset="0"/>
                <a:cs typeface="Times New Roman" pitchFamily="18" charset="0"/>
              </a:rPr>
              <a:t>Говорят: они стоят</a:t>
            </a:r>
            <a:r>
              <a:rPr lang="ru-RU" sz="2000" dirty="0" smtClean="0">
                <a:solidFill>
                  <a:schemeClr val="accent3">
                    <a:lumMod val="50000"/>
                  </a:schemeClr>
                </a:solidFill>
                <a:latin typeface="Times New Roman" pitchFamily="18" charset="0"/>
                <a:cs typeface="Times New Roman" pitchFamily="18" charset="0"/>
              </a:rPr>
              <a:t>,</a:t>
            </a:r>
          </a:p>
          <a:p>
            <a:r>
              <a:rPr lang="ru-RU" sz="2000" dirty="0" smtClean="0">
                <a:solidFill>
                  <a:schemeClr val="accent3">
                    <a:lumMod val="50000"/>
                  </a:schemeClr>
                </a:solidFill>
                <a:latin typeface="Times New Roman" pitchFamily="18" charset="0"/>
                <a:cs typeface="Times New Roman" pitchFamily="18" charset="0"/>
              </a:rPr>
              <a:t> </a:t>
            </a:r>
            <a:r>
              <a:rPr lang="ru-RU" sz="2000" dirty="0">
                <a:solidFill>
                  <a:schemeClr val="accent3">
                    <a:lumMod val="50000"/>
                  </a:schemeClr>
                </a:solidFill>
                <a:latin typeface="Times New Roman" pitchFamily="18" charset="0"/>
                <a:cs typeface="Times New Roman" pitchFamily="18" charset="0"/>
              </a:rPr>
              <a:t>Говорят они спешат</a:t>
            </a:r>
            <a:r>
              <a:rPr lang="ru-RU" sz="2000" dirty="0" smtClean="0">
                <a:solidFill>
                  <a:schemeClr val="accent3">
                    <a:lumMod val="50000"/>
                  </a:schemeClr>
                </a:solidFill>
                <a:latin typeface="Times New Roman" pitchFamily="18" charset="0"/>
                <a:cs typeface="Times New Roman" pitchFamily="18" charset="0"/>
              </a:rPr>
              <a:t>,</a:t>
            </a:r>
          </a:p>
          <a:p>
            <a:r>
              <a:rPr lang="ru-RU" sz="2000" dirty="0" smtClean="0">
                <a:solidFill>
                  <a:schemeClr val="accent3">
                    <a:lumMod val="50000"/>
                  </a:schemeClr>
                </a:solidFill>
                <a:latin typeface="Times New Roman" pitchFamily="18" charset="0"/>
                <a:cs typeface="Times New Roman" pitchFamily="18" charset="0"/>
              </a:rPr>
              <a:t> </a:t>
            </a:r>
            <a:r>
              <a:rPr lang="ru-RU" sz="2000" dirty="0">
                <a:solidFill>
                  <a:schemeClr val="accent3">
                    <a:lumMod val="50000"/>
                  </a:schemeClr>
                </a:solidFill>
                <a:latin typeface="Times New Roman" pitchFamily="18" charset="0"/>
                <a:cs typeface="Times New Roman" pitchFamily="18" charset="0"/>
              </a:rPr>
              <a:t>Говорят они идут</a:t>
            </a:r>
            <a:r>
              <a:rPr lang="ru-RU" sz="2000" dirty="0" smtClean="0">
                <a:solidFill>
                  <a:schemeClr val="accent3">
                    <a:lumMod val="50000"/>
                  </a:schemeClr>
                </a:solidFill>
                <a:latin typeface="Times New Roman" pitchFamily="18" charset="0"/>
                <a:cs typeface="Times New Roman" pitchFamily="18" charset="0"/>
              </a:rPr>
              <a:t>,</a:t>
            </a:r>
          </a:p>
          <a:p>
            <a:r>
              <a:rPr lang="ru-RU" sz="2000" dirty="0" smtClean="0">
                <a:solidFill>
                  <a:schemeClr val="accent3">
                    <a:lumMod val="50000"/>
                  </a:schemeClr>
                </a:solidFill>
                <a:latin typeface="Times New Roman" pitchFamily="18" charset="0"/>
                <a:cs typeface="Times New Roman" pitchFamily="18" charset="0"/>
              </a:rPr>
              <a:t> </a:t>
            </a:r>
            <a:r>
              <a:rPr lang="ru-RU" sz="2000" dirty="0">
                <a:solidFill>
                  <a:schemeClr val="accent3">
                    <a:lumMod val="50000"/>
                  </a:schemeClr>
                </a:solidFill>
                <a:latin typeface="Times New Roman" pitchFamily="18" charset="0"/>
                <a:cs typeface="Times New Roman" pitchFamily="18" charset="0"/>
              </a:rPr>
              <a:t>Но немножко отстают</a:t>
            </a:r>
            <a:r>
              <a:rPr lang="ru-RU" sz="2000" dirty="0" smtClean="0">
                <a:solidFill>
                  <a:schemeClr val="accent3">
                    <a:lumMod val="50000"/>
                  </a:schemeClr>
                </a:solidFill>
                <a:latin typeface="Times New Roman" pitchFamily="18" charset="0"/>
                <a:cs typeface="Times New Roman" pitchFamily="18" charset="0"/>
              </a:rPr>
              <a:t>.</a:t>
            </a:r>
          </a:p>
          <a:p>
            <a:r>
              <a:rPr lang="ru-RU" sz="2000" dirty="0" smtClean="0">
                <a:solidFill>
                  <a:schemeClr val="accent3">
                    <a:lumMod val="50000"/>
                  </a:schemeClr>
                </a:solidFill>
                <a:latin typeface="Times New Roman" pitchFamily="18" charset="0"/>
                <a:cs typeface="Times New Roman" pitchFamily="18" charset="0"/>
              </a:rPr>
              <a:t> </a:t>
            </a:r>
            <a:r>
              <a:rPr lang="ru-RU" sz="2000" dirty="0">
                <a:solidFill>
                  <a:schemeClr val="accent3">
                    <a:lumMod val="50000"/>
                  </a:schemeClr>
                </a:solidFill>
                <a:latin typeface="Times New Roman" pitchFamily="18" charset="0"/>
                <a:cs typeface="Times New Roman" pitchFamily="18" charset="0"/>
              </a:rPr>
              <a:t>Мы смотрели с Мишкой вместе, А они висят на </a:t>
            </a:r>
            <a:r>
              <a:rPr lang="ru-RU" sz="2000" dirty="0" smtClean="0">
                <a:solidFill>
                  <a:schemeClr val="accent3">
                    <a:lumMod val="50000"/>
                  </a:schemeClr>
                </a:solidFill>
                <a:latin typeface="Times New Roman" pitchFamily="18" charset="0"/>
                <a:cs typeface="Times New Roman" pitchFamily="18" charset="0"/>
              </a:rPr>
              <a:t>месте. </a:t>
            </a:r>
          </a:p>
          <a:p>
            <a:r>
              <a:rPr lang="ru-RU" sz="2000" dirty="0" smtClean="0">
                <a:solidFill>
                  <a:schemeClr val="accent3">
                    <a:lumMod val="50000"/>
                  </a:schemeClr>
                </a:solidFill>
                <a:latin typeface="Times New Roman" pitchFamily="18" charset="0"/>
                <a:cs typeface="Times New Roman" pitchFamily="18" charset="0"/>
              </a:rPr>
              <a:t>Что </a:t>
            </a:r>
            <a:r>
              <a:rPr lang="ru-RU" sz="2000" dirty="0">
                <a:solidFill>
                  <a:schemeClr val="accent3">
                    <a:lumMod val="50000"/>
                  </a:schemeClr>
                </a:solidFill>
                <a:latin typeface="Times New Roman" pitchFamily="18" charset="0"/>
                <a:cs typeface="Times New Roman" pitchFamily="18" charset="0"/>
              </a:rPr>
              <a:t>это</a:t>
            </a:r>
            <a:r>
              <a:rPr lang="ru-RU" sz="2000" dirty="0" smtClean="0">
                <a:solidFill>
                  <a:schemeClr val="accent3">
                    <a:lumMod val="50000"/>
                  </a:schemeClr>
                </a:solidFill>
                <a:latin typeface="Times New Roman" pitchFamily="18" charset="0"/>
                <a:cs typeface="Times New Roman" pitchFamily="18" charset="0"/>
              </a:rPr>
              <a:t>?</a:t>
            </a:r>
          </a:p>
          <a:p>
            <a:r>
              <a:rPr lang="ru-RU" sz="2000" dirty="0" smtClean="0">
                <a:solidFill>
                  <a:schemeClr val="accent3">
                    <a:lumMod val="50000"/>
                  </a:schemeClr>
                </a:solidFill>
                <a:latin typeface="Times New Roman" pitchFamily="18" charset="0"/>
                <a:cs typeface="Times New Roman" pitchFamily="18" charset="0"/>
              </a:rPr>
              <a:t> </a:t>
            </a:r>
            <a:r>
              <a:rPr lang="ru-RU" sz="2000" dirty="0">
                <a:solidFill>
                  <a:schemeClr val="accent3">
                    <a:lumMod val="50000"/>
                  </a:schemeClr>
                </a:solidFill>
                <a:latin typeface="Times New Roman" pitchFamily="18" charset="0"/>
                <a:cs typeface="Times New Roman" pitchFamily="18" charset="0"/>
              </a:rPr>
              <a:t>(Часы)</a:t>
            </a:r>
            <a:r>
              <a:rPr lang="ru-RU" sz="2000" dirty="0" smtClean="0">
                <a:solidFill>
                  <a:schemeClr val="accent3">
                    <a:lumMod val="50000"/>
                  </a:schemeClr>
                </a:solidFill>
                <a:latin typeface="Times New Roman" pitchFamily="18" charset="0"/>
                <a:cs typeface="Times New Roman" pitchFamily="18" charset="0"/>
              </a:rPr>
              <a:t/>
            </a:r>
            <a:br>
              <a:rPr lang="ru-RU" sz="2000" dirty="0" smtClean="0">
                <a:solidFill>
                  <a:schemeClr val="accent3">
                    <a:lumMod val="50000"/>
                  </a:schemeClr>
                </a:solidFill>
                <a:latin typeface="Times New Roman" pitchFamily="18" charset="0"/>
                <a:cs typeface="Times New Roman" pitchFamily="18" charset="0"/>
              </a:rPr>
            </a:br>
            <a:r>
              <a:rPr lang="ru-RU" dirty="0" smtClean="0"/>
              <a:t/>
            </a:r>
            <a:br>
              <a:rPr lang="ru-RU" dirty="0" smtClean="0"/>
            </a:br>
            <a:endParaRPr lang="ru-RU" dirty="0"/>
          </a:p>
        </p:txBody>
      </p:sp>
      <p:sp>
        <p:nvSpPr>
          <p:cNvPr id="5" name="Прямоугольник 4"/>
          <p:cNvSpPr/>
          <p:nvPr/>
        </p:nvSpPr>
        <p:spPr>
          <a:xfrm>
            <a:off x="611560" y="3573016"/>
            <a:ext cx="2808312" cy="2492990"/>
          </a:xfrm>
          <a:prstGeom prst="rect">
            <a:avLst/>
          </a:prstGeom>
        </p:spPr>
        <p:txBody>
          <a:bodyPr wrap="square">
            <a:spAutoFit/>
          </a:bodyPr>
          <a:lstStyle/>
          <a:p>
            <a:r>
              <a:rPr lang="ru-RU" sz="2000" dirty="0">
                <a:solidFill>
                  <a:schemeClr val="accent3">
                    <a:lumMod val="50000"/>
                  </a:schemeClr>
                </a:solidFill>
                <a:latin typeface="Times New Roman" pitchFamily="18" charset="0"/>
                <a:cs typeface="Times New Roman" pitchFamily="18" charset="0"/>
              </a:rPr>
              <a:t>Две груши С дерева свесились, Одна вниз спешит, Другая вверх ползёт. На ветке птичка Каждый час поёт</a:t>
            </a:r>
            <a:r>
              <a:rPr lang="ru-RU" sz="2000" dirty="0" smtClean="0">
                <a:solidFill>
                  <a:schemeClr val="accent3">
                    <a:lumMod val="50000"/>
                  </a:schemeClr>
                </a:solidFill>
                <a:latin typeface="Times New Roman" pitchFamily="18" charset="0"/>
                <a:cs typeface="Times New Roman" pitchFamily="18" charset="0"/>
              </a:rPr>
              <a:t>.</a:t>
            </a:r>
          </a:p>
          <a:p>
            <a:r>
              <a:rPr lang="ru-RU" sz="2000" dirty="0" smtClean="0">
                <a:solidFill>
                  <a:schemeClr val="accent3">
                    <a:lumMod val="50000"/>
                  </a:schemeClr>
                </a:solidFill>
                <a:latin typeface="Times New Roman" pitchFamily="18" charset="0"/>
                <a:cs typeface="Times New Roman" pitchFamily="18" charset="0"/>
              </a:rPr>
              <a:t> </a:t>
            </a:r>
            <a:r>
              <a:rPr lang="ru-RU" sz="2000" dirty="0">
                <a:solidFill>
                  <a:schemeClr val="accent3">
                    <a:lumMod val="50000"/>
                  </a:schemeClr>
                </a:solidFill>
                <a:latin typeface="Times New Roman" pitchFamily="18" charset="0"/>
                <a:cs typeface="Times New Roman" pitchFamily="18" charset="0"/>
              </a:rPr>
              <a:t>(Часы с кукушкой)</a:t>
            </a:r>
            <a:r>
              <a:rPr lang="ru-RU" sz="2000" dirty="0" smtClean="0">
                <a:solidFill>
                  <a:schemeClr val="accent3">
                    <a:lumMod val="50000"/>
                  </a:schemeClr>
                </a:solidFill>
                <a:latin typeface="Times New Roman" pitchFamily="18" charset="0"/>
                <a:cs typeface="Times New Roman" pitchFamily="18" charset="0"/>
              </a:rPr>
              <a:t/>
            </a:r>
            <a:br>
              <a:rPr lang="ru-RU" sz="2000" dirty="0" smtClean="0">
                <a:solidFill>
                  <a:schemeClr val="accent3">
                    <a:lumMod val="50000"/>
                  </a:schemeClr>
                </a:solidFill>
                <a:latin typeface="Times New Roman" pitchFamily="18" charset="0"/>
                <a:cs typeface="Times New Roman" pitchFamily="18" charset="0"/>
              </a:rPr>
            </a:br>
            <a:r>
              <a:rPr lang="ru-RU" dirty="0" smtClean="0"/>
              <a:t/>
            </a:r>
            <a:br>
              <a:rPr lang="ru-RU" dirty="0" smtClean="0"/>
            </a:br>
            <a:endParaRPr lang="ru-RU" dirty="0"/>
          </a:p>
        </p:txBody>
      </p:sp>
      <p:sp>
        <p:nvSpPr>
          <p:cNvPr id="6" name="Прямоугольник 5"/>
          <p:cNvSpPr/>
          <p:nvPr/>
        </p:nvSpPr>
        <p:spPr>
          <a:xfrm>
            <a:off x="5796136" y="3645024"/>
            <a:ext cx="3347864" cy="1877437"/>
          </a:xfrm>
          <a:prstGeom prst="rect">
            <a:avLst/>
          </a:prstGeom>
        </p:spPr>
        <p:txBody>
          <a:bodyPr wrap="square">
            <a:spAutoFit/>
          </a:bodyPr>
          <a:lstStyle/>
          <a:p>
            <a:r>
              <a:rPr lang="ru-RU" sz="2000" dirty="0">
                <a:solidFill>
                  <a:schemeClr val="accent3">
                    <a:lumMod val="50000"/>
                  </a:schemeClr>
                </a:solidFill>
                <a:latin typeface="Times New Roman" pitchFamily="18" charset="0"/>
                <a:cs typeface="Times New Roman" pitchFamily="18" charset="0"/>
              </a:rPr>
              <a:t>Усатое Солнышко Спряталось за стёклышко. Шевелит усами Зовут… (Часами)</a:t>
            </a:r>
            <a:r>
              <a:rPr lang="ru-RU" sz="2000" dirty="0" smtClean="0">
                <a:solidFill>
                  <a:schemeClr val="accent3">
                    <a:lumMod val="50000"/>
                  </a:schemeClr>
                </a:solidFill>
                <a:latin typeface="Times New Roman" pitchFamily="18" charset="0"/>
                <a:cs typeface="Times New Roman" pitchFamily="18" charset="0"/>
              </a:rPr>
              <a:t/>
            </a:r>
            <a:br>
              <a:rPr lang="ru-RU" sz="2000" dirty="0" smtClean="0">
                <a:solidFill>
                  <a:schemeClr val="accent3">
                    <a:lumMod val="50000"/>
                  </a:schemeClr>
                </a:solidFill>
                <a:latin typeface="Times New Roman" pitchFamily="18" charset="0"/>
                <a:cs typeface="Times New Roman" pitchFamily="18" charset="0"/>
              </a:rPr>
            </a:br>
            <a:r>
              <a:rPr lang="ru-RU" dirty="0" smtClean="0"/>
              <a:t/>
            </a:r>
            <a:br>
              <a:rPr lang="ru-RU" dirty="0" smtClean="0"/>
            </a:br>
            <a:endParaRPr lang="ru-RU" dirty="0"/>
          </a:p>
        </p:txBody>
      </p:sp>
      <p:pic>
        <p:nvPicPr>
          <p:cNvPr id="3074" name="Picture 2" descr="https://e7.pngegg.com/pngimages/133/250/png-clipart-cuckoo-clock-floor-grandfather-clocks-clock-decor-pin.png"/>
          <p:cNvPicPr>
            <a:picLocks noChangeAspect="1" noChangeArrowheads="1"/>
          </p:cNvPicPr>
          <p:nvPr/>
        </p:nvPicPr>
        <p:blipFill>
          <a:blip r:embed="rId3" cstate="print"/>
          <a:srcRect/>
          <a:stretch>
            <a:fillRect/>
          </a:stretch>
        </p:blipFill>
        <p:spPr bwMode="auto">
          <a:xfrm>
            <a:off x="3347864" y="4653136"/>
            <a:ext cx="1863207" cy="1656184"/>
          </a:xfrm>
          <a:prstGeom prst="rect">
            <a:avLst/>
          </a:prstGeom>
          <a:noFill/>
        </p:spPr>
      </p:pic>
      <p:pic>
        <p:nvPicPr>
          <p:cNvPr id="3076" name="Picture 4" descr="https://fox-sp.ru/files/7e0/7e00ffaec075c7a053acec5f59e2f08f.jpg"/>
          <p:cNvPicPr>
            <a:picLocks noChangeAspect="1" noChangeArrowheads="1"/>
          </p:cNvPicPr>
          <p:nvPr/>
        </p:nvPicPr>
        <p:blipFill>
          <a:blip r:embed="rId4" cstate="print"/>
          <a:srcRect/>
          <a:stretch>
            <a:fillRect/>
          </a:stretch>
        </p:blipFill>
        <p:spPr bwMode="auto">
          <a:xfrm>
            <a:off x="2987824" y="1412776"/>
            <a:ext cx="1512168" cy="1440160"/>
          </a:xfrm>
          <a:prstGeom prst="rect">
            <a:avLst/>
          </a:prstGeom>
          <a:noFill/>
        </p:spPr>
      </p:pic>
      <p:pic>
        <p:nvPicPr>
          <p:cNvPr id="3078" name="Picture 6" descr="https://flomaster.club/uploads/posts/2022-08/1660689713_6-flomaster-club-p-kartinki-dlya-detei-chasi-krasivo-9.jpg"/>
          <p:cNvPicPr>
            <a:picLocks noChangeAspect="1" noChangeArrowheads="1"/>
          </p:cNvPicPr>
          <p:nvPr/>
        </p:nvPicPr>
        <p:blipFill>
          <a:blip r:embed="rId5" cstate="print"/>
          <a:srcRect/>
          <a:stretch>
            <a:fillRect/>
          </a:stretch>
        </p:blipFill>
        <p:spPr bwMode="auto">
          <a:xfrm>
            <a:off x="7740352" y="1916832"/>
            <a:ext cx="1584176" cy="159684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0"/>
            <a:ext cx="9144000" cy="6858000"/>
          </a:xfrm>
          <a:prstGeom prst="rect">
            <a:avLst/>
          </a:prstGeom>
        </p:spPr>
      </p:pic>
      <p:pic>
        <p:nvPicPr>
          <p:cNvPr id="27650" name="Picture 2" descr="https://myslide.ru/documents_4/eeee3f4f3e2d1a1716a5251b9f3a8671/img13.jpg"/>
          <p:cNvPicPr>
            <a:picLocks noChangeAspect="1" noChangeArrowheads="1"/>
          </p:cNvPicPr>
          <p:nvPr/>
        </p:nvPicPr>
        <p:blipFill>
          <a:blip r:embed="rId3" cstate="print"/>
          <a:srcRect/>
          <a:stretch>
            <a:fillRect/>
          </a:stretch>
        </p:blipFill>
        <p:spPr bwMode="auto">
          <a:xfrm>
            <a:off x="467544" y="548680"/>
            <a:ext cx="8208912" cy="576064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643618570_59-phonoteka-org-p-krasivii-fon-dlya-proekta-60.jpg"/>
          <p:cNvPicPr>
            <a:picLocks noChangeAspect="1"/>
          </p:cNvPicPr>
          <p:nvPr/>
        </p:nvPicPr>
        <p:blipFill>
          <a:blip r:embed="rId2" cstate="print"/>
          <a:stretch>
            <a:fillRect/>
          </a:stretch>
        </p:blipFill>
        <p:spPr>
          <a:xfrm>
            <a:off x="0" y="1"/>
            <a:ext cx="9144000" cy="6858000"/>
          </a:xfrm>
          <a:prstGeom prst="rect">
            <a:avLst/>
          </a:prstGeom>
        </p:spPr>
      </p:pic>
      <p:pic>
        <p:nvPicPr>
          <p:cNvPr id="26626" name="Picture 2" descr="https://coolsen.ru/wp-content/uploads/2021/06/47-1.jpg"/>
          <p:cNvPicPr>
            <a:picLocks noChangeAspect="1" noChangeArrowheads="1"/>
          </p:cNvPicPr>
          <p:nvPr/>
        </p:nvPicPr>
        <p:blipFill>
          <a:blip r:embed="rId3" cstate="print"/>
          <a:srcRect/>
          <a:stretch>
            <a:fillRect/>
          </a:stretch>
        </p:blipFill>
        <p:spPr bwMode="auto">
          <a:xfrm>
            <a:off x="827585" y="548680"/>
            <a:ext cx="7560840" cy="5760640"/>
          </a:xfrm>
          <a:prstGeom prst="rect">
            <a:avLst/>
          </a:prstGeom>
          <a:noFill/>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804</Words>
  <Application>Microsoft Office PowerPoint</Application>
  <PresentationFormat>Экран (4:3)</PresentationFormat>
  <Paragraphs>36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Слайд 1</vt:lpstr>
      <vt:lpstr>Презентация по теме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Ира</dc:creator>
  <cp:lastModifiedBy>Ира</cp:lastModifiedBy>
  <cp:revision>12</cp:revision>
  <dcterms:created xsi:type="dcterms:W3CDTF">2023-01-11T16:11:36Z</dcterms:created>
  <dcterms:modified xsi:type="dcterms:W3CDTF">2023-01-11T18:06:15Z</dcterms:modified>
</cp:coreProperties>
</file>