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93" r:id="rId2"/>
    <p:sldId id="367" r:id="rId3"/>
    <p:sldId id="366" r:id="rId4"/>
    <p:sldId id="310" r:id="rId5"/>
    <p:sldId id="379" r:id="rId6"/>
    <p:sldId id="380" r:id="rId7"/>
    <p:sldId id="369" r:id="rId8"/>
    <p:sldId id="371" r:id="rId9"/>
    <p:sldId id="378" r:id="rId10"/>
    <p:sldId id="375" r:id="rId11"/>
    <p:sldId id="385" r:id="rId12"/>
    <p:sldId id="388" r:id="rId13"/>
    <p:sldId id="389" r:id="rId14"/>
    <p:sldId id="390" r:id="rId15"/>
    <p:sldId id="391" r:id="rId16"/>
    <p:sldId id="392" r:id="rId17"/>
    <p:sldId id="387" r:id="rId18"/>
    <p:sldId id="376" r:id="rId19"/>
    <p:sldId id="377" r:id="rId20"/>
    <p:sldId id="381" r:id="rId21"/>
    <p:sldId id="382" r:id="rId22"/>
    <p:sldId id="386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62" autoAdjust="0"/>
    <p:restoredTop sz="93190" autoAdjust="0"/>
  </p:normalViewPr>
  <p:slideViewPr>
    <p:cSldViewPr>
      <p:cViewPr>
        <p:scale>
          <a:sx n="50" d="100"/>
          <a:sy n="50" d="100"/>
        </p:scale>
        <p:origin x="-130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44610-7028-4FE9-937B-42F8B61FB3E9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4B34D-3628-4E36-92DE-6290D0F97C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916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8B65-4A70-433B-8BEA-A161A7E7FC0D}" type="datetimeFigureOut">
              <a:rPr lang="ru-RU" smtClean="0"/>
              <a:pPr/>
              <a:t>19.03.2023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7DF2-E69D-4540-A5B3-2620D3745A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4708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1289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2823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9947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0760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89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2342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1241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6383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9315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249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0253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8783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8782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7533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A7DF2-E69D-4540-A5B3-2620D3745A3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9395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ДЕТСКИЕ\Nezhniy\Nezh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420888"/>
            <a:ext cx="6622504" cy="1251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005064"/>
            <a:ext cx="6400800" cy="11045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84CC5-8F13-4875-9F94-9C7640AAEC1D}" type="datetimeFigureOut">
              <a:rPr lang="ru-RU"/>
              <a:pPr>
                <a:defRPr/>
              </a:pPr>
              <a:t>19.03.2023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CDBE4-813D-4E9E-9453-1D6C6A567A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051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ДЕТСКИЕ\Nezhniy\NezhnySlid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0" y="6515100"/>
            <a:ext cx="1530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smtClean="0">
                <a:solidFill>
                  <a:srgbClr val="BFBFBF"/>
                </a:solidFill>
                <a:latin typeface="Ariston" pitchFamily="66" charset="0"/>
              </a:rPr>
              <a:t>ProPowerPoint.ru</a:t>
            </a:r>
            <a:endParaRPr lang="ru-RU" sz="1400" smtClean="0">
              <a:solidFill>
                <a:srgbClr val="BFBFBF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7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zon.ru/context/detail/id/4265653/" TargetMode="External"/><Relationship Id="rId13" Type="http://schemas.openxmlformats.org/officeDocument/2006/relationships/image" Target="../media/image34.jpe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11" Type="http://schemas.openxmlformats.org/officeDocument/2006/relationships/image" Target="../media/image32.jpeg"/><Relationship Id="rId5" Type="http://schemas.openxmlformats.org/officeDocument/2006/relationships/image" Target="../media/image28.jpeg"/><Relationship Id="rId15" Type="http://schemas.openxmlformats.org/officeDocument/2006/relationships/image" Target="../media/image3.png"/><Relationship Id="rId10" Type="http://schemas.openxmlformats.org/officeDocument/2006/relationships/hyperlink" Target="http://www.ozon.ru/context/detail/id/115419/" TargetMode="External"/><Relationship Id="rId4" Type="http://schemas.openxmlformats.org/officeDocument/2006/relationships/image" Target="../media/image27.jpeg"/><Relationship Id="rId9" Type="http://schemas.openxmlformats.org/officeDocument/2006/relationships/image" Target="../media/image31.jpeg"/><Relationship Id="rId1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5075" y="4328160"/>
            <a:ext cx="2828925" cy="22631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0" y="6375400"/>
            <a:ext cx="8507420" cy="381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4540" y="1960309"/>
            <a:ext cx="7886700" cy="1344368"/>
          </a:xfrm>
          <a:prstGeom prst="rect">
            <a:avLst/>
          </a:prstGeom>
        </p:spPr>
        <p:txBody>
          <a:bodyPr wrap="square" lIns="51206" tIns="25603" rIns="51206" bIns="25603">
            <a:spAutoFit/>
          </a:bodyPr>
          <a:lstStyle/>
          <a:p>
            <a:pPr algn="ctr"/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«Деньги»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576072"/>
            <a:endParaRPr lang="ru-RU" sz="2700" b="1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ctr" defTabSz="576072"/>
            <a:endParaRPr lang="en-US" sz="2700" b="1" dirty="0">
              <a:solidFill>
                <a:schemeClr val="accent5">
                  <a:lumMod val="75000"/>
                </a:schemeClr>
              </a:solidFill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512" y="123463"/>
            <a:ext cx="7183388" cy="851925"/>
          </a:xfrm>
          <a:prstGeom prst="rect">
            <a:avLst/>
          </a:prstGeom>
        </p:spPr>
        <p:txBody>
          <a:bodyPr wrap="square" lIns="51206" tIns="25603" rIns="51206" bIns="25603">
            <a:spAutoFit/>
          </a:bodyPr>
          <a:lstStyle/>
          <a:p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anose="02020603050405020304" pitchFamily="18" charset="0"/>
              </a:rPr>
              <a:t>Дополнительная профессиональная образовательная программа повышения квалификации </a:t>
            </a:r>
          </a:p>
          <a:p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anose="02020603050405020304" pitchFamily="18" charset="0"/>
              </a:rPr>
              <a:t>«ПЕРВЫЕ ШАГИ ПО СТУПЕНЬКАМ ФИНАНСОВОЙ ГРАМОТНОСТИ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Calibri"/>
                <a:cs typeface="Times New Roman" panose="02020603050405020304" pitchFamily="18" charset="0"/>
              </a:rPr>
              <a:t>»</a:t>
            </a:r>
          </a:p>
          <a:p>
            <a:endParaRPr lang="ru-RU" sz="1300" b="1" dirty="0">
              <a:solidFill>
                <a:schemeClr val="accent5">
                  <a:lumMod val="75000"/>
                </a:schemeClr>
              </a:solidFill>
              <a:latin typeface="Calibri"/>
              <a:cs typeface="Times New Roman" panose="02020603050405020304" pitchFamily="18" charset="0"/>
            </a:endParaRPr>
          </a:p>
          <a:p>
            <a:r>
              <a:rPr lang="ru-RU" sz="1300" b="1" dirty="0" smtClean="0">
                <a:latin typeface="Calibri"/>
                <a:cs typeface="Times New Roman" panose="02020603050405020304" pitchFamily="18" charset="0"/>
              </a:rPr>
              <a:t>ИТОГОВАЯ АТТЕСТАЦИЯ</a:t>
            </a:r>
            <a:endParaRPr lang="ru-RU" sz="1300" b="1" dirty="0"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3314700" y="6468617"/>
            <a:ext cx="2705100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12"/>
              </a:lnSpc>
            </a:pPr>
            <a:r>
              <a:rPr lang="en-US" b="1" dirty="0" smtClean="0">
                <a:latin typeface="Calibri"/>
                <a:cs typeface="Times New Roman" panose="02020603050405020304" pitchFamily="18" charset="0"/>
              </a:rPr>
              <a:t>202</a:t>
            </a:r>
            <a:r>
              <a:rPr lang="ru-RU" b="1" dirty="0">
                <a:latin typeface="Calibri"/>
                <a:cs typeface="Times New Roman" panose="02020603050405020304" pitchFamily="18" charset="0"/>
              </a:rPr>
              <a:t>3 </a:t>
            </a:r>
            <a:r>
              <a:rPr lang="ru-RU" b="1" dirty="0" smtClean="0">
                <a:latin typeface="Calibri"/>
                <a:cs typeface="Times New Roman" panose="02020603050405020304" pitchFamily="18" charset="0"/>
              </a:rPr>
              <a:t>год</a:t>
            </a:r>
            <a:endParaRPr lang="en-US" b="1" dirty="0"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1330" y="1474890"/>
            <a:ext cx="8393120" cy="482593"/>
          </a:xfrm>
          <a:prstGeom prst="rect">
            <a:avLst/>
          </a:prstGeom>
        </p:spPr>
        <p:txBody>
          <a:bodyPr wrap="square" lIns="51206" tIns="25603" rIns="51206" bIns="25603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ИТОГОВЫЙ ПРОЕКТ 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ТЕМУ: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6026" y="3643314"/>
            <a:ext cx="4739875" cy="1975310"/>
          </a:xfrm>
          <a:prstGeom prst="rect">
            <a:avLst/>
          </a:prstGeom>
        </p:spPr>
        <p:txBody>
          <a:bodyPr wrap="square" lIns="51206" tIns="25603" rIns="51206" bIns="25603">
            <a:spAutoFit/>
          </a:bodyPr>
          <a:lstStyle/>
          <a:p>
            <a:pPr algn="ctr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: Хисматуллина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Гузалия Маснавиевна</a:t>
            </a:r>
          </a:p>
          <a:p>
            <a:pPr algn="ctr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МБДОУ №14 "Брусничка г.Сургут</a:t>
            </a:r>
          </a:p>
          <a:p>
            <a:endParaRPr lang="en-US" sz="1300" b="1" dirty="0">
              <a:latin typeface="Calibri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6834" y="123463"/>
            <a:ext cx="2270957" cy="9835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381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643042" y="4714884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</a:t>
            </a:r>
            <a:endParaRPr lang="ru-RU" sz="2800" dirty="0">
              <a:solidFill>
                <a:srgbClr val="0070C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80518366"/>
              </p:ext>
            </p:extLst>
          </p:nvPr>
        </p:nvGraphicFramePr>
        <p:xfrm>
          <a:off x="642910" y="0"/>
          <a:ext cx="8143932" cy="71561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7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752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23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>
                    <a:lnB w="381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11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Цель: познакомить детей с историей возникновения денежных отношений.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презентация  «Откуда появились деньги?»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рассматривание иллюстраций на тему: «Какие предметы носили роль денег»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09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Цель: познакомить детей с монетами, и какие виды монет существуют.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рассматривание альбома с монетами.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аппликация «Первая монета»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6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Цель: познакомить детей с первыми русскими монетами.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раскрыть происхождение слова «Рубль»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повторение русских поговорок и пословиц на тему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денег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6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Цель: познакомить детей с первыми бумажными купюрами и сравнить с современными деньгами.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рисование « На что потратить деньги»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20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пятница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Цель: показать детям банк, раскрыть понятие электронных денег (электронная карта, банкомат и др.)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экскурсия в Сбербанк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Игра-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 с родителями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что можно потратить деньги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725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112" marR="47112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574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1252">
            <a:off x="855290" y="454790"/>
            <a:ext cx="3934404" cy="26265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314">
            <a:off x="4288492" y="1523803"/>
            <a:ext cx="4572000" cy="304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04789"/>
            <a:ext cx="4563805" cy="3042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0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1643063" y="4714875"/>
            <a:ext cx="26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79388"/>
            <a:ext cx="7858180" cy="8207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Содержание работы</a:t>
            </a:r>
            <a:endParaRPr lang="ru-RU" altLang="ru-RU" sz="32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Прямоугольник 2"/>
          <p:cNvSpPr>
            <a:spLocks noChangeArrowheads="1"/>
          </p:cNvSpPr>
          <p:nvPr/>
        </p:nvSpPr>
        <p:spPr bwMode="auto">
          <a:xfrm>
            <a:off x="718815" y="1071547"/>
            <a:ext cx="813946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: народные сказки : «Колосок»,  «Как братья отцовский клад искали», «Трудовые деньги», «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Айога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»;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К.Чуковский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«Муха-Цокотуха»,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В.Одоевский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«Мороз Иванович»,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Н.Носов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«Незнайка на луне»,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С.Михалков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«Как старик корову продавал», Э. Успенский «Бизнес Крокодила Гены»,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С.Маршак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«Откуда стол пришел?»</a:t>
            </a:r>
          </a:p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Пословицы, поговорки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—   положительно оцениваются такие качества, как бережливость, отражается правильное отношение к деньгам: «Не имей 100 рублей, а имей 100 друзей», «Не с деньгами жить, а с добрыми людьми», «Уговор дороже денег», «Копейка рубль бережет».</a:t>
            </a:r>
          </a:p>
          <a:p>
            <a:pPr eaLnBrk="1" hangingPunct="1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Реклама 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в газетах, журналах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– просмотр, обсуждение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дмин\Desktop\370976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689940"/>
            <a:ext cx="2664296" cy="1835404"/>
          </a:xfrm>
          <a:prstGeom prst="roundRect">
            <a:avLst>
              <a:gd name="adj" fmla="val 11432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3" descr="C:\Users\Админ\Desktop\19069_dabe91c10a7c76f51723d4a1523835a8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619625"/>
            <a:ext cx="2016224" cy="1994134"/>
          </a:xfrm>
          <a:prstGeom prst="roundRect">
            <a:avLst>
              <a:gd name="adj" fmla="val 12819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632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1643063" y="4714875"/>
            <a:ext cx="26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79388"/>
            <a:ext cx="7786742" cy="89215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Беседы</a:t>
            </a:r>
            <a:endParaRPr lang="ru-RU" altLang="ru-RU" sz="32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Прямоугольник 2"/>
          <p:cNvSpPr>
            <a:spLocks noChangeArrowheads="1"/>
          </p:cNvSpPr>
          <p:nvPr/>
        </p:nvSpPr>
        <p:spPr bwMode="auto">
          <a:xfrm>
            <a:off x="857224" y="1428736"/>
            <a:ext cx="7605737" cy="306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«Откуда берут деньги?»,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«Азы домашней бухгалтерии»,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я помогаю своей семье»,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«Мои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хотелки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«Зарплата, стипендия, пенсия»,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– директор магазина»,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я видел в банке?»,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«Деньги разных стран».</a:t>
            </a:r>
          </a:p>
          <a:p>
            <a:pPr eaLnBrk="1" hangingPunct="1"/>
            <a:endParaRPr lang="ru-RU" altLang="ru-RU" sz="1600" dirty="0"/>
          </a:p>
          <a:p>
            <a:pPr eaLnBrk="1" hangingPunct="1"/>
            <a:endParaRPr lang="ru-RU" altLang="ru-RU" b="1" dirty="0"/>
          </a:p>
        </p:txBody>
      </p:sp>
      <p:pic>
        <p:nvPicPr>
          <p:cNvPr id="7" name="Picture 2" descr="C:\Users\Админ\Desktop\isterika-u-rebe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490641"/>
            <a:ext cx="2916895" cy="19445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Админ\Desktop\Risunok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8512" y="1412777"/>
            <a:ext cx="3923927" cy="33748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836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1643063" y="4714875"/>
            <a:ext cx="26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79388"/>
            <a:ext cx="7858180" cy="9635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Подвижные игры</a:t>
            </a:r>
            <a:endParaRPr lang="ru-RU" altLang="ru-RU" sz="32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Прямоугольник 2"/>
          <p:cNvSpPr>
            <a:spLocks noChangeArrowheads="1"/>
          </p:cNvSpPr>
          <p:nvPr/>
        </p:nvSpPr>
        <p:spPr bwMode="auto">
          <a:xfrm>
            <a:off x="863600" y="1285860"/>
            <a:ext cx="8280400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«Поищем вместе»: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знакомство с набором и разменом монет разного достоинства и параллельно закрепление знания состава числа из отдельных единиц и двух меньших чисел. </a:t>
            </a:r>
          </a:p>
          <a:p>
            <a:pPr eaLnBrk="1" hangingPunct="1"/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процессе игры дети знакомятся с тем, что одну и ту же сумму денег можно набрать по-разному, учатся находить заданную сумму в разном наборе монет.</a:t>
            </a:r>
          </a:p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«Фотомодели монет»: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упражнения в назывании достоинств монет, знакомство с отношениями между монетами разного достоинства (больше, меньше, равные по достоинству).</a:t>
            </a:r>
          </a:p>
          <a:p>
            <a:pPr eaLnBrk="1" hangingPunct="1"/>
            <a:endParaRPr lang="ru-RU" altLang="ru-RU" b="1" i="1" dirty="0"/>
          </a:p>
          <a:p>
            <a:pPr eaLnBrk="1" hangingPunct="1"/>
            <a:endParaRPr lang="ru-RU" altLang="ru-RU" b="1" i="1" dirty="0"/>
          </a:p>
          <a:p>
            <a:pPr eaLnBrk="1" hangingPunct="1"/>
            <a:endParaRPr lang="ru-RU" altLang="ru-RU" sz="1600" dirty="0"/>
          </a:p>
          <a:p>
            <a:pPr eaLnBrk="1" hangingPunct="1"/>
            <a:endParaRPr lang="ru-RU" altLang="ru-RU" b="1" dirty="0"/>
          </a:p>
        </p:txBody>
      </p:sp>
      <p:pic>
        <p:nvPicPr>
          <p:cNvPr id="9" name="Picture 2" descr="C:\Users\Админ\Desktop\PRwHIrIhl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2903" y="4199137"/>
            <a:ext cx="3465810" cy="2306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836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1643063" y="4714875"/>
            <a:ext cx="26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79388"/>
            <a:ext cx="7643866" cy="7492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Сюжетно-ролевые игры</a:t>
            </a:r>
            <a:endParaRPr lang="ru-RU" altLang="ru-RU" sz="32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Прямоугольник 2"/>
          <p:cNvSpPr>
            <a:spLocks noChangeArrowheads="1"/>
          </p:cNvSpPr>
          <p:nvPr/>
        </p:nvSpPr>
        <p:spPr bwMode="auto">
          <a:xfrm>
            <a:off x="863600" y="1142984"/>
            <a:ext cx="82804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Магазин»,  «Рынок»</a:t>
            </a:r>
          </a:p>
          <a:p>
            <a:pPr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расширение представлений о магазине, рынке, взаимоотношениях покупателя и продавца, их действиях (набор заданной суммы разными монетами, счет денег и т.д.).</a:t>
            </a:r>
          </a:p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«Автобус»</a:t>
            </a:r>
          </a:p>
          <a:p>
            <a:pPr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Расширение представлений о взаимоотношениях водителя, кондуктора и пассажиров, их действиях.</a:t>
            </a:r>
          </a:p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«Театр зверей»</a:t>
            </a:r>
          </a:p>
          <a:p>
            <a:pPr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Расширение представлений о взаимоотношениях билетера и посетителей, их действиях.</a:t>
            </a:r>
          </a:p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«Банк»</a:t>
            </a:r>
          </a:p>
          <a:p>
            <a:pPr eaLnBrk="1" hangingPunct="1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Расширение представлений о взаимоотношениях работников банка и клиентов, их действиях.</a:t>
            </a:r>
          </a:p>
          <a:p>
            <a:pPr eaLnBrk="1" hangingPunct="1"/>
            <a:endParaRPr lang="ru-RU" altLang="ru-RU" sz="1600" dirty="0"/>
          </a:p>
          <a:p>
            <a:pPr eaLnBrk="1" hangingPunct="1"/>
            <a:endParaRPr lang="ru-RU" altLang="ru-RU" b="1" dirty="0"/>
          </a:p>
        </p:txBody>
      </p:sp>
      <p:pic>
        <p:nvPicPr>
          <p:cNvPr id="9" name="Picture 3" descr="C:\Users\Админ\Desktop\kas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5033739"/>
            <a:ext cx="2376264" cy="1782198"/>
          </a:xfrm>
          <a:prstGeom prst="snip2DiagRect">
            <a:avLst>
              <a:gd name="adj1" fmla="val 5000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919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1643063" y="4714875"/>
            <a:ext cx="26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79388"/>
            <a:ext cx="7715304" cy="7492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Игры</a:t>
            </a:r>
            <a:endParaRPr lang="ru-RU" altLang="ru-RU" sz="32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Прямоугольник 2"/>
          <p:cNvSpPr>
            <a:spLocks noChangeArrowheads="1"/>
          </p:cNvSpPr>
          <p:nvPr/>
        </p:nvSpPr>
        <p:spPr bwMode="auto">
          <a:xfrm>
            <a:off x="571472" y="1643050"/>
            <a:ext cx="8280400" cy="437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«Аптека»,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«Почта»,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«Монетный двор»,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«Фермер»,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«Универсам»,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«Пункт обмена валюты»,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товаров»,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проект»,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«Супермаркет»,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«Аукцион»,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«Ярмарка»,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«Выставка-продажа»,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выгодно продать товар»</a:t>
            </a:r>
          </a:p>
          <a:p>
            <a:pPr eaLnBrk="1" hangingPunct="1"/>
            <a:endParaRPr lang="ru-RU" altLang="ru-RU" b="1" dirty="0"/>
          </a:p>
        </p:txBody>
      </p:sp>
      <p:pic>
        <p:nvPicPr>
          <p:cNvPr id="9" name="Picture 2" descr="C:\Users\Админ\Desktop\article4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412776"/>
            <a:ext cx="5286375" cy="396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688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1643063" y="4714875"/>
            <a:ext cx="26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79388"/>
            <a:ext cx="8072494" cy="89215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Работа с родителями</a:t>
            </a:r>
            <a:endParaRPr lang="ru-RU" altLang="ru-RU" sz="32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Прямоугольник 2"/>
          <p:cNvSpPr>
            <a:spLocks noChangeArrowheads="1"/>
          </p:cNvSpPr>
          <p:nvPr/>
        </p:nvSpPr>
        <p:spPr bwMode="auto">
          <a:xfrm>
            <a:off x="1000100" y="2214555"/>
            <a:ext cx="785818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Консультация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«Дети и деньги»;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Оформление информационного поля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«Карманные деньги», «Истерики в магазине»;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Экономическая ярмарка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«На круглой планете есть место всем на свете»;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Вечер развлечений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«Царица экономика»;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Конкурс рисунков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«На что можно потратить деньги».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5935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643042" y="4714884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https://ds02.infourok.ru/uploads/ex/0bbe/0000e295-62478c20/1/img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064" y="357166"/>
            <a:ext cx="799634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574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643042" y="4714884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МЕТАЛЛИЧЕСКИЕ ДЕНЬГИ СССР 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951" y="3199904"/>
            <a:ext cx="3888432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ПОЯВЛЕНИЕ БУМАЖНЫХ ДЕНЕГ В РОССИИ 29 декабря 1768 г. был обнародован манифест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552" y="255200"/>
            <a:ext cx="388885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БУМАЖНЫЕ ДЕНЬГИ СССР КУПЮРЫ 1934г КУПЮРЫ 1957г КУПЮРЫ 1961г 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960843">
            <a:off x="4149612" y="2088747"/>
            <a:ext cx="4680098" cy="293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574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4298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132856"/>
            <a:ext cx="705678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000" b="1" dirty="0"/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«Деньги – великий воспитатель, так как они позволяют воспитывать у детей честность, доброту, великодушие к близким людям, желание поделиться, способность к самоограничению и привычку тратить их разумно» 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С.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Макаренко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444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643042" y="4714884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7" name="Picture 23" descr="C:\Users\Валентина\Downloads\150329210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09" y="3406009"/>
            <a:ext cx="4104456" cy="3140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2" descr="C:\Users\Валентина\Desktop\финансы\o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95" y="332657"/>
            <a:ext cx="3693309" cy="24482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бизнес 7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3304" y="188640"/>
            <a:ext cx="3940189" cy="3357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7" descr="IMG_1486.JPG"/>
          <p:cNvPicPr>
            <a:picLocks noGrp="1"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982388">
            <a:off x="4989934" y="3711652"/>
            <a:ext cx="3502496" cy="282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845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79388"/>
            <a:ext cx="8858280" cy="89215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Литература используемая по теме:</a:t>
            </a:r>
            <a:endParaRPr lang="ru-RU" sz="36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45" y="1772816"/>
            <a:ext cx="1619671" cy="241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581" y="1165854"/>
            <a:ext cx="1565722" cy="230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921" y="1984796"/>
            <a:ext cx="1584325" cy="2199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019" y="1211116"/>
            <a:ext cx="1681163" cy="230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429" y="1187105"/>
            <a:ext cx="1792533" cy="2287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Л. В. Кнышова, О. И. Меньшикова, Т. Л. Попова Экономика для малышей, или Как Миша стал бизнесменом">
            <a:hlinkClick r:id="rId8" tooltip="&quot;Л. В. Кнышова, О. И. Меньшикова, Т. Л. Попова Экономика для малышей, или Как Миша стал бизнесменом&quot;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51" y="4007883"/>
            <a:ext cx="2160588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Детский экономический словарь, или Маленькие рассказы не очень маленьким детям об экономике">
            <a:hlinkClick r:id="rId10" tooltip="&quot;Детский экономический словарь, или Маленькие рассказы не очень маленьким детям об экономике&quot;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39" y="3474459"/>
            <a:ext cx="2203450" cy="334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Валентина\Desktop\загруженное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14" y="3643314"/>
            <a:ext cx="2595786" cy="27810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алентина\Desktop\1010924539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41" y="1125844"/>
            <a:ext cx="1873128" cy="2849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Валентина\Desktop\102273712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282" y="3596799"/>
            <a:ext cx="2153974" cy="30970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06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9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2636912"/>
            <a:ext cx="7858180" cy="1435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Успехов Вам и Вашим детям!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6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4298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79388"/>
            <a:ext cx="8143932" cy="89215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sz="3600" b="1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 проекта:</a:t>
            </a:r>
            <a:endParaRPr lang="ru-RU" sz="36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916832"/>
            <a:ext cx="763284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нужны деньги? Откуда они появились? Эти и многие вопросы на эту тему волнуют каждого ребенка.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данном проекте мы постараемся разобраться, как появились денежные отношения и так ли они важны в современном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мире.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Довести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до сознания детей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: что деньги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– это ценность, предмет жизненной необходимости, их зарабатывают, это культурно-историческое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явление; честный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бизнес – это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хорошо, надо 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уметь жить на то, что зарабатывает </a:t>
            </a:r>
            <a:r>
              <a:rPr lang="ru-RU" alt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семья</a:t>
            </a:r>
            <a:r>
              <a:rPr lang="ru-RU" altLang="ru-RU" sz="2000" dirty="0">
                <a:latin typeface="Times New Roman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875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589584"/>
            <a:ext cx="79928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правильного  отношения к деньгам, способам их зарабатывания и разумному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Формирование у детей представлений о </a:t>
            </a: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деньгах , как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ценности, предмет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жизненной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необходимости, их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зарабатывают, это культурно-историческое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явление.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Ознакомление с некоторыми внешними особенностями процесса торговли (где и как совершают покупки, когда и зачем пользуются деньгами). Формировать навыки самостоятельного совершения покупок.</a:t>
            </a:r>
          </a:p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3.Воспитание правильного отношения к деньгам в быту.</a:t>
            </a:r>
          </a:p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endParaRPr lang="ru-RU" sz="2000" dirty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79388"/>
            <a:ext cx="8072494" cy="89215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sz="3600" b="1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задачи:</a:t>
            </a:r>
            <a:endParaRPr lang="ru-RU" sz="36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514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285728"/>
            <a:ext cx="8001056" cy="8572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000" b="1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этапы проекта</a:t>
            </a:r>
            <a:endParaRPr lang="ru-RU" altLang="ru-RU" sz="3200" b="1" cap="small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484785"/>
            <a:ext cx="828092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-изучение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справочной, методической, энциклопедической литературы, сбор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материала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 для реализации цели проекта.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-информирование родителей о планировании работы с детьми по проекту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«Деньги».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-подбор художественной литературы для детей  по выбранной тематике.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-подбор необходимого оборудования и пособий для практического обогащения проекта.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среды по теме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Основной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проектных мероприятий в форме совместной деятельности воспитателя с детьми. Участие родителей в работе по экономическому воспитанию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Заключительный</a:t>
            </a:r>
            <a:endParaRPr lang="ru-RU" sz="2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 реализации проекта в форме игровой деятельности</a:t>
            </a:r>
            <a:endParaRPr lang="ru-RU" sz="2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536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79388"/>
            <a:ext cx="8358246" cy="9635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 проекта </a:t>
            </a:r>
            <a:endParaRPr lang="ru-RU" sz="36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988840"/>
            <a:ext cx="2448272" cy="561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132856"/>
            <a:ext cx="67687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информационно-практико-ориентированный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3244334"/>
            <a:ext cx="66247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неделя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рупповой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289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179388"/>
            <a:ext cx="8286808" cy="89215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Участники  проекта</a:t>
            </a:r>
            <a:endParaRPr lang="ru-RU" sz="36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Дом\Desktop\vossoedinenie-s-semey-v-germanii.jp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00808"/>
            <a:ext cx="4368919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060848"/>
            <a:ext cx="288032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Дети</a:t>
            </a:r>
          </a:p>
          <a:p>
            <a:pPr>
              <a:lnSpc>
                <a:spcPct val="150000"/>
              </a:lnSpc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Родители</a:t>
            </a:r>
          </a:p>
          <a:p>
            <a:pPr>
              <a:lnSpc>
                <a:spcPct val="150000"/>
              </a:lnSpc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Воспитатели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123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179388"/>
            <a:ext cx="8143932" cy="89215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и методы работы</a:t>
            </a:r>
            <a:endParaRPr lang="ru-RU" sz="3600" b="1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79208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 дидактические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настольно – печатные, ролевые</a:t>
            </a:r>
          </a:p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Разные виды продуктивной деятельности (трудовая, изобразительная, лепка, конструирование)</a:t>
            </a:r>
          </a:p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НОД по математике (формирование представлений о количестве,  понятий: «больше-меньше»)</a:t>
            </a:r>
          </a:p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В)НОД по развитию речи,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которой  обогащается пассивный и активный словарь по теме (разгадывание кроссвордов, ситуативные игры, викторины)</a:t>
            </a:r>
          </a:p>
          <a:p>
            <a:pPr marL="13716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банк, магазин.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227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643042" y="4714884"/>
            <a:ext cx="266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79388"/>
            <a:ext cx="8215370" cy="7492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000" b="1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планируемые результаты</a:t>
            </a:r>
            <a:endParaRPr lang="ru-RU" altLang="ru-RU" sz="3200" b="1" cap="small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96752"/>
            <a:ext cx="82809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воспитанников:</a:t>
            </a:r>
          </a:p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усвоение следующих вопросов: как сберегаются деньги, как научиться принимать правильные финансовые решения;</a:t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получение навыков ответственного отношения к финансовым обязательствам;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применение практических советов в решении конкретных ситуаций;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мышления через умение анализировать, сравнивать, синтезировать, обобщать, выделять главное, доказывать, опровергать;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навыков сотрудничества со взрослыми и сверстниками;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самостоятельности и личной ответственности за свои поступки;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родителей: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совместной продуктивной деятельности.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культуры родителей в проблеме взаимодействия с детьми по экономическим вопросам.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8228"/>
            <a:ext cx="360412" cy="68197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8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theme/theme1.xml><?xml version="1.0" encoding="utf-8"?>
<a:theme xmlns:a="http://schemas.openxmlformats.org/drawingml/2006/main" name="MirDetstv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MirDetstva</Template>
  <TotalTime>1549</TotalTime>
  <Words>848</Words>
  <Application>Microsoft Office PowerPoint</Application>
  <PresentationFormat>Экран (4:3)</PresentationFormat>
  <Paragraphs>144</Paragraphs>
  <Slides>22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MirDetstva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УЧЕБНО-МЕТОДИЧЕСКОЕ  ОБЕСПЕЧЕНИЕ  ОБРАЗОВАТЕЛЬНОГО  ПРОЦЕССА В ДОУ</dc:title>
  <dc:creator>ASUS</dc:creator>
  <dc:description>http://propowerpoint.ru - Бесплатные шаблоны для презентаций. Полезные советы и уроки  PowerPoint .</dc:description>
  <cp:lastModifiedBy>Lenovo</cp:lastModifiedBy>
  <cp:revision>138</cp:revision>
  <cp:lastPrinted>2019-10-24T18:28:27Z</cp:lastPrinted>
  <dcterms:created xsi:type="dcterms:W3CDTF">2016-02-18T06:50:14Z</dcterms:created>
  <dcterms:modified xsi:type="dcterms:W3CDTF">2023-03-19T14:31:09Z</dcterms:modified>
</cp:coreProperties>
</file>