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76EDEE5-17E8-4007-BA18-CDB8A6ECF30B}"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26A409-922D-4419-BC8B-3788D7700E4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3000"/>
            <a:lum/>
          </a:blip>
          <a:srcRect/>
          <a:stretch>
            <a:fillRect l="-25000" r="-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6EDEE5-17E8-4007-BA18-CDB8A6ECF30B}" type="datetimeFigureOut">
              <a:rPr lang="ru-RU" smtClean="0"/>
              <a:pPr/>
              <a:t>28.11.2022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26A409-922D-4419-BC8B-3788D7700E4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28671"/>
            <a:ext cx="7772400" cy="3357586"/>
          </a:xfrm>
        </p:spPr>
        <p:txBody>
          <a:bodyPr>
            <a:normAutofit fontScale="90000"/>
          </a:bodyPr>
          <a:lstStyle/>
          <a:p>
            <a:r>
              <a:rPr lang="ru-RU" dirty="0" smtClean="0"/>
              <a:t/>
            </a:r>
            <a:br>
              <a:rPr lang="ru-RU" dirty="0" smtClean="0"/>
            </a:br>
            <a:r>
              <a:rPr lang="ru-RU" dirty="0" smtClean="0"/>
              <a:t>Экологический проект</a:t>
            </a:r>
            <a:br>
              <a:rPr lang="ru-RU" dirty="0" smtClean="0"/>
            </a:br>
            <a:r>
              <a:rPr lang="ru-RU" dirty="0" smtClean="0"/>
              <a:t>«Новогодняя елочка»</a:t>
            </a:r>
            <a:br>
              <a:rPr lang="ru-RU" dirty="0" smtClean="0"/>
            </a:br>
            <a:r>
              <a:rPr lang="ru-RU" dirty="0" smtClean="0"/>
              <a:t>                </a:t>
            </a:r>
            <a:r>
              <a:rPr lang="ru-RU" sz="2200" dirty="0" smtClean="0"/>
              <a:t>Деревья- легкие земли,</a:t>
            </a:r>
            <a:br>
              <a:rPr lang="ru-RU" sz="2200" dirty="0" smtClean="0"/>
            </a:br>
            <a:r>
              <a:rPr lang="ru-RU" sz="2200" dirty="0" smtClean="0"/>
              <a:t>                                            Берегите ели вы – не губите.</a:t>
            </a:r>
            <a:br>
              <a:rPr lang="ru-RU" sz="2200" dirty="0" smtClean="0"/>
            </a:br>
            <a:r>
              <a:rPr lang="ru-RU" sz="2200" dirty="0" smtClean="0"/>
              <a:t>                                        На праздник ели не рубите</a:t>
            </a:r>
            <a:br>
              <a:rPr lang="ru-RU" sz="2200" dirty="0" smtClean="0"/>
            </a:br>
            <a:r>
              <a:rPr lang="ru-RU" sz="2200" dirty="0" smtClean="0"/>
              <a:t>                                          Потомкам лучше сохраните</a:t>
            </a:r>
            <a:endParaRPr lang="ru-RU" sz="2200" dirty="0"/>
          </a:p>
        </p:txBody>
      </p:sp>
      <p:sp>
        <p:nvSpPr>
          <p:cNvPr id="3" name="Подзаголовок 2"/>
          <p:cNvSpPr>
            <a:spLocks noGrp="1"/>
          </p:cNvSpPr>
          <p:nvPr>
            <p:ph type="subTitle" idx="1"/>
          </p:nvPr>
        </p:nvSpPr>
        <p:spPr>
          <a:xfrm>
            <a:off x="3929058" y="4357694"/>
            <a:ext cx="5214942" cy="1752600"/>
          </a:xfrm>
        </p:spPr>
        <p:txBody>
          <a:bodyPr>
            <a:normAutofit/>
          </a:bodyPr>
          <a:lstStyle/>
          <a:p>
            <a:r>
              <a:rPr lang="ru-RU" sz="2800" dirty="0" smtClean="0">
                <a:solidFill>
                  <a:schemeClr val="tx1"/>
                </a:solidFill>
              </a:rPr>
              <a:t>Выполнила </a:t>
            </a:r>
            <a:r>
              <a:rPr lang="ru-RU" sz="2800" dirty="0" smtClean="0">
                <a:solidFill>
                  <a:schemeClr val="tx1"/>
                </a:solidFill>
              </a:rPr>
              <a:t>:  Хисматуллина Г.М.</a:t>
            </a:r>
            <a:endParaRPr lang="ru-RU" sz="2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642918"/>
            <a:ext cx="6400800" cy="4995882"/>
          </a:xfrm>
        </p:spPr>
        <p:txBody>
          <a:bodyPr>
            <a:normAutofit fontScale="77500" lnSpcReduction="20000"/>
          </a:bodyPr>
          <a:lstStyle/>
          <a:p>
            <a:r>
              <a:rPr lang="ru-RU" dirty="0" smtClean="0">
                <a:solidFill>
                  <a:schemeClr val="tx1"/>
                </a:solidFill>
              </a:rPr>
              <a:t>Проект позволил развить творческое мышление дошкольников, умение приобретать знания из различных источников, анализировать факты, высказывать собственные суждения. Данный проект открыл удивительный мир еловых красавиц. Он поспособствовал к размышлению – стоит ли рубить зеленую красавицу ради новогодних праздников. Помог ответить на вопросы: отчего зимой у ёлки зелёные иголки? Почему у елочки колючие иголочки? Зачем нужны ели? Что будет, если на свете не станет елей? Как можно помочь сохранить ели? И на многие другие вопросы.</a:t>
            </a:r>
          </a:p>
          <a:p>
            <a:endParaRPr lang="ru-RU" dirty="0" smtClean="0">
              <a:solidFill>
                <a:schemeClr val="tx1"/>
              </a:solidFill>
            </a:endParaRPr>
          </a:p>
          <a:p>
            <a:endParaRPr lang="ru-RU"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785794"/>
            <a:ext cx="6400800" cy="4853006"/>
          </a:xfrm>
        </p:spPr>
        <p:txBody>
          <a:bodyPr>
            <a:normAutofit fontScale="25000" lnSpcReduction="20000"/>
          </a:bodyPr>
          <a:lstStyle/>
          <a:p>
            <a:endParaRPr lang="ru-RU" dirty="0" smtClean="0"/>
          </a:p>
          <a:p>
            <a:r>
              <a:rPr lang="ru-RU" sz="8000" dirty="0" smtClean="0">
                <a:solidFill>
                  <a:schemeClr val="tx1"/>
                </a:solidFill>
              </a:rPr>
              <a:t>Результаты проведенной работы:</a:t>
            </a:r>
          </a:p>
          <a:p>
            <a:r>
              <a:rPr lang="ru-RU" sz="8000" dirty="0" smtClean="0">
                <a:solidFill>
                  <a:schemeClr val="tx1"/>
                </a:solidFill>
              </a:rPr>
              <a:t>Подводя итоги своей работы, мы можем сделать вывод: мы добились поставленной цели, воспитанники узнали много нового и интересного о зеленой красавице, об ее значении в природе и жизни человека. Считаем, что и ребята, и взрослые не остались равнодушными к проблеме сохранения елей в нашей местности, активно обсуждали предложенные нами рекомендации по экологическому поведению.</a:t>
            </a:r>
          </a:p>
          <a:p>
            <a:r>
              <a:rPr lang="ru-RU" sz="8000" dirty="0" smtClean="0">
                <a:solidFill>
                  <a:schemeClr val="tx1"/>
                </a:solidFill>
              </a:rPr>
              <a:t>Повышение уровня экологической культуры не только воспитанников, но и педагогов, а также родителей детей.</a:t>
            </a:r>
          </a:p>
          <a:p>
            <a:r>
              <a:rPr lang="ru-RU" sz="8000" dirty="0" smtClean="0">
                <a:solidFill>
                  <a:schemeClr val="tx1"/>
                </a:solidFill>
              </a:rPr>
              <a:t>Развитие у детей устойчивого интереса к представителям растительного мира – хвойным деревьям.</a:t>
            </a:r>
          </a:p>
          <a:p>
            <a:r>
              <a:rPr lang="ru-RU" sz="8000" dirty="0" smtClean="0">
                <a:solidFill>
                  <a:schemeClr val="tx1"/>
                </a:solidFill>
              </a:rPr>
              <a:t>Активное включение родителей в педагогический процесс ДОУ, укрепление заинтересованности в сотрудничестве с детским садом.</a:t>
            </a:r>
          </a:p>
          <a:p>
            <a:endParaRPr lang="ru-RU"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642918"/>
            <a:ext cx="8001056" cy="5643602"/>
          </a:xfrm>
        </p:spPr>
        <p:txBody>
          <a:bodyPr>
            <a:normAutofit fontScale="40000" lnSpcReduction="20000"/>
          </a:bodyPr>
          <a:lstStyle/>
          <a:p>
            <a:r>
              <a:rPr lang="ru-RU" sz="6200" dirty="0" smtClean="0">
                <a:solidFill>
                  <a:schemeClr val="tx1"/>
                </a:solidFill>
              </a:rPr>
              <a:t>Введение</a:t>
            </a:r>
          </a:p>
          <a:p>
            <a:r>
              <a:rPr lang="ru-RU" sz="6200" dirty="0" smtClean="0">
                <a:solidFill>
                  <a:schemeClr val="tx1"/>
                </a:solidFill>
              </a:rPr>
              <a:t>Наступила зима. Вот уже снег хрустит под ногами. Приближение Нового Года все ощутимее. А главное дерево праздника, конечно же, елка, украшенная игрушками, гирляндами, мишурой, она создаёт особое праздничное настроение. Но каждый год после новогодних праздников мы наблюдаем картину, как около мусорных баков валяются ёлочки, которые недавно украшали дома и радовали детей. Не правда, ли грустная картина? Мы задумались, а могут ли дети помочь лесным красавицам, изменить ситуацию? Поэтому мы решили до наступления новогодних праздников привлечь внимание детей, родителей, жителей нашего города к этой проблеме - сохранения лесных красавиц.</a:t>
            </a:r>
            <a:endParaRPr lang="ru-RU" sz="6200" b="1"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285852" y="1214422"/>
            <a:ext cx="6000776" cy="4524315"/>
          </a:xfrm>
          <a:prstGeom prst="rect">
            <a:avLst/>
          </a:prstGeom>
        </p:spPr>
        <p:txBody>
          <a:bodyPr wrap="square">
            <a:spAutoFit/>
          </a:bodyPr>
          <a:lstStyle/>
          <a:p>
            <a:endParaRPr lang="ru-RU" b="1" dirty="0" smtClean="0">
              <a:cs typeface="AngsanaUPC" pitchFamily="18" charset="-34"/>
            </a:endParaRPr>
          </a:p>
          <a:p>
            <a:endParaRPr lang="ru-RU" b="1" dirty="0" smtClean="0">
              <a:cs typeface="AngsanaUPC" pitchFamily="18" charset="-34"/>
            </a:endParaRPr>
          </a:p>
          <a:p>
            <a:r>
              <a:rPr lang="ru-RU" b="1" dirty="0" smtClean="0">
                <a:cs typeface="AngsanaUPC" pitchFamily="18" charset="-34"/>
              </a:rPr>
              <a:t>Задачи проекта: </a:t>
            </a:r>
          </a:p>
          <a:p>
            <a:r>
              <a:rPr lang="ru-RU" dirty="0" smtClean="0">
                <a:cs typeface="AngsanaUPC" pitchFamily="18" charset="-34"/>
              </a:rPr>
              <a:t>привлечь внимание жителей нашего города (детей, их родителей) к проблеме сохранения хвойных деревьев в период предновогодних и новогодних праздников с помощью листовок.</a:t>
            </a:r>
          </a:p>
          <a:p>
            <a:r>
              <a:rPr lang="ru-RU" dirty="0" smtClean="0">
                <a:cs typeface="AngsanaUPC" pitchFamily="18" charset="-34"/>
              </a:rPr>
              <a:t>воспитывать у детей – дошкольников бережное отношение к хвойным деревьям.</a:t>
            </a:r>
          </a:p>
          <a:p>
            <a:r>
              <a:rPr lang="ru-RU" b="1" dirty="0" smtClean="0">
                <a:solidFill>
                  <a:schemeClr val="tx1"/>
                </a:solidFill>
              </a:rPr>
              <a:t>Цель проекта</a:t>
            </a:r>
            <a:r>
              <a:rPr lang="ru-RU" dirty="0" smtClean="0">
                <a:solidFill>
                  <a:schemeClr val="tx1"/>
                </a:solidFill>
              </a:rPr>
              <a:t>: обеспечить сохранение елей и пихт, растущих в Сургуте Ханты- мансийском автономном округе в период предновогодних и новогодних праздников. </a:t>
            </a:r>
          </a:p>
          <a:p>
            <a:endParaRPr lang="ru-RU" dirty="0" smtClean="0">
              <a:cs typeface="AngsanaUPC" pitchFamily="18" charset="-34"/>
            </a:endParaRPr>
          </a:p>
          <a:p>
            <a:r>
              <a:rPr lang="ru-RU" u="sng" dirty="0" smtClean="0"/>
              <a:t>Тип:</a:t>
            </a:r>
            <a:r>
              <a:rPr lang="ru-RU" dirty="0" smtClean="0"/>
              <a:t> </a:t>
            </a:r>
            <a:r>
              <a:rPr lang="ru-RU" dirty="0" err="1" smtClean="0"/>
              <a:t>исследовательско</a:t>
            </a:r>
            <a:r>
              <a:rPr lang="ru-RU" dirty="0" smtClean="0"/>
              <a:t> - творческий.</a:t>
            </a:r>
          </a:p>
          <a:p>
            <a:endParaRPr lang="ru-RU" dirty="0" smtClean="0"/>
          </a:p>
          <a:p>
            <a:endParaRPr lang="ru-RU" dirty="0">
              <a:cs typeface="AngsanaUPC" pitchFamily="18" charset="-34"/>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357166"/>
            <a:ext cx="6400800" cy="6072230"/>
          </a:xfrm>
        </p:spPr>
        <p:txBody>
          <a:bodyPr>
            <a:normAutofit fontScale="92500" lnSpcReduction="10000"/>
          </a:bodyPr>
          <a:lstStyle/>
          <a:p>
            <a:r>
              <a:rPr lang="ru-RU" u="sng" dirty="0" smtClean="0">
                <a:solidFill>
                  <a:schemeClr val="tx1"/>
                </a:solidFill>
              </a:rPr>
              <a:t>Срок:</a:t>
            </a:r>
            <a:r>
              <a:rPr lang="ru-RU" dirty="0" smtClean="0">
                <a:solidFill>
                  <a:schemeClr val="tx1"/>
                </a:solidFill>
              </a:rPr>
              <a:t> краткосрочный (2 недели)</a:t>
            </a:r>
          </a:p>
          <a:p>
            <a:r>
              <a:rPr lang="ru-RU" u="sng" dirty="0" smtClean="0">
                <a:solidFill>
                  <a:schemeClr val="tx1"/>
                </a:solidFill>
              </a:rPr>
              <a:t>Место проведения:</a:t>
            </a:r>
            <a:r>
              <a:rPr lang="ru-RU" dirty="0" smtClean="0">
                <a:solidFill>
                  <a:schemeClr val="tx1"/>
                </a:solidFill>
              </a:rPr>
              <a:t> МБДОУ </a:t>
            </a:r>
            <a:r>
              <a:rPr lang="ru-RU" dirty="0">
                <a:solidFill>
                  <a:schemeClr val="tx1"/>
                </a:solidFill>
              </a:rPr>
              <a:t>д</a:t>
            </a:r>
            <a:r>
              <a:rPr lang="ru-RU" dirty="0" smtClean="0">
                <a:solidFill>
                  <a:schemeClr val="tx1"/>
                </a:solidFill>
              </a:rPr>
              <a:t>етский сад № 14 «Брусничка»</a:t>
            </a:r>
          </a:p>
          <a:p>
            <a:r>
              <a:rPr lang="ru-RU" u="sng" dirty="0" smtClean="0">
                <a:solidFill>
                  <a:schemeClr val="tx1"/>
                </a:solidFill>
              </a:rPr>
              <a:t>По количеству участников:</a:t>
            </a:r>
            <a:r>
              <a:rPr lang="ru-RU" dirty="0" smtClean="0">
                <a:solidFill>
                  <a:schemeClr val="tx1"/>
                </a:solidFill>
              </a:rPr>
              <a:t> групповой (средняя группа  «Клубничка»)</a:t>
            </a:r>
          </a:p>
          <a:p>
            <a:r>
              <a:rPr lang="ru-RU" u="sng" dirty="0" smtClean="0">
                <a:solidFill>
                  <a:schemeClr val="tx1"/>
                </a:solidFill>
              </a:rPr>
              <a:t>Проблема:</a:t>
            </a:r>
            <a:r>
              <a:rPr lang="ru-RU" dirty="0" smtClean="0">
                <a:solidFill>
                  <a:schemeClr val="tx1"/>
                </a:solidFill>
              </a:rPr>
              <a:t> Каким образом предотвратить вырубку молодых елей под Новый год?</a:t>
            </a:r>
          </a:p>
          <a:p>
            <a:r>
              <a:rPr lang="ru-RU" dirty="0" smtClean="0">
                <a:solidFill>
                  <a:schemeClr val="tx1"/>
                </a:solidFill>
              </a:rPr>
              <a:t>Ожидаемый результат: Мы будем рады, если после проведённой нами работы люди задумаются над этой проблемой и хотя бы одна ель будет спасена.</a:t>
            </a:r>
          </a:p>
          <a:p>
            <a:endParaRPr lang="ru-RU" dirty="0" smtClean="0">
              <a:solidFill>
                <a:schemeClr val="tx1"/>
              </a:solidFill>
            </a:endParaRPr>
          </a:p>
          <a:p>
            <a:endParaRPr lang="ru-RU" dirty="0" smtClean="0">
              <a:solidFill>
                <a:schemeClr val="tx1"/>
              </a:solidFill>
            </a:endParaRPr>
          </a:p>
          <a:p>
            <a:endParaRPr lang="ru-RU"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dirty="0"/>
          </a:p>
        </p:txBody>
      </p:sp>
      <p:pic>
        <p:nvPicPr>
          <p:cNvPr id="1026" name="Picture 2" descr="C:\Users\Asus\Desktop\iVKSJMOS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857232"/>
            <a:ext cx="6400800" cy="5500726"/>
          </a:xfrm>
        </p:spPr>
        <p:txBody>
          <a:bodyPr>
            <a:normAutofit fontScale="25000" lnSpcReduction="20000"/>
          </a:bodyPr>
          <a:lstStyle/>
          <a:p>
            <a:r>
              <a:rPr lang="ru-RU" sz="8000" u="sng" dirty="0" smtClean="0">
                <a:solidFill>
                  <a:schemeClr val="tx1"/>
                </a:solidFill>
              </a:rPr>
              <a:t>Основной этап:</a:t>
            </a:r>
            <a:endParaRPr lang="ru-RU" sz="8000" u="sng" dirty="0">
              <a:solidFill>
                <a:schemeClr val="tx1"/>
              </a:solidFill>
            </a:endParaRPr>
          </a:p>
          <a:p>
            <a:r>
              <a:rPr lang="ru-RU" sz="8000" u="sng" dirty="0" smtClean="0">
                <a:solidFill>
                  <a:schemeClr val="tx1"/>
                </a:solidFill>
              </a:rPr>
              <a:t>Сказки:</a:t>
            </a:r>
            <a:r>
              <a:rPr lang="ru-RU" sz="8000" dirty="0" smtClean="0">
                <a:solidFill>
                  <a:schemeClr val="tx1"/>
                </a:solidFill>
              </a:rPr>
              <a:t> «Сказка о ёлочке, которую не срубили» (А. </a:t>
            </a:r>
            <a:r>
              <a:rPr lang="ru-RU" sz="8000" dirty="0" err="1" smtClean="0">
                <a:solidFill>
                  <a:schemeClr val="tx1"/>
                </a:solidFill>
              </a:rPr>
              <a:t>Сожан</a:t>
            </a:r>
            <a:r>
              <a:rPr lang="ru-RU" sz="8000" dirty="0" smtClean="0">
                <a:solidFill>
                  <a:schemeClr val="tx1"/>
                </a:solidFill>
              </a:rPr>
              <a:t>), «Сказка про ёлочку» (М. </a:t>
            </a:r>
            <a:r>
              <a:rPr lang="ru-RU" sz="8000" dirty="0" err="1" smtClean="0">
                <a:solidFill>
                  <a:schemeClr val="tx1"/>
                </a:solidFill>
              </a:rPr>
              <a:t>Шкурина</a:t>
            </a:r>
            <a:r>
              <a:rPr lang="ru-RU" sz="8000" dirty="0" smtClean="0">
                <a:solidFill>
                  <a:schemeClr val="tx1"/>
                </a:solidFill>
              </a:rPr>
              <a:t>), «Ёлочка» (Г. Х. Андерсен.).</a:t>
            </a:r>
          </a:p>
          <a:p>
            <a:r>
              <a:rPr lang="ru-RU" sz="8000" u="sng" dirty="0" smtClean="0">
                <a:solidFill>
                  <a:schemeClr val="tx1"/>
                </a:solidFill>
              </a:rPr>
              <a:t>Стихи:</a:t>
            </a:r>
            <a:r>
              <a:rPr lang="ru-RU" sz="8000" dirty="0" smtClean="0">
                <a:solidFill>
                  <a:schemeClr val="tx1"/>
                </a:solidFill>
              </a:rPr>
              <a:t> «Лесная красавица» (Т. Волгина), «Искусственная ёлка», К. </a:t>
            </a:r>
            <a:r>
              <a:rPr lang="ru-RU" sz="8000" dirty="0" err="1" smtClean="0">
                <a:solidFill>
                  <a:schemeClr val="tx1"/>
                </a:solidFill>
              </a:rPr>
              <a:t>Ибряева</a:t>
            </a:r>
            <a:r>
              <a:rPr lang="ru-RU" sz="8000" dirty="0" smtClean="0">
                <a:solidFill>
                  <a:schemeClr val="tx1"/>
                </a:solidFill>
              </a:rPr>
              <a:t> «Приглашаем в лес на ёлку», «В снегу стояла ёлочка…» (С.Михалкова), «Живи, ёлочка» (И. </a:t>
            </a:r>
            <a:r>
              <a:rPr lang="ru-RU" sz="8000" dirty="0" err="1" smtClean="0">
                <a:solidFill>
                  <a:schemeClr val="tx1"/>
                </a:solidFill>
              </a:rPr>
              <a:t>Токмаковой</a:t>
            </a:r>
            <a:r>
              <a:rPr lang="ru-RU" sz="8000" dirty="0" smtClean="0">
                <a:solidFill>
                  <a:schemeClr val="tx1"/>
                </a:solidFill>
              </a:rPr>
              <a:t>).</a:t>
            </a:r>
          </a:p>
          <a:p>
            <a:r>
              <a:rPr lang="ru-RU" sz="8000" u="sng" dirty="0" smtClean="0">
                <a:solidFill>
                  <a:schemeClr val="tx1"/>
                </a:solidFill>
              </a:rPr>
              <a:t>Загадки про лесную красавицу.</a:t>
            </a:r>
            <a:endParaRPr lang="ru-RU" sz="8000" dirty="0" smtClean="0">
              <a:solidFill>
                <a:schemeClr val="tx1"/>
              </a:solidFill>
            </a:endParaRPr>
          </a:p>
          <a:p>
            <a:r>
              <a:rPr lang="ru-RU" sz="8000" u="sng" dirty="0" err="1" smtClean="0">
                <a:solidFill>
                  <a:schemeClr val="tx1"/>
                </a:solidFill>
              </a:rPr>
              <a:t>Физминутки</a:t>
            </a:r>
            <a:r>
              <a:rPr lang="ru-RU" sz="8000" u="sng" dirty="0" smtClean="0">
                <a:solidFill>
                  <a:schemeClr val="tx1"/>
                </a:solidFill>
              </a:rPr>
              <a:t> :</a:t>
            </a:r>
            <a:r>
              <a:rPr lang="ru-RU" sz="8000" dirty="0" smtClean="0">
                <a:solidFill>
                  <a:schemeClr val="tx1"/>
                </a:solidFill>
              </a:rPr>
              <a:t> «Вот под елочкой зеленой», «Елочки», «Новогодняя елочка», «Есть в лесу».</a:t>
            </a:r>
          </a:p>
          <a:p>
            <a:r>
              <a:rPr lang="ru-RU" sz="8000" u="sng" dirty="0" smtClean="0">
                <a:solidFill>
                  <a:schemeClr val="tx1"/>
                </a:solidFill>
              </a:rPr>
              <a:t>Пословицы:</a:t>
            </a:r>
            <a:r>
              <a:rPr lang="ru-RU" sz="8000" dirty="0" smtClean="0">
                <a:solidFill>
                  <a:schemeClr val="tx1"/>
                </a:solidFill>
              </a:rPr>
              <a:t> «Ель — не сосна: шумит неспроста»,   «Мы в дом ель, а она с собой – метель».</a:t>
            </a:r>
          </a:p>
          <a:p>
            <a:r>
              <a:rPr lang="ru-RU" sz="8000" u="sng" dirty="0" smtClean="0">
                <a:solidFill>
                  <a:schemeClr val="tx1"/>
                </a:solidFill>
              </a:rPr>
              <a:t>Дидактические игры:</a:t>
            </a:r>
            <a:r>
              <a:rPr lang="ru-RU" sz="8000" dirty="0" smtClean="0">
                <a:solidFill>
                  <a:schemeClr val="tx1"/>
                </a:solidFill>
              </a:rPr>
              <a:t> “Найди сходство и отличие”, “ Собери ёлочку” (</a:t>
            </a:r>
            <a:r>
              <a:rPr lang="ru-RU" sz="8000" dirty="0" err="1" smtClean="0">
                <a:solidFill>
                  <a:schemeClr val="tx1"/>
                </a:solidFill>
              </a:rPr>
              <a:t>пазлы</a:t>
            </a:r>
            <a:r>
              <a:rPr lang="ru-RU" sz="8000" dirty="0" smtClean="0">
                <a:solidFill>
                  <a:schemeClr val="tx1"/>
                </a:solidFill>
              </a:rPr>
              <a:t>), “Третий лишний”, «Найди самую высокую елку»,«Сделаем бусы на елку».</a:t>
            </a:r>
          </a:p>
          <a:p>
            <a:r>
              <a:rPr lang="ru-RU" sz="8000" u="sng" dirty="0" smtClean="0">
                <a:solidFill>
                  <a:schemeClr val="tx1"/>
                </a:solidFill>
              </a:rPr>
              <a:t>Подвижные игры:</a:t>
            </a:r>
            <a:r>
              <a:rPr lang="ru-RU" sz="8000" dirty="0" smtClean="0">
                <a:solidFill>
                  <a:schemeClr val="tx1"/>
                </a:solidFill>
              </a:rPr>
              <a:t> “Раз, два, три к ёлочке беги”, «Найди пару – высокая и низкая елочка», «Какие бывают елки».</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14414" y="0"/>
            <a:ext cx="6400800" cy="2286016"/>
          </a:xfrm>
        </p:spPr>
        <p:txBody>
          <a:bodyPr>
            <a:normAutofit/>
          </a:bodyPr>
          <a:lstStyle/>
          <a:p>
            <a:r>
              <a:rPr lang="ru-RU" dirty="0" smtClean="0">
                <a:solidFill>
                  <a:schemeClr val="tx1"/>
                </a:solidFill>
              </a:rPr>
              <a:t>Выставка творческих работ – совместная деятельность детей с родителями и воспитателями «Сделаем елочку своими руками».</a:t>
            </a:r>
            <a:endParaRPr lang="ru-RU" dirty="0">
              <a:solidFill>
                <a:schemeClr val="tx1"/>
              </a:solidFill>
            </a:endParaRPr>
          </a:p>
        </p:txBody>
      </p:sp>
      <p:pic>
        <p:nvPicPr>
          <p:cNvPr id="3074" name="Picture 2" descr="G:\DCIM\Camera\20181212_072340.jpg"/>
          <p:cNvPicPr>
            <a:picLocks noChangeAspect="1" noChangeArrowheads="1"/>
          </p:cNvPicPr>
          <p:nvPr/>
        </p:nvPicPr>
        <p:blipFill>
          <a:blip r:embed="rId2" cstate="print"/>
          <a:srcRect/>
          <a:stretch>
            <a:fillRect/>
          </a:stretch>
        </p:blipFill>
        <p:spPr bwMode="auto">
          <a:xfrm>
            <a:off x="1928794" y="2571744"/>
            <a:ext cx="5572132" cy="392909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714356"/>
            <a:ext cx="6400800" cy="4924444"/>
          </a:xfrm>
        </p:spPr>
        <p:txBody>
          <a:bodyPr/>
          <a:lstStyle/>
          <a:p>
            <a:r>
              <a:rPr lang="ru-RU" dirty="0" smtClean="0">
                <a:solidFill>
                  <a:schemeClr val="tx1"/>
                </a:solidFill>
              </a:rPr>
              <a:t>Украшение елочек на своём  участке .</a:t>
            </a:r>
          </a:p>
          <a:p>
            <a:endParaRPr lang="ru-RU" dirty="0">
              <a:solidFill>
                <a:schemeClr val="tx1"/>
              </a:solidFill>
            </a:endParaRPr>
          </a:p>
        </p:txBody>
      </p:sp>
      <p:pic>
        <p:nvPicPr>
          <p:cNvPr id="2051" name="Picture 3" descr="C:\Users\Asus\Desktop\20181211_140151.jpg"/>
          <p:cNvPicPr>
            <a:picLocks noChangeAspect="1" noChangeArrowheads="1"/>
          </p:cNvPicPr>
          <p:nvPr/>
        </p:nvPicPr>
        <p:blipFill>
          <a:blip r:embed="rId2" cstate="print"/>
          <a:srcRect/>
          <a:stretch>
            <a:fillRect/>
          </a:stretch>
        </p:blipFill>
        <p:spPr bwMode="auto">
          <a:xfrm>
            <a:off x="1500166" y="1785926"/>
            <a:ext cx="6357982" cy="507207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28728" y="0"/>
            <a:ext cx="6400800" cy="4786322"/>
          </a:xfrm>
        </p:spPr>
        <p:txBody>
          <a:bodyPr/>
          <a:lstStyle/>
          <a:p>
            <a:r>
              <a:rPr lang="ru-RU" dirty="0" smtClean="0">
                <a:solidFill>
                  <a:schemeClr val="tx1"/>
                </a:solidFill>
              </a:rPr>
              <a:t>листовки с надписью “Не рубите ёлочку”, “Сохраним ёлочку”,</a:t>
            </a:r>
          </a:p>
          <a:p>
            <a:r>
              <a:rPr lang="ru-RU" dirty="0" smtClean="0">
                <a:solidFill>
                  <a:schemeClr val="tx1"/>
                </a:solidFill>
              </a:rPr>
              <a:t>“Ёлочка” – ручной работы, </a:t>
            </a:r>
          </a:p>
          <a:p>
            <a:r>
              <a:rPr lang="ru-RU" dirty="0" smtClean="0">
                <a:solidFill>
                  <a:schemeClr val="tx1"/>
                </a:solidFill>
              </a:rPr>
              <a:t>картина “Зимняя сказка”, “Берегите ёлочку”.</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619</Words>
  <Application>Microsoft Office PowerPoint</Application>
  <PresentationFormat>Экран (4:3)</PresentationFormat>
  <Paragraphs>38</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 Экологический проект «Новогодняя елочка»                 Деревья- легкие земли,                                             Берегите ели вы – не губите.                                         На праздник ели не рубите                                           Потомкам лучше сохраните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«Новогодняя елочка»</dc:title>
  <dc:creator>Asus</dc:creator>
  <cp:lastModifiedBy>Lenovo</cp:lastModifiedBy>
  <cp:revision>19</cp:revision>
  <dcterms:created xsi:type="dcterms:W3CDTF">2018-12-17T13:09:10Z</dcterms:created>
  <dcterms:modified xsi:type="dcterms:W3CDTF">2022-11-28T11:28:14Z</dcterms:modified>
</cp:coreProperties>
</file>