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9" r:id="rId2"/>
    <p:sldId id="270" r:id="rId3"/>
    <p:sldId id="280" r:id="rId4"/>
    <p:sldId id="262" r:id="rId5"/>
    <p:sldId id="276" r:id="rId6"/>
    <p:sldId id="277" r:id="rId7"/>
    <p:sldId id="292" r:id="rId8"/>
    <p:sldId id="296" r:id="rId9"/>
    <p:sldId id="302" r:id="rId10"/>
    <p:sldId id="278" r:id="rId11"/>
    <p:sldId id="274" r:id="rId12"/>
    <p:sldId id="275" r:id="rId13"/>
    <p:sldId id="279" r:id="rId14"/>
    <p:sldId id="293" r:id="rId15"/>
    <p:sldId id="281" r:id="rId16"/>
    <p:sldId id="289" r:id="rId17"/>
    <p:sldId id="299" r:id="rId18"/>
    <p:sldId id="282" r:id="rId19"/>
    <p:sldId id="291" r:id="rId20"/>
    <p:sldId id="301" r:id="rId21"/>
    <p:sldId id="283" r:id="rId22"/>
    <p:sldId id="285" r:id="rId23"/>
    <p:sldId id="284" r:id="rId24"/>
    <p:sldId id="286" r:id="rId25"/>
    <p:sldId id="300" r:id="rId26"/>
    <p:sldId id="287" r:id="rId27"/>
    <p:sldId id="303" r:id="rId28"/>
    <p:sldId id="290" r:id="rId29"/>
    <p:sldId id="294" r:id="rId30"/>
    <p:sldId id="304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006600"/>
    <a:srgbClr val="9900CC"/>
    <a:srgbClr val="FF0000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943296"/>
        <c:axId val="177944832"/>
      </c:barChart>
      <c:catAx>
        <c:axId val="177943296"/>
        <c:scaling>
          <c:orientation val="minMax"/>
        </c:scaling>
        <c:delete val="0"/>
        <c:axPos val="b"/>
        <c:majorTickMark val="out"/>
        <c:minorTickMark val="none"/>
        <c:tickLblPos val="nextTo"/>
        <c:crossAx val="177944832"/>
        <c:crosses val="autoZero"/>
        <c:auto val="1"/>
        <c:lblAlgn val="ctr"/>
        <c:lblOffset val="100"/>
        <c:noMultiLvlLbl val="0"/>
      </c:catAx>
      <c:valAx>
        <c:axId val="177944832"/>
        <c:scaling>
          <c:orientation val="minMax"/>
        </c:scaling>
        <c:delete val="0"/>
        <c:axPos val="l"/>
        <c:majorGridlines/>
        <c:majorTickMark val="out"/>
        <c:minorTickMark val="none"/>
        <c:tickLblPos val="nextTo"/>
        <c:crossAx val="1779432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marker>
            <c:symbol val="none"/>
          </c:marker>
          <c:cat>
            <c:strRef>
              <c:f>Лист1!$A$2:$A$11</c:f>
              <c:strCache>
                <c:ptCount val="7"/>
                <c:pt idx="0">
                  <c:v>соблюдение этических норм речевого этикета</c:v>
                </c:pt>
                <c:pt idx="1">
                  <c:v>культура поведения за столом</c:v>
                </c:pt>
                <c:pt idx="2">
                  <c:v>правила гостеприимства</c:v>
                </c:pt>
                <c:pt idx="3">
                  <c:v>культура поведения в общественных местах</c:v>
                </c:pt>
                <c:pt idx="4">
                  <c:v>умение быть красивым, внешний вид</c:v>
                </c:pt>
                <c:pt idx="5">
                  <c:v>культура общения партнёров противоположного пола</c:v>
                </c:pt>
                <c:pt idx="6">
                  <c:v>осознание ценности джружбы и правил игры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950336"/>
        <c:axId val="181951872"/>
      </c:lineChart>
      <c:catAx>
        <c:axId val="181950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81951872"/>
        <c:crosses val="autoZero"/>
        <c:auto val="1"/>
        <c:lblAlgn val="ctr"/>
        <c:lblOffset val="100"/>
        <c:noMultiLvlLbl val="0"/>
      </c:catAx>
      <c:valAx>
        <c:axId val="181951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195033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90420819490587"/>
          <c:y val="2.6109916083623001E-2"/>
          <c:w val="0.57291680237986664"/>
          <c:h val="0.51368674462537012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1975296"/>
        <c:axId val="181989376"/>
        <c:axId val="0"/>
      </c:bar3DChart>
      <c:catAx>
        <c:axId val="181975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1989376"/>
        <c:crosses val="autoZero"/>
        <c:auto val="1"/>
        <c:lblAlgn val="ctr"/>
        <c:lblOffset val="100"/>
        <c:noMultiLvlLbl val="0"/>
      </c:catAx>
      <c:valAx>
        <c:axId val="181989376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81975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405562612641991"/>
          <c:y val="0.79049440457693032"/>
          <c:w val="0.29215591275269798"/>
          <c:h val="0.1319112007256985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8937216"/>
        <c:axId val="178947200"/>
      </c:barChart>
      <c:catAx>
        <c:axId val="178937216"/>
        <c:scaling>
          <c:orientation val="minMax"/>
        </c:scaling>
        <c:delete val="0"/>
        <c:axPos val="b"/>
        <c:majorTickMark val="out"/>
        <c:minorTickMark val="none"/>
        <c:tickLblPos val="nextTo"/>
        <c:crossAx val="178947200"/>
        <c:crosses val="autoZero"/>
        <c:auto val="1"/>
        <c:lblAlgn val="ctr"/>
        <c:lblOffset val="100"/>
        <c:noMultiLvlLbl val="0"/>
      </c:catAx>
      <c:valAx>
        <c:axId val="178947200"/>
        <c:scaling>
          <c:orientation val="minMax"/>
        </c:scaling>
        <c:delete val="0"/>
        <c:axPos val="l"/>
        <c:majorGridlines/>
        <c:majorTickMark val="out"/>
        <c:minorTickMark val="none"/>
        <c:tickLblPos val="nextTo"/>
        <c:crossAx val="1789372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marker>
            <c:symbol val="none"/>
          </c:marker>
          <c:cat>
            <c:strRef>
              <c:f>Лист1!$A$2:$A$11</c:f>
              <c:strCache>
                <c:ptCount val="7"/>
                <c:pt idx="0">
                  <c:v>соблюдение этических норм речевого этикета</c:v>
                </c:pt>
                <c:pt idx="1">
                  <c:v>культура поведения за столом</c:v>
                </c:pt>
                <c:pt idx="2">
                  <c:v>правила гостеприимства</c:v>
                </c:pt>
                <c:pt idx="3">
                  <c:v>культура поведения в общественных местах</c:v>
                </c:pt>
                <c:pt idx="4">
                  <c:v>умение быть красивым, внешний вид</c:v>
                </c:pt>
                <c:pt idx="5">
                  <c:v>культура общения партнёров противоположного пола</c:v>
                </c:pt>
                <c:pt idx="6">
                  <c:v>осознание ценности джружбы и правил игры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707520"/>
        <c:axId val="181709056"/>
      </c:lineChart>
      <c:catAx>
        <c:axId val="181707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81709056"/>
        <c:crosses val="autoZero"/>
        <c:auto val="1"/>
        <c:lblAlgn val="ctr"/>
        <c:lblOffset val="100"/>
        <c:noMultiLvlLbl val="0"/>
      </c:catAx>
      <c:valAx>
        <c:axId val="181709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170752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90420819490587"/>
          <c:y val="2.6109916083623001E-2"/>
          <c:w val="0.57291680237986664"/>
          <c:h val="0.51368674462537012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1724288"/>
        <c:axId val="181725824"/>
        <c:axId val="0"/>
      </c:bar3DChart>
      <c:catAx>
        <c:axId val="1817242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1725824"/>
        <c:crosses val="autoZero"/>
        <c:auto val="1"/>
        <c:lblAlgn val="ctr"/>
        <c:lblOffset val="100"/>
        <c:noMultiLvlLbl val="0"/>
      </c:catAx>
      <c:valAx>
        <c:axId val="18172582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817242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405562612641991"/>
          <c:y val="0.79049440457693032"/>
          <c:w val="0.29215591275269798"/>
          <c:h val="0.1319112007256985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0.07809</cdr:y>
    </cdr:from>
    <cdr:to>
      <cdr:x>1</cdr:x>
      <cdr:y>0.57659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417364"/>
          <a:ext cx="7368480" cy="26641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0.71596</cdr:y>
    </cdr:from>
    <cdr:to>
      <cdr:x>1</cdr:x>
      <cdr:y>1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0" y="3826332"/>
          <a:ext cx="7368480" cy="1518036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F1921A33-5291-44E4-A8D9-0E3CFBC14D2D}" type="datetimeFigureOut">
              <a:rPr lang="ru-RU"/>
              <a:pPr/>
              <a:t>20.01.2025</a:t>
            </a:fld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3A27090F-ECFC-440B-8601-E527C60F1BD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561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15AA4F3-1B1D-48A2-85CB-A972CA770819}" type="datetimeFigureOut">
              <a:rPr lang="ru-RU"/>
              <a:pPr>
                <a:defRPr/>
              </a:pPr>
              <a:t>20.01.2025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D40764-DC8D-4A57-B1CF-27C5BCD56C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078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ACA68-4F25-48E2-8178-E3729224EF43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AA760-DD36-4CD4-9A99-5E03925EF7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51E82-CE2D-470E-8A17-C5632EBE8790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2766E-F22B-4638-BEBF-2E0EB62141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11332-15E4-4D18-AD94-A437FF215BD9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C7FA3-EB50-44EB-9E8A-6F29277F51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2988-79AE-4DA8-85B9-6E2C245DE89F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FEB9B-73FC-430A-BF50-FDC21B0663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5214E-CB01-40F8-BD6E-B1BDF74E4188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FBD1A-B8A6-41E1-BDB5-B7DD2E7A03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59901-7D62-4398-AD74-96A2AFFD9932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CF5F2-3399-474F-BA86-7BD01E225F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76CEC-688C-4610-BAB0-55B3A90503AE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32794-A289-47F1-A568-99300BEC29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FE55F-031D-49BD-B3DC-359DD2ECC70F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AFDE8-A3D6-4F16-A2BC-4CE8A92345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852B2-3D58-4657-B2BE-01A3A26DEF49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F5715-1277-48E5-8205-F7D80132F5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FFB8F-FF17-4E1F-8A27-D8402B1F7AF3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58D79-BDF2-486C-A8F1-9CDCEEDD8F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3460F-E872-4C1F-A092-9DB8734D4C9F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C4997-D258-4CD1-9D3E-B1D2E4E833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A08280-7623-4FC2-8899-7B61DA7C396C}" type="datetimeFigureOut">
              <a:rPr lang="ru-RU"/>
              <a:pPr>
                <a:defRPr/>
              </a:pPr>
              <a:t>20.01.2025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8BB394-679A-4180-BA17-2BF9DAD01D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 advTm="15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chart" Target="../charts/chart1.xml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chart" Target="../charts/chart3.xml"/><Relationship Id="rId10" Type="http://schemas.openxmlformats.org/officeDocument/2006/relationships/image" Target="../media/image41.jpeg"/><Relationship Id="rId4" Type="http://schemas.openxmlformats.org/officeDocument/2006/relationships/chart" Target="../charts/chart2.xml"/><Relationship Id="rId9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51938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3"/>
          <p:cNvSpPr>
            <a:spLocks noGrp="1"/>
          </p:cNvSpPr>
          <p:nvPr>
            <p:ph type="ctrTitle"/>
          </p:nvPr>
        </p:nvSpPr>
        <p:spPr>
          <a:xfrm>
            <a:off x="689769" y="-129381"/>
            <a:ext cx="7772400" cy="1470025"/>
          </a:xfrm>
        </p:spPr>
        <p:txBody>
          <a:bodyPr/>
          <a:lstStyle/>
          <a:p>
            <a:r>
              <a:rPr lang="ru-RU" altLang="ru-RU" sz="1800" b="1" dirty="0" smtClean="0">
                <a:latin typeface="Constantia" pitchFamily="18" charset="0"/>
              </a:rPr>
              <a:t> МБДОУ  №70 «Голубок</a:t>
            </a:r>
            <a:r>
              <a:rPr lang="ru-RU" altLang="ru-RU" sz="1800" b="1" dirty="0" smtClean="0">
                <a:latin typeface="Constantia" pitchFamily="18" charset="0"/>
              </a:rPr>
              <a:t>» 2022г.</a:t>
            </a:r>
            <a:r>
              <a:rPr lang="ru-RU" altLang="ru-RU" sz="1800" dirty="0" smtClean="0">
                <a:latin typeface="Constantia" pitchFamily="18" charset="0"/>
              </a:rPr>
              <a:t/>
            </a:r>
            <a:br>
              <a:rPr lang="ru-RU" altLang="ru-RU" sz="1800" dirty="0" smtClean="0">
                <a:latin typeface="Constantia" pitchFamily="18" charset="0"/>
              </a:rPr>
            </a:br>
            <a:r>
              <a:rPr lang="ru-RU" altLang="ru-RU" sz="2000" dirty="0" smtClean="0">
                <a:solidFill>
                  <a:srgbClr val="0000CC"/>
                </a:solidFill>
                <a:latin typeface="Constantia" pitchFamily="18" charset="0"/>
              </a:rPr>
              <a:t/>
            </a:r>
            <a:br>
              <a:rPr lang="ru-RU" altLang="ru-RU" sz="2000" dirty="0" smtClean="0">
                <a:solidFill>
                  <a:srgbClr val="0000CC"/>
                </a:solidFill>
                <a:latin typeface="Constantia" pitchFamily="18" charset="0"/>
              </a:rPr>
            </a:br>
            <a:endParaRPr lang="ru-RU" sz="2000" b="1" dirty="0" smtClean="0">
              <a:solidFill>
                <a:srgbClr val="9900CC"/>
              </a:solidFill>
              <a:latin typeface="Constantia" pitchFamily="18" charset="0"/>
            </a:endParaRP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45731" y="772318"/>
            <a:ext cx="4968875" cy="5070475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+mj-lt"/>
              </a:rPr>
              <a:t>ПРОЕКТ</a:t>
            </a:r>
          </a:p>
          <a:p>
            <a:r>
              <a:rPr lang="ru-RU" sz="4000" b="1" i="1" dirty="0" smtClean="0">
                <a:solidFill>
                  <a:schemeClr val="bg1"/>
                </a:solidFill>
                <a:latin typeface="+mj-lt"/>
              </a:rPr>
              <a:t>«Путешествие </a:t>
            </a:r>
          </a:p>
          <a:p>
            <a:r>
              <a:rPr lang="ru-RU" sz="4000" b="1" i="1" dirty="0" smtClean="0">
                <a:solidFill>
                  <a:schemeClr val="bg1"/>
                </a:solidFill>
                <a:latin typeface="+mj-lt"/>
              </a:rPr>
              <a:t>в  мир </a:t>
            </a:r>
          </a:p>
          <a:p>
            <a:r>
              <a:rPr lang="ru-RU" sz="4000" b="1" i="1" dirty="0" smtClean="0">
                <a:solidFill>
                  <a:schemeClr val="bg1"/>
                </a:solidFill>
                <a:latin typeface="+mj-lt"/>
              </a:rPr>
              <a:t>хороших </a:t>
            </a:r>
          </a:p>
          <a:p>
            <a:r>
              <a:rPr lang="ru-RU" sz="4000" b="1" i="1" dirty="0" smtClean="0">
                <a:solidFill>
                  <a:schemeClr val="bg1"/>
                </a:solidFill>
                <a:latin typeface="+mj-lt"/>
              </a:rPr>
              <a:t>манер»</a:t>
            </a:r>
          </a:p>
          <a:p>
            <a:r>
              <a:rPr lang="ru-RU" sz="2000" b="1" dirty="0" smtClean="0">
                <a:solidFill>
                  <a:srgbClr val="0000CC"/>
                </a:solidFill>
                <a:latin typeface="+mj-lt"/>
              </a:rPr>
              <a:t>вид проекта: 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практико-ориентированный, среднесрочный.</a:t>
            </a:r>
          </a:p>
          <a:p>
            <a:r>
              <a:rPr lang="ru-RU" sz="2000" b="1" dirty="0" smtClean="0">
                <a:solidFill>
                  <a:srgbClr val="0000CC"/>
                </a:solidFill>
                <a:latin typeface="+mj-lt"/>
              </a:rPr>
              <a:t>участники проекта:  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воспитатель Грошева </a:t>
            </a:r>
            <a:r>
              <a:rPr lang="ru-RU" sz="2000" b="1" smtClean="0">
                <a:solidFill>
                  <a:schemeClr val="tx1"/>
                </a:solidFill>
                <a:latin typeface="+mj-lt"/>
              </a:rPr>
              <a:t>О.В, .родители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 и дети группы «Пчелки».</a:t>
            </a:r>
          </a:p>
        </p:txBody>
      </p:sp>
      <p:pic>
        <p:nvPicPr>
          <p:cNvPr id="14340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658938"/>
            <a:ext cx="3384550" cy="486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330026694634_8fc5fab1ebc4 (448x317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7"/>
            <a:ext cx="1800200" cy="6091189"/>
          </a:xfrm>
        </p:spPr>
        <p:txBody>
          <a:bodyPr vert="vert270"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</a:rPr>
              <a:t>Функции этикета: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03525" y="646113"/>
            <a:ext cx="6048375" cy="576262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+mj-lt"/>
              </a:rPr>
              <a:t>РЕГУЛЯТИВНАЯ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03525" y="1530350"/>
            <a:ext cx="6048375" cy="576263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+mj-lt"/>
              </a:rPr>
              <a:t>ОПОЗНАВАТЕЛЬНАЯ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03525" y="2420938"/>
            <a:ext cx="6048375" cy="57626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+mj-lt"/>
              </a:rPr>
              <a:t>ИДЕНТИФИКАЦИОННАЯ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03525" y="3284538"/>
            <a:ext cx="6048375" cy="57626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+mj-lt"/>
              </a:rPr>
              <a:t>КОММУНИКАТИВНАЯ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98763" y="4149725"/>
            <a:ext cx="6048375" cy="57467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+mj-lt"/>
              </a:rPr>
              <a:t>ЭТИЧЕСКАЯ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03525" y="5010150"/>
            <a:ext cx="6048375" cy="576263"/>
          </a:xfrm>
          <a:prstGeom prst="roundRect">
            <a:avLst/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+mj-lt"/>
              </a:rPr>
              <a:t>ЭСТЕТИЧЕСКАЯ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94000" y="5805488"/>
            <a:ext cx="6048375" cy="576262"/>
          </a:xfrm>
          <a:prstGeom prst="roundRect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+mj-lt"/>
              </a:rPr>
              <a:t>ВОСПИТАТЕЛЬНАЯ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330026694634_8fc5fab1ebc4 (448x317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239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2"/>
          <p:cNvSpPr>
            <a:spLocks noGrp="1"/>
          </p:cNvSpPr>
          <p:nvPr>
            <p:ph type="title"/>
          </p:nvPr>
        </p:nvSpPr>
        <p:spPr>
          <a:xfrm>
            <a:off x="433198" y="641666"/>
            <a:ext cx="8229600" cy="1143000"/>
          </a:xfrm>
        </p:spPr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ФОРМЫ ЭТИКЕТА</a:t>
            </a:r>
          </a:p>
        </p:txBody>
      </p:sp>
      <p:sp>
        <p:nvSpPr>
          <p:cNvPr id="17411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211798" y="2675346"/>
            <a:ext cx="4038600" cy="4525963"/>
          </a:xfrm>
        </p:spPr>
        <p:txBody>
          <a:bodyPr/>
          <a:lstStyle/>
          <a:p>
            <a:r>
              <a:rPr lang="ru-RU" sz="5400" dirty="0" smtClean="0">
                <a:solidFill>
                  <a:srgbClr val="0000CC"/>
                </a:solidFill>
                <a:latin typeface="+mj-lt"/>
              </a:rPr>
              <a:t>Речевой </a:t>
            </a:r>
          </a:p>
          <a:p>
            <a:r>
              <a:rPr lang="ru-RU" sz="5400" dirty="0" smtClean="0">
                <a:solidFill>
                  <a:srgbClr val="0000CC"/>
                </a:solidFill>
                <a:latin typeface="+mj-lt"/>
              </a:rPr>
              <a:t>Не речевой</a:t>
            </a:r>
            <a:endParaRPr lang="ru-RU" sz="5400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672" y="2550839"/>
            <a:ext cx="4409439" cy="30963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330026694634_8fc5fab1ebc4 (448x317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Заголовок 2"/>
          <p:cNvSpPr>
            <a:spLocks noGrp="1"/>
          </p:cNvSpPr>
          <p:nvPr>
            <p:ph type="title"/>
          </p:nvPr>
        </p:nvSpPr>
        <p:spPr>
          <a:xfrm>
            <a:off x="250825" y="274638"/>
            <a:ext cx="8642350" cy="8509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РАЗНОВИДНОСТИ ЭТИКЕТА: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2438" y="1268413"/>
            <a:ext cx="8229600" cy="5256212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9900CC"/>
                </a:solidFill>
                <a:latin typeface="+mj-lt"/>
              </a:rPr>
              <a:t>деловой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+mj-lt"/>
              </a:rPr>
              <a:t>служебный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FFFF00"/>
                </a:solidFill>
                <a:latin typeface="+mj-lt"/>
              </a:rPr>
              <a:t>семейный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6600"/>
                </a:solidFill>
                <a:latin typeface="+mj-lt"/>
              </a:rPr>
              <a:t>столовый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FFC000"/>
                </a:solidFill>
                <a:latin typeface="+mj-lt"/>
              </a:rPr>
              <a:t>гостевой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B0F0"/>
                </a:solidFill>
                <a:latin typeface="+mj-lt"/>
              </a:rPr>
              <a:t>подарочный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  <a:latin typeface="+mj-lt"/>
              </a:rPr>
              <a:t>танцевальный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006600"/>
                </a:solidFill>
                <a:latin typeface="+mj-lt"/>
              </a:rPr>
              <a:t>э</a:t>
            </a:r>
            <a:r>
              <a:rPr lang="ru-RU" b="1" dirty="0" smtClean="0">
                <a:solidFill>
                  <a:srgbClr val="006600"/>
                </a:solidFill>
                <a:latin typeface="+mj-lt"/>
              </a:rPr>
              <a:t>тикет телефонного разговора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0000CC"/>
                </a:solidFill>
                <a:latin typeface="+mj-lt"/>
              </a:rPr>
              <a:t>э</a:t>
            </a:r>
            <a:r>
              <a:rPr lang="ru-RU" b="1" dirty="0" smtClean="0">
                <a:solidFill>
                  <a:srgbClr val="0000CC"/>
                </a:solidFill>
                <a:latin typeface="+mj-lt"/>
              </a:rPr>
              <a:t>тикет в общественных местах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2531" name="Объект 7"/>
          <p:cNvSpPr>
            <a:spLocks noGrp="1"/>
          </p:cNvSpPr>
          <p:nvPr>
            <p:ph sz="half" idx="1"/>
          </p:nvPr>
        </p:nvSpPr>
        <p:spPr>
          <a:xfrm>
            <a:off x="179388" y="260350"/>
            <a:ext cx="8713787" cy="64087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3200" b="1" dirty="0" smtClean="0">
                <a:solidFill>
                  <a:srgbClr val="6600FF"/>
                </a:solidFill>
                <a:latin typeface="+mj-lt"/>
              </a:rPr>
              <a:t>Механизмы формирования в дошкольном учреждении культуры поведения у детей.</a:t>
            </a:r>
          </a:p>
          <a:p>
            <a:pPr marL="0" indent="0" algn="just">
              <a:buFont typeface="Arial" charset="0"/>
              <a:buNone/>
            </a:pPr>
            <a:endParaRPr lang="ru-RU" sz="2400" b="1" dirty="0" smtClean="0">
              <a:solidFill>
                <a:srgbClr val="6600FF"/>
              </a:solidFill>
              <a:latin typeface="+mj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850" y="1833563"/>
            <a:ext cx="8351838" cy="260667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FFFF00"/>
                </a:solidFill>
              </a:rPr>
              <a:t>Самовоспитание педагога + Личный пример взрослого + Позитивный настрой детей + Этические беседы с воспитанниками + Использование режимных моментов жизни детского сада + Создание воспитывающих ситуаций + Нравственно-этикетные игры + Специальные занятия по этикету + Участие родителей в воспитании культуры поведения у ребёнка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850" y="5448300"/>
            <a:ext cx="8351838" cy="936625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bg1"/>
                </a:solidFill>
              </a:rPr>
              <a:t>Желание ребёнка поступать в соответствии с правилами этикета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6804025" y="4440238"/>
            <a:ext cx="936625" cy="1008062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51938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611560" y="1196752"/>
            <a:ext cx="8219256" cy="2808312"/>
          </a:xfrm>
        </p:spPr>
        <p:txBody>
          <a:bodyPr/>
          <a:lstStyle/>
          <a:p>
            <a:pPr marL="0" indent="0" algn="just">
              <a:buNone/>
            </a:pPr>
            <a:r>
              <a:rPr lang="ru-RU" sz="4000" b="1" dirty="0" smtClean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Ожидаемый результат:</a:t>
            </a:r>
          </a:p>
          <a:p>
            <a:pPr marL="0" indent="0" algn="just">
              <a:buNone/>
            </a:pPr>
            <a:r>
              <a:rPr lang="ru-RU" dirty="0" smtClean="0">
                <a:latin typeface="+mj-lt"/>
                <a:cs typeface="Times New Roman" panose="02020603050405020304" pitchFamily="18" charset="0"/>
              </a:rPr>
              <a:t>Овладение детьми разными формами и способами культурного поведения, умение применять их в различных жизненных ситуациях. </a:t>
            </a:r>
          </a:p>
          <a:p>
            <a:pPr marL="0" indent="0" algn="just">
              <a:buNone/>
            </a:pPr>
            <a:r>
              <a:rPr lang="ru-RU" sz="4000" b="1" dirty="0" smtClean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Продукт проекта</a:t>
            </a:r>
            <a:r>
              <a:rPr lang="ru-RU" dirty="0" smtClean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выставка детско-родительского творчества «Книжки-малышки об этикете».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473588"/>
      </p:ext>
    </p:extLst>
  </p:cSld>
  <p:clrMapOvr>
    <a:masterClrMapping/>
  </p:clrMapOvr>
  <p:transition advClick="0" advTm="1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sz="half" idx="1"/>
          </p:nvPr>
        </p:nvSpPr>
        <p:spPr>
          <a:xfrm>
            <a:off x="695390" y="4941168"/>
            <a:ext cx="7724644" cy="100811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5800" b="1" dirty="0" smtClean="0">
                <a:solidFill>
                  <a:srgbClr val="0000CC"/>
                </a:solidFill>
                <a:latin typeface="Constantia" panose="02030602050306030303" pitchFamily="18" charset="0"/>
              </a:rPr>
              <a:t>ФОРМЫ   РАБОТЫ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9410" y="836712"/>
            <a:ext cx="3856604" cy="3672408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sz="half" idx="1"/>
          </p:nvPr>
        </p:nvSpPr>
        <p:spPr>
          <a:xfrm>
            <a:off x="179388" y="260350"/>
            <a:ext cx="8713787" cy="64087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Constantia" pitchFamily="18" charset="0"/>
              </a:rPr>
              <a:t>Беседы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4222" y="2450605"/>
            <a:ext cx="5083933" cy="30162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79997" y="2272282"/>
            <a:ext cx="5373152" cy="32987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4376837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78657" y="35070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>
                <a:solidFill>
                  <a:srgbClr val="0000CC"/>
                </a:solidFill>
                <a:latin typeface="+mj-lt"/>
              </a:rPr>
              <a:t>Цикл занятий по правилам этикета</a:t>
            </a:r>
            <a:r>
              <a:rPr lang="ru-RU" sz="4000" dirty="0" smtClean="0">
                <a:solidFill>
                  <a:srgbClr val="0000CC"/>
                </a:solidFill>
                <a:latin typeface="+mj-lt"/>
              </a:rPr>
              <a:t>.</a:t>
            </a:r>
            <a:endParaRPr lang="ru-RU" sz="4000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56" y="1417638"/>
            <a:ext cx="3801919" cy="4919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131" y="1287596"/>
            <a:ext cx="3914381" cy="51800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6307379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endParaRPr lang="ru-RU" sz="48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4800" b="1" dirty="0" smtClean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157355" y="-504157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Музыкальное   занятие       «Вежливые   слова</a:t>
            </a:r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»</a:t>
            </a:r>
            <a:endParaRPr lang="ru-RU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3" y="1578912"/>
            <a:ext cx="2541399" cy="36138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79" y="1758824"/>
            <a:ext cx="2643099" cy="32129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12" y="2989884"/>
            <a:ext cx="2573703" cy="35597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541698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24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Constantia" pitchFamily="18" charset="0"/>
              </a:rPr>
              <a:t>  </a:t>
            </a:r>
          </a:p>
          <a:p>
            <a:pPr marL="0" indent="0">
              <a:buFont typeface="Arial" charset="0"/>
              <a:buNone/>
            </a:pPr>
            <a:r>
              <a:rPr lang="ru-RU" sz="3600" b="1" dirty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Constantia" pitchFamily="18" charset="0"/>
              </a:rPr>
              <a:t>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13" y="1051321"/>
            <a:ext cx="3193831" cy="4581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72395"/>
            <a:ext cx="3888432" cy="43636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0475037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2"/>
          <p:cNvSpPr>
            <a:spLocks noGrp="1"/>
          </p:cNvSpPr>
          <p:nvPr>
            <p:ph type="title"/>
          </p:nvPr>
        </p:nvSpPr>
        <p:spPr>
          <a:xfrm>
            <a:off x="323850" y="620713"/>
            <a:ext cx="4679950" cy="5170487"/>
          </a:xfrm>
        </p:spPr>
        <p:txBody>
          <a:bodyPr/>
          <a:lstStyle/>
          <a:p>
            <a:endParaRPr lang="ru-RU" sz="2400" b="1" dirty="0" smtClean="0">
              <a:solidFill>
                <a:srgbClr val="FFFF00"/>
              </a:solidFill>
            </a:endParaRPr>
          </a:p>
        </p:txBody>
      </p:sp>
      <p:pic>
        <p:nvPicPr>
          <p:cNvPr id="15363" name="Объект 6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76825" y="1412875"/>
            <a:ext cx="3730625" cy="3960813"/>
          </a:xfr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98792" y="-5644008"/>
            <a:ext cx="4500399" cy="1218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u="sng" dirty="0">
              <a:solidFill>
                <a:srgbClr val="181818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Что такое ЭТИКЕТ?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 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/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Что такое этикет –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Знать должны мы с детских лет.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Это – нормы поведения: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Как ходить на День рождения?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Как знакомиться? 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Как есть?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Как звонить? 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Как встать? 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Как сесть?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Как здороваться со взрослым?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Много разных есть вопросов.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И на них даёт ответ </a:t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</a:b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Этот самый этикет.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j-lt"/>
              </a:rPr>
              <a:t>(А. Усачёв)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Open Sans"/>
              </a:rPr>
              <a:t> 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Open Sans"/>
            </a:endParaRPr>
          </a:p>
        </p:txBody>
      </p:sp>
      <p:sp>
        <p:nvSpPr>
          <p:cNvPr id="3" name="AutoShape 2" descr="hello_html_7645b9da.gif"/>
          <p:cNvSpPr>
            <a:spLocks noChangeAspect="1" noChangeArrowheads="1"/>
          </p:cNvSpPr>
          <p:nvPr/>
        </p:nvSpPr>
        <p:spPr bwMode="auto">
          <a:xfrm>
            <a:off x="1876425" y="-1549400"/>
            <a:ext cx="2000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49" y="-1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28422" y="-531440"/>
            <a:ext cx="7772400" cy="1500187"/>
          </a:xfrm>
        </p:spPr>
        <p:txBody>
          <a:bodyPr/>
          <a:lstStyle/>
          <a:p>
            <a:endParaRPr lang="ru-RU" sz="4000" dirty="0">
              <a:solidFill>
                <a:srgbClr val="FF0000"/>
              </a:solidFill>
              <a:latin typeface="+mj-lt"/>
            </a:endParaRPr>
          </a:p>
          <a:p>
            <a:endParaRPr lang="ru-RU" sz="4000" dirty="0" smtClean="0">
              <a:solidFill>
                <a:srgbClr val="FF0000"/>
              </a:solidFill>
              <a:latin typeface="+mj-lt"/>
            </a:endParaRPr>
          </a:p>
          <a:p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Пальчиковые игры с логопедом</a:t>
            </a:r>
            <a:endParaRPr lang="ru-RU" sz="4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74" y="1619192"/>
            <a:ext cx="3499399" cy="44621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72816"/>
            <a:ext cx="3441405" cy="45186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6485221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sz="half" idx="1"/>
          </p:nvPr>
        </p:nvSpPr>
        <p:spPr>
          <a:xfrm>
            <a:off x="179388" y="260350"/>
            <a:ext cx="8713787" cy="64087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Общение со сказочным персонажем</a:t>
            </a:r>
          </a:p>
          <a:p>
            <a:pPr marL="0" indent="0" algn="ctr">
              <a:buFont typeface="Arial" charset="0"/>
              <a:buNone/>
            </a:pPr>
            <a:endParaRPr lang="ru-RU" sz="3600" b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>
              <a:buFont typeface="Arial" charset="0"/>
              <a:buNone/>
            </a:pPr>
            <a:endParaRPr lang="ru-RU" sz="3600" b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>
              <a:buFont typeface="Arial" charset="0"/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Constantia" pitchFamily="18" charset="0"/>
              </a:rPr>
              <a:t>      </a:t>
            </a:r>
          </a:p>
          <a:p>
            <a:pPr marL="0" indent="0">
              <a:buFont typeface="Arial" charset="0"/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onstantia" pitchFamily="18" charset="0"/>
              </a:rPr>
              <a:t>          Фея </a:t>
            </a:r>
            <a:r>
              <a:rPr lang="ru-RU" sz="2400" b="1" dirty="0">
                <a:solidFill>
                  <a:srgbClr val="7030A0"/>
                </a:solidFill>
                <a:latin typeface="Constantia" pitchFamily="18" charset="0"/>
              </a:rPr>
              <a:t>В</a:t>
            </a:r>
            <a:r>
              <a:rPr lang="ru-RU" sz="2400" b="1" dirty="0" smtClean="0">
                <a:solidFill>
                  <a:srgbClr val="7030A0"/>
                </a:solidFill>
                <a:latin typeface="Constantia" pitchFamily="18" charset="0"/>
              </a:rPr>
              <a:t>ежливости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t="-3226" b="1"/>
          <a:stretch/>
        </p:blipFill>
        <p:spPr>
          <a:xfrm rot="5400000">
            <a:off x="335600" y="2544476"/>
            <a:ext cx="4058738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2" t="-798"/>
          <a:stretch/>
        </p:blipFill>
        <p:spPr>
          <a:xfrm rot="5400000">
            <a:off x="4572136" y="2531195"/>
            <a:ext cx="4320208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3232515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type="body" idx="1"/>
          </p:nvPr>
        </p:nvSpPr>
        <p:spPr>
          <a:xfrm>
            <a:off x="-1116632" y="1102020"/>
            <a:ext cx="7772400" cy="1500187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Constantia" pitchFamily="18" charset="0"/>
              </a:rPr>
              <a:t>                                             </a:t>
            </a:r>
          </a:p>
          <a:p>
            <a:pPr marL="0" indent="0" algn="ctr">
              <a:buFont typeface="Arial" charset="0"/>
              <a:buNone/>
            </a:pPr>
            <a:r>
              <a:rPr lang="ru-RU" sz="3600" b="1" dirty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Constantia" pitchFamily="18" charset="0"/>
              </a:rPr>
              <a:t>                                         </a:t>
            </a:r>
          </a:p>
          <a:p>
            <a:pPr marL="0" indent="0" algn="ctr">
              <a:buFont typeface="Arial" charset="0"/>
              <a:buNone/>
            </a:pPr>
            <a:r>
              <a:rPr lang="ru-RU" sz="3600" b="1" dirty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Constantia" pitchFamily="18" charset="0"/>
              </a:rPr>
              <a:t>                                     </a:t>
            </a:r>
            <a:r>
              <a:rPr lang="ru-RU" sz="2400" b="1" dirty="0" smtClean="0">
                <a:solidFill>
                  <a:srgbClr val="0000CC"/>
                </a:solidFill>
              </a:rPr>
              <a:t>Дидактическая игра         </a:t>
            </a:r>
          </a:p>
          <a:p>
            <a:pPr marL="0" indent="0" algn="ctr">
              <a:buFont typeface="Arial" charset="0"/>
              <a:buNone/>
            </a:pPr>
            <a:r>
              <a:rPr lang="ru-RU" sz="2400" b="1" dirty="0" smtClean="0">
                <a:solidFill>
                  <a:srgbClr val="0000CC"/>
                </a:solidFill>
              </a:rPr>
              <a:t>                                                  «Школа этикета»           </a:t>
            </a:r>
          </a:p>
          <a:p>
            <a:pPr marL="0" indent="0" algn="just">
              <a:buFont typeface="Arial" charset="0"/>
              <a:buNone/>
            </a:pPr>
            <a:r>
              <a:rPr lang="ru-RU" sz="2400" b="1" dirty="0" smtClean="0">
                <a:solidFill>
                  <a:srgbClr val="0000CC"/>
                </a:solidFill>
              </a:rPr>
              <a:t>                    Игровой  набор </a:t>
            </a:r>
            <a:r>
              <a:rPr lang="ru-RU" sz="2400" b="1" dirty="0" err="1" smtClean="0">
                <a:solidFill>
                  <a:srgbClr val="0000CC"/>
                </a:solidFill>
              </a:rPr>
              <a:t>Фребеля</a:t>
            </a:r>
            <a:r>
              <a:rPr lang="ru-RU" sz="2400" b="1" dirty="0" smtClean="0">
                <a:solidFill>
                  <a:srgbClr val="0000CC"/>
                </a:solidFill>
              </a:rPr>
              <a:t> </a:t>
            </a:r>
          </a:p>
          <a:p>
            <a:pPr marL="0" indent="0" algn="just">
              <a:buFont typeface="Arial" charset="0"/>
              <a:buNone/>
            </a:pPr>
            <a:r>
              <a:rPr lang="ru-RU" sz="2400" b="1" dirty="0" smtClean="0">
                <a:solidFill>
                  <a:srgbClr val="0000CC"/>
                </a:solidFill>
              </a:rPr>
              <a:t>                         «Чаепитие друзей»                         </a:t>
            </a:r>
            <a:r>
              <a:rPr lang="ru-RU" sz="2800" b="1" dirty="0" smtClean="0">
                <a:solidFill>
                  <a:srgbClr val="0000CC"/>
                </a:solidFill>
              </a:rPr>
              <a:t> </a:t>
            </a:r>
          </a:p>
          <a:p>
            <a:pPr marL="0" indent="0" algn="ctr">
              <a:buFont typeface="Arial" charset="0"/>
              <a:buNone/>
            </a:pPr>
            <a:r>
              <a:rPr lang="ru-RU" sz="2800" b="1" dirty="0">
                <a:solidFill>
                  <a:srgbClr val="0000CC"/>
                </a:solidFill>
              </a:rPr>
              <a:t> </a:t>
            </a:r>
            <a:r>
              <a:rPr lang="ru-RU" sz="2800" b="1" dirty="0" smtClean="0">
                <a:solidFill>
                  <a:srgbClr val="0000CC"/>
                </a:solidFill>
              </a:rPr>
              <a:t>                                                    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4319" y="1805566"/>
            <a:ext cx="4625389" cy="30246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13" y="2278906"/>
            <a:ext cx="3232216" cy="42559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4362813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3008313" cy="1162050"/>
          </a:xfrm>
        </p:spPr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008313" cy="46910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onstantia" pitchFamily="18" charset="0"/>
              </a:rPr>
              <a:t>   </a:t>
            </a:r>
            <a:endParaRPr lang="ru-RU" sz="3200" b="1" dirty="0" smtClean="0">
              <a:solidFill>
                <a:srgbClr val="0000CC"/>
              </a:solidFill>
              <a:latin typeface="Calibri Light" panose="020F0302020204030204" pitchFamily="34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pic>
        <p:nvPicPr>
          <p:cNvPr id="6" name="Рисунок 5" descr="C:\Users\loc45\OneDrive\Рабочий стол\Camera\20220221_11243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72" y="404664"/>
            <a:ext cx="3781171" cy="35037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1907" r="20480"/>
          <a:stretch/>
        </p:blipFill>
        <p:spPr>
          <a:xfrm rot="5400000">
            <a:off x="4783195" y="2857765"/>
            <a:ext cx="3888432" cy="35907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521" y="4864182"/>
            <a:ext cx="4072481" cy="12619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1585" y="107329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00CC"/>
                </a:solidFill>
                <a:latin typeface="Calibri"/>
                <a:cs typeface="+mn-cs"/>
              </a:rPr>
              <a:t>Чтение художественной литературы</a:t>
            </a:r>
            <a:endParaRPr lang="ru-RU" sz="2800" b="1" dirty="0">
              <a:solidFill>
                <a:srgbClr val="0000CC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499727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sz="half" idx="1"/>
          </p:nvPr>
        </p:nvSpPr>
        <p:spPr>
          <a:xfrm>
            <a:off x="179388" y="260350"/>
            <a:ext cx="8713787" cy="64087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400" b="1" dirty="0">
                <a:solidFill>
                  <a:srgbClr val="6600FF"/>
                </a:solidFill>
                <a:latin typeface="+mj-lt"/>
              </a:rPr>
              <a:t>Т</a:t>
            </a:r>
            <a:r>
              <a:rPr lang="ru-RU" sz="4400" b="1" dirty="0" smtClean="0">
                <a:solidFill>
                  <a:srgbClr val="6600FF"/>
                </a:solidFill>
                <a:latin typeface="+mj-lt"/>
              </a:rPr>
              <a:t>ворчество  детей </a:t>
            </a:r>
          </a:p>
          <a:p>
            <a:pPr marL="0" indent="0" algn="ctr">
              <a:buFont typeface="Arial" charset="0"/>
              <a:buNone/>
            </a:pPr>
            <a:r>
              <a:rPr lang="ru-RU" sz="4400" b="1" dirty="0" smtClean="0">
                <a:solidFill>
                  <a:srgbClr val="6600FF"/>
                </a:solidFill>
                <a:latin typeface="+mj-lt"/>
              </a:rPr>
              <a:t>рисование «Расписная чашка»</a:t>
            </a:r>
            <a:endParaRPr lang="ru-RU" sz="4400" b="1" dirty="0" smtClean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60848"/>
            <a:ext cx="6217472" cy="4353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5962626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83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>
          <a:xfrm>
            <a:off x="2670549" y="50443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0000CC"/>
                </a:solidFill>
                <a:latin typeface="+mn-lt"/>
              </a:rPr>
              <a:t>Конструирование </a:t>
            </a:r>
            <a:br>
              <a:rPr lang="ru-RU" sz="2800" b="1" dirty="0" smtClean="0">
                <a:solidFill>
                  <a:srgbClr val="0000CC"/>
                </a:solidFill>
                <a:latin typeface="+mn-lt"/>
              </a:rPr>
            </a:br>
            <a:r>
              <a:rPr lang="ru-RU" sz="2800" b="1" dirty="0" smtClean="0">
                <a:solidFill>
                  <a:srgbClr val="0000CC"/>
                </a:solidFill>
                <a:latin typeface="+mn-lt"/>
              </a:rPr>
              <a:t>«Мебель для трех медведей»</a:t>
            </a:r>
          </a:p>
        </p:txBody>
      </p:sp>
      <p:sp>
        <p:nvSpPr>
          <p:cNvPr id="10" name="Подзаголовок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20" name="Текст 19"/>
          <p:cNvSpPr>
            <a:spLocks noGrp="1"/>
          </p:cNvSpPr>
          <p:nvPr>
            <p:ph type="body" sz="half" idx="4294967295"/>
          </p:nvPr>
        </p:nvSpPr>
        <p:spPr>
          <a:xfrm>
            <a:off x="79815" y="-30077"/>
            <a:ext cx="5486400" cy="80486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CC"/>
                </a:solidFill>
              </a:rPr>
              <a:t>                                                                </a:t>
            </a:r>
            <a:r>
              <a:rPr lang="ru-RU" sz="2800" b="1" dirty="0" smtClean="0">
                <a:solidFill>
                  <a:srgbClr val="0000CC"/>
                </a:solidFill>
              </a:rPr>
              <a:t>Лепка «Баранки для гостей»</a:t>
            </a:r>
            <a:endParaRPr lang="ru-RU" sz="2800" b="1" dirty="0">
              <a:solidFill>
                <a:srgbClr val="0000CC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93" y="1392597"/>
            <a:ext cx="3899603" cy="49411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0809"/>
            <a:ext cx="3752041" cy="49411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71069576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sz="half" idx="1"/>
          </p:nvPr>
        </p:nvSpPr>
        <p:spPr>
          <a:xfrm>
            <a:off x="-108520" y="84210"/>
            <a:ext cx="8713787" cy="64087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+mj-lt"/>
              </a:rPr>
              <a:t>Практические действия</a:t>
            </a:r>
          </a:p>
          <a:p>
            <a:pPr marL="0" indent="0" algn="ctr">
              <a:buFont typeface="Arial" charset="0"/>
              <a:buNone/>
            </a:pPr>
            <a:endParaRPr lang="ru-RU" sz="4800" b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ru-RU" sz="3600" b="1" dirty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Constantia" pitchFamily="18" charset="0"/>
              </a:rPr>
              <a:t>   </a:t>
            </a: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  «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Проходи, пожалуйста</a:t>
            </a:r>
            <a:r>
              <a:rPr lang="ru-RU" sz="2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!»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                  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«Присаживайся, пожалуйста!»</a:t>
            </a:r>
          </a:p>
          <a:p>
            <a:pPr marL="0" indent="0" algn="ctr">
              <a:buFont typeface="Arial" charset="0"/>
              <a:buNone/>
            </a:pPr>
            <a:endParaRPr lang="ru-RU" sz="1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0045" y="2019325"/>
            <a:ext cx="4968554" cy="31793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4812" y="2003979"/>
            <a:ext cx="4860443" cy="31019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8085104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sz="half" idx="1"/>
          </p:nvPr>
        </p:nvSpPr>
        <p:spPr>
          <a:xfrm>
            <a:off x="-1635219" y="289969"/>
            <a:ext cx="8713787" cy="64087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Добрым быть легко!</a:t>
            </a:r>
          </a:p>
          <a:p>
            <a:pPr marL="0" indent="0" algn="ctr">
              <a:buFont typeface="Arial" charset="0"/>
              <a:buNone/>
            </a:pPr>
            <a:endParaRPr lang="ru-RU" sz="4800" b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ru-RU" sz="3600" b="1" dirty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Constantia" pitchFamily="18" charset="0"/>
              </a:rPr>
              <a:t>   </a:t>
            </a: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 algn="ctr">
              <a:buFont typeface="Arial" charset="0"/>
              <a:buNone/>
            </a:pPr>
            <a:endParaRPr lang="ru-RU" sz="3600" b="1" dirty="0" smtClean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4171431" cy="49747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loc45\AppData\Local\Microsoft\Windows\INetCache\IE\H586G62R\20220221_115017[1]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404" y="548680"/>
            <a:ext cx="3240360" cy="4666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552885" y="5522194"/>
            <a:ext cx="4182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Приятного </a:t>
            </a:r>
            <a:r>
              <a:rPr 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аппетита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04369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142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4579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Constantia" pitchFamily="18" charset="0"/>
              </a:rPr>
              <a:t>                       </a:t>
            </a:r>
          </a:p>
          <a:p>
            <a:pPr marL="0" indent="0" algn="ctr">
              <a:buFont typeface="Arial" charset="0"/>
              <a:buNone/>
            </a:pPr>
            <a:r>
              <a:rPr lang="ru-RU" sz="4800" b="1" dirty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Constantia" pitchFamily="18" charset="0"/>
              </a:rPr>
              <a:t>                         </a:t>
            </a:r>
            <a:endParaRPr lang="ru-RU" sz="4400" b="1" dirty="0" smtClean="0">
              <a:solidFill>
                <a:srgbClr val="00B050"/>
              </a:solidFill>
              <a:latin typeface="Constant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170934" y="349708"/>
            <a:ext cx="4392488" cy="769764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0066"/>
                </a:solidFill>
                <a:latin typeface="+mj-lt"/>
              </a:rPr>
              <a:t>Театрализация</a:t>
            </a:r>
            <a:endParaRPr lang="ru-RU" sz="4400" b="1" dirty="0">
              <a:solidFill>
                <a:srgbClr val="FF0066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437" y="1466253"/>
            <a:ext cx="3880820" cy="4798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1672134"/>
            <a:ext cx="4236036" cy="44527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6341259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938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1308" y="-20013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Работа с родителями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184128"/>
              </p:ext>
            </p:extLst>
          </p:nvPr>
        </p:nvGraphicFramePr>
        <p:xfrm>
          <a:off x="-396552" y="193516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39873314"/>
              </p:ext>
            </p:extLst>
          </p:nvPr>
        </p:nvGraphicFramePr>
        <p:xfrm flipH="1">
          <a:off x="8644420" y="404664"/>
          <a:ext cx="45719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585388901"/>
              </p:ext>
            </p:extLst>
          </p:nvPr>
        </p:nvGraphicFramePr>
        <p:xfrm>
          <a:off x="-851536" y="1485228"/>
          <a:ext cx="7368480" cy="5344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34" y="4152580"/>
            <a:ext cx="2045063" cy="27054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51" y="849519"/>
            <a:ext cx="3699341" cy="3068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4841" y="935443"/>
            <a:ext cx="3539411" cy="26364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130" y="3830322"/>
            <a:ext cx="2297715" cy="30639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245" y="4216860"/>
            <a:ext cx="2516347" cy="25856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9355615"/>
      </p:ext>
    </p:extLst>
  </p:cSld>
  <p:clrMapOvr>
    <a:masterClrMapping/>
  </p:clrMapOvr>
  <p:transition advClick="0" advTm="1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201613" y="239713"/>
            <a:ext cx="8712200" cy="6408737"/>
          </a:xfrm>
        </p:spPr>
        <p:txBody>
          <a:bodyPr rtlCol="0">
            <a:normAutofit fontScale="85000" lnSpcReduction="10000"/>
          </a:bodyPr>
          <a:lstStyle/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                              </a:t>
            </a:r>
          </a:p>
          <a:p>
            <a:pPr marL="0" indent="0" algn="ctr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7030A0"/>
                </a:solidFill>
                <a:latin typeface="Constantia" panose="02030602050306030303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                                                   </a:t>
            </a:r>
            <a:r>
              <a:rPr lang="ru-RU" sz="4200" b="1" dirty="0" smtClean="0">
                <a:solidFill>
                  <a:srgbClr val="9900CC"/>
                </a:solidFill>
                <a:latin typeface="Monotype Corsiva" panose="03010101010201010101" pitchFamily="66" charset="0"/>
              </a:rPr>
              <a:t>ВЫСКАЗЫВАНИЕ </a:t>
            </a:r>
          </a:p>
          <a:p>
            <a:pPr marL="0" indent="0" algn="ctr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solidFill>
                  <a:srgbClr val="9900CC"/>
                </a:solidFill>
                <a:latin typeface="Monotype Corsiva" panose="03010101010201010101" pitchFamily="66" charset="0"/>
              </a:rPr>
              <a:t>                                               ВЕЛИКИХ      		                      ЛЮДЕЙ 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b="1" dirty="0">
              <a:solidFill>
                <a:srgbClr val="7030A0"/>
              </a:solidFill>
              <a:latin typeface="Constantia" panose="02030602050306030303" pitchFamily="18" charset="0"/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i="1" dirty="0" smtClean="0">
              <a:solidFill>
                <a:srgbClr val="0000CC"/>
              </a:solidFill>
              <a:latin typeface="Constantia" panose="02030602050306030303" pitchFamily="18" charset="0"/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>
                <a:solidFill>
                  <a:srgbClr val="0000CC"/>
                </a:solidFill>
                <a:latin typeface="Constantia" panose="02030602050306030303" pitchFamily="18" charset="0"/>
              </a:rPr>
              <a:t>«Вежливость и хорошие манеры совершенно необходимы для того, чтобы украсить любые другие достоинства и таланты. Без них учёный обращается в педанта, философ в циника…»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00CC"/>
                </a:solidFill>
                <a:latin typeface="Constantia" panose="02030602050306030303" pitchFamily="18" charset="0"/>
              </a:rPr>
              <a:t>Ф</a:t>
            </a:r>
            <a:r>
              <a:rPr lang="ru-RU" sz="2000" dirty="0" smtClean="0">
                <a:solidFill>
                  <a:srgbClr val="0000CC"/>
                </a:solidFill>
                <a:latin typeface="Constantia" panose="02030602050306030303" pitchFamily="18" charset="0"/>
              </a:rPr>
              <a:t>.А.Честерфилд.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>
                <a:solidFill>
                  <a:srgbClr val="9900CC"/>
                </a:solidFill>
                <a:latin typeface="Constantia" panose="02030602050306030303" pitchFamily="18" charset="0"/>
              </a:rPr>
              <a:t>«Нет ничего труднее, как перевоспитывать человека, плохо воспитанного»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9900CC"/>
                </a:solidFill>
                <a:latin typeface="Constantia" panose="02030602050306030303" pitchFamily="18" charset="0"/>
              </a:rPr>
              <a:t>Я</a:t>
            </a:r>
            <a:r>
              <a:rPr lang="ru-RU" sz="2000" dirty="0" smtClean="0">
                <a:solidFill>
                  <a:srgbClr val="9900CC"/>
                </a:solidFill>
                <a:latin typeface="Constantia" panose="02030602050306030303" pitchFamily="18" charset="0"/>
              </a:rPr>
              <a:t>.А.Каменский.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«Если нет гармонии между мыслью и сердцем, то без этой гармонии не может быть полноты жизни человека»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К.Анторова.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«Манеры до некоторой степени указывают на характер человека и служат внешней оболочкой его внутренней природы»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Н.В.Щелгунов.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b="1" dirty="0" smtClean="0">
              <a:solidFill>
                <a:srgbClr val="7030A0"/>
              </a:solidFill>
              <a:latin typeface="Constantia" panose="02030602050306030303" pitchFamily="18" charset="0"/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b="1" dirty="0" smtClean="0">
              <a:solidFill>
                <a:srgbClr val="7030A0"/>
              </a:solidFill>
              <a:latin typeface="Constantia" panose="02030602050306030303" pitchFamily="18" charset="0"/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b="1" dirty="0" smtClean="0">
              <a:solidFill>
                <a:srgbClr val="7030A0"/>
              </a:solidFill>
              <a:latin typeface="Constantia" panose="02030602050306030303" pitchFamily="18" charset="0"/>
            </a:endParaRPr>
          </a:p>
        </p:txBody>
      </p:sp>
      <p:pic>
        <p:nvPicPr>
          <p:cNvPr id="23556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214313"/>
            <a:ext cx="2663825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51938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22960793"/>
              </p:ext>
            </p:extLst>
          </p:nvPr>
        </p:nvGraphicFramePr>
        <p:xfrm>
          <a:off x="467544" y="1600200"/>
          <a:ext cx="8219256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39873314"/>
              </p:ext>
            </p:extLst>
          </p:nvPr>
        </p:nvGraphicFramePr>
        <p:xfrm flipH="1">
          <a:off x="8644420" y="404664"/>
          <a:ext cx="45719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593150873"/>
              </p:ext>
            </p:extLst>
          </p:nvPr>
        </p:nvGraphicFramePr>
        <p:xfrm>
          <a:off x="891729" y="635372"/>
          <a:ext cx="7368480" cy="5344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49771290"/>
      </p:ext>
    </p:extLst>
  </p:cSld>
  <p:clrMapOvr>
    <a:masterClrMapping/>
  </p:clrMapOvr>
  <p:transition advClick="0" advTm="1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4" y="-171400"/>
            <a:ext cx="9159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2"/>
          <p:cNvSpPr>
            <a:spLocks noGrp="1"/>
          </p:cNvSpPr>
          <p:nvPr>
            <p:ph type="ctrTitle"/>
          </p:nvPr>
        </p:nvSpPr>
        <p:spPr>
          <a:xfrm>
            <a:off x="760413" y="656967"/>
            <a:ext cx="7772400" cy="1470025"/>
          </a:xfrm>
        </p:spPr>
        <p:txBody>
          <a:bodyPr/>
          <a:lstStyle/>
          <a:p>
            <a:pPr algn="l"/>
            <a:r>
              <a:rPr lang="ru-RU" sz="2800" dirty="0" smtClean="0">
                <a:latin typeface="Constantia" pitchFamily="18" charset="0"/>
              </a:rPr>
              <a:t/>
            </a:r>
            <a:br>
              <a:rPr lang="ru-RU" sz="2800" dirty="0" smtClean="0">
                <a:latin typeface="Constantia" pitchFamily="18" charset="0"/>
              </a:rPr>
            </a:br>
            <a:r>
              <a:rPr lang="ru-RU" sz="2800" dirty="0" smtClean="0">
                <a:latin typeface="Constantia" pitchFamily="18" charset="0"/>
              </a:rPr>
              <a:t/>
            </a:r>
            <a:br>
              <a:rPr lang="ru-RU" sz="2800" dirty="0" smtClean="0">
                <a:latin typeface="Constantia" pitchFamily="18" charset="0"/>
              </a:rPr>
            </a:br>
            <a:endParaRPr lang="ru-RU" sz="2800" dirty="0" smtClean="0">
              <a:latin typeface="Constantia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574749" y="2824620"/>
            <a:ext cx="7777163" cy="374332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CC"/>
                </a:solidFill>
              </a:rPr>
              <a:t>Задачи: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>
              <a:solidFill>
                <a:schemeClr val="tx1"/>
              </a:solidFill>
            </a:endParaRPr>
          </a:p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Формировать навыки культурного, этического грамотного поведения.</a:t>
            </a:r>
          </a:p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Развивать познавательный интерес к этическим правилам и нормам.</a:t>
            </a:r>
          </a:p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Воспитывать чуткое, доброжелательное отношение к окружающим.</a:t>
            </a:r>
          </a:p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Повысить педагогические компетентности родителей.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638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549275"/>
            <a:ext cx="2055812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11"/>
          <p:cNvSpPr>
            <a:spLocks noChangeArrowheads="1"/>
          </p:cNvSpPr>
          <p:nvPr/>
        </p:nvSpPr>
        <p:spPr bwMode="auto">
          <a:xfrm>
            <a:off x="2451100" y="404813"/>
            <a:ext cx="60817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+mj-lt"/>
              </a:rPr>
              <a:t>ЦЕЛЬ</a:t>
            </a:r>
            <a:r>
              <a:rPr lang="ru-RU" sz="3600" b="1" dirty="0" smtClean="0">
                <a:solidFill>
                  <a:srgbClr val="FF0000"/>
                </a:solidFill>
                <a:latin typeface="+mj-lt"/>
              </a:rPr>
              <a:t>:</a:t>
            </a:r>
            <a:endParaRPr lang="ru-RU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9912" y="53498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+mj-lt"/>
              </a:rPr>
              <a:t>создание </a:t>
            </a:r>
            <a:r>
              <a:rPr lang="ru-RU" sz="2000" b="1" dirty="0">
                <a:solidFill>
                  <a:srgbClr val="006600"/>
                </a:solidFill>
                <a:latin typeface="+mj-lt"/>
              </a:rPr>
              <a:t>педагогических условий для формирования у детей младшего дошкольного возраста культуры поведения и основ речевого </a:t>
            </a:r>
            <a:r>
              <a:rPr lang="ru-RU" sz="2000" b="1" dirty="0" smtClean="0">
                <a:solidFill>
                  <a:srgbClr val="006600"/>
                </a:solidFill>
                <a:latin typeface="+mj-lt"/>
              </a:rPr>
              <a:t>и неречевого этикета </a:t>
            </a:r>
            <a:r>
              <a:rPr lang="ru-RU" sz="2000" b="1" dirty="0">
                <a:solidFill>
                  <a:srgbClr val="006600"/>
                </a:solidFill>
                <a:latin typeface="+mj-lt"/>
              </a:rPr>
              <a:t>через использование метода проектов</a:t>
            </a:r>
            <a:r>
              <a:rPr lang="ru-RU" b="1" dirty="0">
                <a:solidFill>
                  <a:srgbClr val="006600"/>
                </a:solidFill>
                <a:latin typeface="+mj-lt"/>
              </a:rPr>
              <a:t>. 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 descr="330026694634_8fc5fab1ebc4 (448x317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6"/>
          <p:cNvSpPr>
            <a:spLocks noGrp="1"/>
          </p:cNvSpPr>
          <p:nvPr>
            <p:ph type="title"/>
          </p:nvPr>
        </p:nvSpPr>
        <p:spPr>
          <a:xfrm>
            <a:off x="234950" y="1484313"/>
            <a:ext cx="4192588" cy="1355725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ПЕДАГОГИЧЕСКИЕ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 УСЛОВИЯ</a:t>
            </a:r>
          </a:p>
        </p:txBody>
      </p:sp>
      <p:sp>
        <p:nvSpPr>
          <p:cNvPr id="20483" name="Объект 3"/>
          <p:cNvSpPr>
            <a:spLocks noGrp="1"/>
          </p:cNvSpPr>
          <p:nvPr>
            <p:ph idx="1"/>
          </p:nvPr>
        </p:nvSpPr>
        <p:spPr>
          <a:xfrm>
            <a:off x="4205288" y="273050"/>
            <a:ext cx="4481512" cy="58531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ru-RU" smtClean="0"/>
          </a:p>
          <a:p>
            <a:pPr marL="0" indent="0">
              <a:buFont typeface="Arial" charset="0"/>
              <a:buNone/>
            </a:pPr>
            <a:endParaRPr lang="ru-RU" smtClean="0"/>
          </a:p>
          <a:p>
            <a:pPr marL="0" indent="0">
              <a:buFont typeface="Arial" charset="0"/>
              <a:buNone/>
            </a:pPr>
            <a:endParaRPr lang="ru-RU" smtClean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325144" y="871656"/>
            <a:ext cx="4464050" cy="6191250"/>
          </a:xfrm>
        </p:spPr>
        <p:txBody>
          <a:bodyPr rtlCol="0">
            <a:normAutofit/>
          </a:bodyPr>
          <a:lstStyle/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Создание окружающей среды в группе детского сада и дома.</a:t>
            </a:r>
          </a:p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Организация образовательного процесса.</a:t>
            </a:r>
          </a:p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Обогащение словаря речевыми оборотами, соответствующими культуре общения.</a:t>
            </a:r>
          </a:p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Включение детей во все виды деятельности.</a:t>
            </a:r>
          </a:p>
          <a:p>
            <a:pPr marL="342900" indent="-342900" algn="just" fontAlgn="auto">
              <a:spcAft>
                <a:spcPts val="0"/>
              </a:spcAft>
              <a:buFont typeface="Arial" pitchFamily="34" charset="0"/>
              <a:buBlip>
                <a:blip r:embed="rId3"/>
              </a:buBlip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Интеграция знаний и умений в социальном окружении.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0485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" y="3455988"/>
            <a:ext cx="39528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/>
            </a:r>
            <a:br>
              <a:rPr lang="ru-RU" sz="2400" b="1" smtClean="0">
                <a:solidFill>
                  <a:srgbClr val="FFFF00"/>
                </a:solidFill>
              </a:rPr>
            </a:br>
            <a:endParaRPr lang="ru-RU" sz="2400" b="1" smtClean="0">
              <a:solidFill>
                <a:srgbClr val="FFFF00"/>
              </a:solidFill>
            </a:endParaRPr>
          </a:p>
        </p:txBody>
      </p:sp>
      <p:sp>
        <p:nvSpPr>
          <p:cNvPr id="21507" name="Объект 7"/>
          <p:cNvSpPr>
            <a:spLocks noGrp="1"/>
          </p:cNvSpPr>
          <p:nvPr>
            <p:ph sz="half" idx="1"/>
          </p:nvPr>
        </p:nvSpPr>
        <p:spPr>
          <a:xfrm>
            <a:off x="295275" y="260350"/>
            <a:ext cx="8453438" cy="7493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+mj-lt"/>
              </a:rPr>
              <a:t>Принципы реализации проекта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" y="1268413"/>
            <a:ext cx="7993063" cy="930275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ru-RU" sz="2800" b="1" dirty="0" smtClean="0">
                <a:solidFill>
                  <a:schemeClr val="tx1"/>
                </a:solidFill>
              </a:rPr>
              <a:t>ДОСТУПНОСТЬ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4363" y="2351088"/>
            <a:ext cx="7993062" cy="9366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ru-RU" sz="2800" b="1" dirty="0">
                <a:solidFill>
                  <a:schemeClr val="tx1"/>
                </a:solidFill>
              </a:rPr>
              <a:t>СИСТЕМАТИЧНОСТЬ И </a:t>
            </a:r>
            <a:r>
              <a:rPr lang="ru-RU" sz="2800" b="1" dirty="0" smtClean="0">
                <a:solidFill>
                  <a:schemeClr val="tx1"/>
                </a:solidFill>
              </a:rPr>
              <a:t>ПОСЛЕДОВАТЕЛЬНОСТЬ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4363" y="3429000"/>
            <a:ext cx="7993062" cy="9366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     </a:t>
            </a:r>
            <a:r>
              <a:rPr lang="ru-RU" sz="2800" b="1" dirty="0">
                <a:solidFill>
                  <a:schemeClr val="tx1"/>
                </a:solidFill>
              </a:rPr>
              <a:t>НАГЛЯДНОСТЬ И </a:t>
            </a:r>
            <a:r>
              <a:rPr lang="ru-RU" sz="2800" b="1" dirty="0" smtClean="0">
                <a:solidFill>
                  <a:schemeClr val="tx1"/>
                </a:solidFill>
              </a:rPr>
              <a:t>ЗАНИМАТЕЛЬНОСТЬ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6263" y="4508500"/>
            <a:ext cx="7991475" cy="93662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      </a:t>
            </a:r>
            <a:r>
              <a:rPr lang="ru-RU" sz="2000" b="1" dirty="0">
                <a:solidFill>
                  <a:schemeClr val="tx1"/>
                </a:solidFill>
              </a:rPr>
              <a:t>ИНТЕГРАЦИЯ ПРОЕКТА  В РАЗНЫЕ ВИДЫ ДЕЯТЕЛЬНОСТИ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6263" y="5622925"/>
            <a:ext cx="7991475" cy="936625"/>
          </a:xfrm>
          <a:prstGeom prst="round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    </a:t>
            </a:r>
            <a:r>
              <a:rPr lang="ru-RU" sz="2800" b="1" dirty="0" smtClean="0">
                <a:solidFill>
                  <a:schemeClr val="tx1"/>
                </a:solidFill>
              </a:rPr>
              <a:t>ДИФФЕРЕНЦАЦИЯ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51938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3"/>
          <p:cNvSpPr>
            <a:spLocks noGrp="1"/>
          </p:cNvSpPr>
          <p:nvPr>
            <p:ph type="title"/>
          </p:nvPr>
        </p:nvSpPr>
        <p:spPr>
          <a:xfrm>
            <a:off x="327497" y="332656"/>
            <a:ext cx="8496944" cy="1916832"/>
          </a:xfrm>
        </p:spPr>
        <p:txBody>
          <a:bodyPr/>
          <a:lstStyle/>
          <a:p>
            <a:r>
              <a:rPr lang="ru-RU" altLang="ru-RU" sz="3600" b="1" dirty="0" smtClean="0">
                <a:solidFill>
                  <a:srgbClr val="FF0000"/>
                </a:solidFill>
              </a:rPr>
              <a:t>ПУТИ  РЕАЛИЗАЦИИ ПРОЕКТА:</a:t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r>
              <a:rPr lang="ru-RU" altLang="ru-RU" sz="3600" b="1" dirty="0">
                <a:solidFill>
                  <a:srgbClr val="FF0000"/>
                </a:solidFill>
                <a:latin typeface="Constantia" pitchFamily="18" charset="0"/>
              </a:rPr>
              <a:t/>
            </a:r>
            <a:br>
              <a:rPr lang="ru-RU" altLang="ru-RU" sz="3600" b="1" dirty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altLang="ru-RU" sz="2000" dirty="0" smtClean="0">
                <a:latin typeface="Constantia" pitchFamily="18" charset="0"/>
              </a:rPr>
              <a:t/>
            </a:r>
            <a:br>
              <a:rPr lang="ru-RU" altLang="ru-RU" sz="2000" dirty="0" smtClean="0">
                <a:latin typeface="Constantia" pitchFamily="18" charset="0"/>
              </a:rPr>
            </a:br>
            <a:endParaRPr lang="ru-RU" sz="2000" b="1" dirty="0" smtClean="0">
              <a:solidFill>
                <a:srgbClr val="9900CC"/>
              </a:solidFill>
              <a:latin typeface="Constantia" pitchFamily="18" charset="0"/>
            </a:endParaRPr>
          </a:p>
        </p:txBody>
      </p:sp>
      <p:sp>
        <p:nvSpPr>
          <p:cNvPr id="14339" name="Подзаголовок 2"/>
          <p:cNvSpPr>
            <a:spLocks noGrp="1"/>
          </p:cNvSpPr>
          <p:nvPr>
            <p:ph sz="half" idx="1"/>
          </p:nvPr>
        </p:nvSpPr>
        <p:spPr>
          <a:xfrm>
            <a:off x="539552" y="1412776"/>
            <a:ext cx="7499176" cy="4277072"/>
          </a:xfrm>
        </p:spPr>
        <p:txBody>
          <a:bodyPr/>
          <a:lstStyle/>
          <a:p>
            <a:pPr marL="342900" indent="-342900" algn="just">
              <a:buFont typeface="+mj-lt"/>
              <a:buAutoNum type="arabicPeriod"/>
            </a:pPr>
            <a:r>
              <a:rPr lang="ru-RU" b="1" i="1" dirty="0" smtClean="0">
                <a:latin typeface="+mj-lt"/>
              </a:rPr>
              <a:t>Изучение методической литературы.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i="1" dirty="0" smtClean="0">
                <a:solidFill>
                  <a:srgbClr val="0000CC"/>
                </a:solidFill>
                <a:latin typeface="+mj-lt"/>
              </a:rPr>
              <a:t>Составление перспективного плана проектной деятельности.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i="1" dirty="0" smtClean="0">
                <a:solidFill>
                  <a:srgbClr val="FFFF00"/>
                </a:solidFill>
                <a:latin typeface="+mj-lt"/>
              </a:rPr>
              <a:t>Совершенствование необходимой материально-технической базы и развивающей среды по теме этикета.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i="1" dirty="0" smtClean="0">
                <a:solidFill>
                  <a:schemeClr val="bg1"/>
                </a:solidFill>
                <a:latin typeface="+mj-lt"/>
              </a:rPr>
              <a:t>Создание атмосферы общей культуры и стиля общения в группе.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i="1" dirty="0" smtClean="0">
                <a:solidFill>
                  <a:srgbClr val="006600"/>
                </a:solidFill>
                <a:latin typeface="+mj-lt"/>
              </a:rPr>
              <a:t>Работа с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1822550278"/>
      </p:ext>
    </p:extLst>
  </p:cSld>
  <p:clrMapOvr>
    <a:masterClrMapping/>
  </p:clrMapOvr>
  <p:transition advClick="0" advTm="1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51938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3"/>
          <p:cNvSpPr>
            <a:spLocks noGrp="1"/>
          </p:cNvSpPr>
          <p:nvPr>
            <p:ph type="title"/>
          </p:nvPr>
        </p:nvSpPr>
        <p:spPr>
          <a:xfrm>
            <a:off x="467544" y="980728"/>
            <a:ext cx="8496944" cy="1080120"/>
          </a:xfrm>
        </p:spPr>
        <p:txBody>
          <a:bodyPr/>
          <a:lstStyle/>
          <a:p>
            <a:r>
              <a:rPr lang="ru-RU" altLang="ru-RU" sz="5400" b="1" dirty="0" smtClean="0">
                <a:solidFill>
                  <a:srgbClr val="FF0000"/>
                </a:solidFill>
              </a:rPr>
              <a:t>ЭТАПЫ  ПРОЕКТА:</a:t>
            </a:r>
            <a:br>
              <a:rPr lang="ru-RU" altLang="ru-RU" sz="5400" b="1" dirty="0" smtClean="0">
                <a:solidFill>
                  <a:srgbClr val="FF0000"/>
                </a:solidFill>
              </a:rPr>
            </a:br>
            <a:r>
              <a:rPr lang="ru-RU" altLang="ru-RU" sz="3600" b="1" dirty="0">
                <a:solidFill>
                  <a:srgbClr val="FF0000"/>
                </a:solidFill>
              </a:rPr>
              <a:t/>
            </a:r>
            <a:br>
              <a:rPr lang="ru-RU" altLang="ru-RU" sz="3600" b="1" dirty="0">
                <a:solidFill>
                  <a:srgbClr val="FF0000"/>
                </a:solidFill>
              </a:rPr>
            </a:br>
            <a:r>
              <a:rPr lang="ru-RU" altLang="ru-RU" sz="2000" dirty="0" smtClean="0">
                <a:latin typeface="Constantia" pitchFamily="18" charset="0"/>
              </a:rPr>
              <a:t/>
            </a:r>
            <a:br>
              <a:rPr lang="ru-RU" altLang="ru-RU" sz="2000" dirty="0" smtClean="0">
                <a:latin typeface="Constantia" pitchFamily="18" charset="0"/>
              </a:rPr>
            </a:br>
            <a:endParaRPr lang="ru-RU" sz="2000" b="1" dirty="0" smtClean="0">
              <a:solidFill>
                <a:srgbClr val="9900CC"/>
              </a:solidFill>
              <a:latin typeface="Constantia" pitchFamily="18" charset="0"/>
            </a:endParaRPr>
          </a:p>
        </p:txBody>
      </p:sp>
      <p:sp>
        <p:nvSpPr>
          <p:cNvPr id="14339" name="Подзаголовок 2"/>
          <p:cNvSpPr>
            <a:spLocks noGrp="1"/>
          </p:cNvSpPr>
          <p:nvPr>
            <p:ph sz="half" idx="1"/>
          </p:nvPr>
        </p:nvSpPr>
        <p:spPr>
          <a:xfrm>
            <a:off x="1367136" y="2060848"/>
            <a:ext cx="8064896" cy="4277072"/>
          </a:xfrm>
        </p:spPr>
        <p:txBody>
          <a:bodyPr/>
          <a:lstStyle/>
          <a:p>
            <a:pPr marL="342900" indent="-342900" algn="just">
              <a:buFont typeface="+mj-lt"/>
              <a:buAutoNum type="arabicPeriod"/>
            </a:pPr>
            <a:r>
              <a:rPr lang="ru-RU" sz="4400" b="1" i="1" dirty="0" smtClean="0">
                <a:solidFill>
                  <a:srgbClr val="0000CC"/>
                </a:solidFill>
                <a:latin typeface="+mj-lt"/>
              </a:rPr>
              <a:t>Организационно-подготовительный</a:t>
            </a:r>
            <a:endParaRPr lang="ru-RU" sz="4400" i="1" dirty="0" smtClean="0">
              <a:latin typeface="+mj-lt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4400" b="1" i="1" dirty="0" smtClean="0">
                <a:solidFill>
                  <a:srgbClr val="006600"/>
                </a:solidFill>
                <a:latin typeface="+mj-lt"/>
              </a:rPr>
              <a:t>Практический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4400" b="1" i="1" dirty="0" smtClean="0">
                <a:solidFill>
                  <a:srgbClr val="FFFF00"/>
                </a:solidFill>
                <a:latin typeface="+mj-lt"/>
              </a:rPr>
              <a:t>Заключительный</a:t>
            </a:r>
            <a:endParaRPr lang="ru-RU" sz="4400" i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8703802"/>
      </p:ext>
    </p:extLst>
  </p:cSld>
  <p:clrMapOvr>
    <a:masterClrMapping/>
  </p:clrMapOvr>
  <p:transition advClick="0" advTm="16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330026694634_8fc5fab1ebc4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51938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00CC"/>
                </a:solidFill>
                <a:latin typeface="Constantia" panose="02030602050306030303" pitchFamily="18" charset="0"/>
              </a:rPr>
              <a:t> </a:t>
            </a:r>
            <a:r>
              <a:rPr lang="ru-RU" sz="4000" b="1" dirty="0">
                <a:solidFill>
                  <a:srgbClr val="0000CC"/>
                </a:solidFill>
              </a:rPr>
              <a:t>Т</a:t>
            </a:r>
            <a:r>
              <a:rPr lang="ru-RU" sz="4000" b="1" dirty="0" smtClean="0">
                <a:solidFill>
                  <a:srgbClr val="0000CC"/>
                </a:solidFill>
              </a:rPr>
              <a:t>ематическое </a:t>
            </a:r>
            <a:r>
              <a:rPr lang="ru-RU" sz="4000" b="1" dirty="0">
                <a:solidFill>
                  <a:srgbClr val="0000CC"/>
                </a:solidFill>
              </a:rPr>
              <a:t>планирование работы с детьми</a:t>
            </a:r>
            <a:endParaRPr lang="ru-RU" sz="4000" dirty="0">
              <a:solidFill>
                <a:srgbClr val="0000CC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5576" y="2060848"/>
            <a:ext cx="8229600" cy="4525963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Январь</a:t>
            </a:r>
            <a:r>
              <a:rPr lang="ru-RU" sz="2400" dirty="0" smtClean="0">
                <a:latin typeface="+mj-lt"/>
              </a:rPr>
              <a:t> – разработка проекта.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Февраль</a:t>
            </a:r>
            <a:r>
              <a:rPr lang="ru-RU" sz="2400" dirty="0" smtClean="0">
                <a:latin typeface="+mj-lt"/>
              </a:rPr>
              <a:t> (1, 2 недели) – «Что такое этикет?»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Февраль</a:t>
            </a:r>
            <a:r>
              <a:rPr lang="ru-RU" sz="2400" dirty="0" smtClean="0">
                <a:latin typeface="+mj-lt"/>
              </a:rPr>
              <a:t> (3, 4 недели) – «До чего же хороши вежливые малыши!»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Март</a:t>
            </a:r>
            <a:r>
              <a:rPr lang="ru-RU" sz="2400" dirty="0" smtClean="0">
                <a:latin typeface="+mj-lt"/>
              </a:rPr>
              <a:t> (1, 2 недели) – «Поведение в детском саду»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Март</a:t>
            </a:r>
            <a:r>
              <a:rPr lang="ru-RU" sz="2400" dirty="0" smtClean="0">
                <a:latin typeface="+mj-lt"/>
              </a:rPr>
              <a:t> (3, 4 недели) – «Столовый этикет»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Апрель</a:t>
            </a:r>
            <a:r>
              <a:rPr lang="ru-RU" sz="2400" dirty="0" smtClean="0">
                <a:latin typeface="+mj-lt"/>
              </a:rPr>
              <a:t> (1, 2 недели) – «Вежливая улица»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Апрель</a:t>
            </a:r>
            <a:r>
              <a:rPr lang="ru-RU" sz="2400" dirty="0" smtClean="0">
                <a:latin typeface="+mj-lt"/>
              </a:rPr>
              <a:t> (3, 4 недели) – «Идем в гости»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145803"/>
      </p:ext>
    </p:extLst>
  </p:cSld>
  <p:clrMapOvr>
    <a:masterClrMapping/>
  </p:clrMapOvr>
  <p:transition advClick="0" advTm="16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2552</TotalTime>
  <Words>524</Words>
  <Application>Microsoft Office PowerPoint</Application>
  <PresentationFormat>Экран (4:3)</PresentationFormat>
  <Paragraphs>193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МБДОУ  №70 «Голубок» 2022г.  </vt:lpstr>
      <vt:lpstr>Презентация PowerPoint</vt:lpstr>
      <vt:lpstr> </vt:lpstr>
      <vt:lpstr>  </vt:lpstr>
      <vt:lpstr>ПЕДАГОГИЧЕСКИЕ   УСЛОВИЯ</vt:lpstr>
      <vt:lpstr> </vt:lpstr>
      <vt:lpstr>ПУТИ  РЕАЛИЗАЦИИ ПРОЕКТА:   </vt:lpstr>
      <vt:lpstr>ЭТАПЫ  ПРОЕКТА:   </vt:lpstr>
      <vt:lpstr> Тематическое планирование работы с детьми</vt:lpstr>
      <vt:lpstr>Функции этикета:</vt:lpstr>
      <vt:lpstr>ФОРМЫ ЭТИКЕТА</vt:lpstr>
      <vt:lpstr>РАЗНОВИДНОСТИ ЭТИКЕТА:</vt:lpstr>
      <vt:lpstr> 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Конструирование  «Мебель для трех медведей»</vt:lpstr>
      <vt:lpstr> </vt:lpstr>
      <vt:lpstr> </vt:lpstr>
      <vt:lpstr> </vt:lpstr>
      <vt:lpstr>Работа с родителями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СКАЗОЧНАЯ  ВИКТОРИНА</dc:title>
  <dc:creator>Наташа</dc:creator>
  <cp:lastModifiedBy>User</cp:lastModifiedBy>
  <cp:revision>219</cp:revision>
  <dcterms:created xsi:type="dcterms:W3CDTF">2013-10-23T12:38:59Z</dcterms:created>
  <dcterms:modified xsi:type="dcterms:W3CDTF">2025-01-20T11:30:19Z</dcterms:modified>
</cp:coreProperties>
</file>