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9"/>
  </p:notesMasterIdLst>
  <p:sldIdLst>
    <p:sldId id="256" r:id="rId2"/>
    <p:sldId id="257" r:id="rId3"/>
    <p:sldId id="259" r:id="rId4"/>
    <p:sldId id="298" r:id="rId5"/>
    <p:sldId id="292" r:id="rId6"/>
    <p:sldId id="285" r:id="rId7"/>
    <p:sldId id="261" r:id="rId8"/>
    <p:sldId id="275" r:id="rId9"/>
    <p:sldId id="289" r:id="rId10"/>
    <p:sldId id="299" r:id="rId11"/>
    <p:sldId id="290" r:id="rId12"/>
    <p:sldId id="263" r:id="rId13"/>
    <p:sldId id="291" r:id="rId14"/>
    <p:sldId id="284" r:id="rId15"/>
    <p:sldId id="262" r:id="rId16"/>
    <p:sldId id="278" r:id="rId17"/>
    <p:sldId id="29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8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54F80-0BD7-4E22-AFD5-404FB9A069F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13825-54F0-43F4-8607-98919E70BB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744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EB552E7-4DD2-4FE5-80DB-260477E5103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E3E162-2EEF-486F-BF12-718706C6BB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spd="slow">
    <p:wedg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6805" y="362088"/>
            <a:ext cx="7109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 № 125 «Яблонька» г. Дзержинска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30741" y="4653136"/>
            <a:ext cx="42925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Громова Татьяна Николаевна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3928" y="6309320"/>
            <a:ext cx="1854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Дзержинск, 20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2420888"/>
            <a:ext cx="69897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творческих способностей детей дошкольного возраста в процессе аппликации»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599650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6ba88eccb63fec1c99e48092b71529fa.jpg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61" y="4685906"/>
            <a:ext cx="2643188" cy="1981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Users\Alex\Desktop\таня\8 МАРТА\IMG_64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725" t="11396" r="19468"/>
          <a:stretch/>
        </p:blipFill>
        <p:spPr bwMode="auto">
          <a:xfrm>
            <a:off x="334082" y="126236"/>
            <a:ext cx="3096345" cy="3509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Users\Alex\Desktop\таня\ОСЕННИЙ  УТРЕННИК\IMG_307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24" t="26238" r="37938"/>
          <a:stretch/>
        </p:blipFill>
        <p:spPr bwMode="auto">
          <a:xfrm>
            <a:off x="5436096" y="418651"/>
            <a:ext cx="3431316" cy="29242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IMG_62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52936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ffac317911a75857f410dc1d9a96d42b.jpg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279" y="4725144"/>
            <a:ext cx="2666902" cy="1998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9378189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36" t="1982" r="7863" b="17593"/>
          <a:stretch/>
        </p:blipFill>
        <p:spPr>
          <a:xfrm>
            <a:off x="403260" y="1196752"/>
            <a:ext cx="4536504" cy="345638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411372" y="500446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«Мозаика из ткани»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80109" y="5949280"/>
            <a:ext cx="3168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«Веселый лоскуток»</a:t>
            </a:r>
            <a:endParaRPr lang="ru-RU" sz="2000" b="1" dirty="0"/>
          </a:p>
        </p:txBody>
      </p:sp>
      <p:pic>
        <p:nvPicPr>
          <p:cNvPr id="2050" name="Picture 2" descr="F:\УГОЛКИ\DSC_73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16016" y="1700812"/>
            <a:ext cx="4608511" cy="345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4462246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4749766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63688" y="251789"/>
            <a:ext cx="58943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Барынкиной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«Мой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друг-снеговик»</a:t>
            </a:r>
          </a:p>
          <a:p>
            <a:endParaRPr lang="ru-RU" dirty="0"/>
          </a:p>
        </p:txBody>
      </p:sp>
      <p:pic>
        <p:nvPicPr>
          <p:cNvPr id="4" name="Picture 5" descr="D:\Users\Alex\Desktop\таня\АТТЕСТАЦИЯ  2016\IMG_4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4576" y="3501008"/>
            <a:ext cx="4104455" cy="31811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1311662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642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Направления работы по взаимодействию с семьёй</a:t>
            </a: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75222" y="869435"/>
            <a:ext cx="2107941" cy="720466"/>
            <a:chOff x="162538" y="286816"/>
            <a:chExt cx="2107941" cy="72046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162538" y="286816"/>
              <a:ext cx="2107941" cy="720466"/>
            </a:xfrm>
            <a:prstGeom prst="roundRect">
              <a:avLst>
                <a:gd name="adj" fmla="val 10000"/>
              </a:avLst>
            </a:prstGeom>
            <a:solidFill>
              <a:srgbClr val="FFCCFF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183640" y="307918"/>
              <a:ext cx="2065737" cy="6782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u="sng" kern="1200" dirty="0" smtClean="0">
                  <a:solidFill>
                    <a:srgbClr val="002060"/>
                  </a:solidFill>
                  <a:latin typeface="Georgia" pitchFamily="18" charset="0"/>
                </a:rPr>
                <a:t>Информационно-аналитическое</a:t>
              </a:r>
              <a:endParaRPr lang="ru-RU" sz="1600" b="1" u="sng" kern="1200" dirty="0">
                <a:solidFill>
                  <a:srgbClr val="002060"/>
                </a:solidFill>
                <a:latin typeface="Georgia" pitchFamily="18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97929" y="1782692"/>
            <a:ext cx="1341612" cy="638340"/>
            <a:chOff x="585245" y="1200073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585245" y="1200073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85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Скругленный прямоугольник 6"/>
            <p:cNvSpPr/>
            <p:nvPr/>
          </p:nvSpPr>
          <p:spPr>
            <a:xfrm>
              <a:off x="603941" y="1218769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Родители - лидеры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37974" y="2592158"/>
            <a:ext cx="1341612" cy="638340"/>
            <a:chOff x="525290" y="2009539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25290" y="2009539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85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Скругленный прямоугольник 8"/>
            <p:cNvSpPr/>
            <p:nvPr/>
          </p:nvSpPr>
          <p:spPr>
            <a:xfrm>
              <a:off x="543986" y="2028235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Родители-исполнители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sp>
        <p:nvSpPr>
          <p:cNvPr id="20" name="Прямая соединительная линия 9"/>
          <p:cNvSpPr/>
          <p:nvPr/>
        </p:nvSpPr>
        <p:spPr>
          <a:xfrm>
            <a:off x="386016" y="1589902"/>
            <a:ext cx="151957" cy="222071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20712"/>
                </a:lnTo>
                <a:lnTo>
                  <a:pt x="151957" y="2220712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Группа 20"/>
          <p:cNvGrpSpPr/>
          <p:nvPr/>
        </p:nvGrpSpPr>
        <p:grpSpPr>
          <a:xfrm>
            <a:off x="537974" y="3491445"/>
            <a:ext cx="1341612" cy="638340"/>
            <a:chOff x="525290" y="2908826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5290" y="2908826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85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11"/>
            <p:cNvSpPr/>
            <p:nvPr/>
          </p:nvSpPr>
          <p:spPr>
            <a:xfrm>
              <a:off x="543986" y="2927522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Родители-критические</a:t>
              </a:r>
              <a:r>
                <a:rPr lang="ru-RU" sz="1600" kern="1200" dirty="0" smtClean="0">
                  <a:latin typeface="Georgia" pitchFamily="18" charset="0"/>
                </a:rPr>
                <a:t> </a:t>
              </a:r>
              <a:r>
                <a:rPr lang="ru-RU" sz="1400" kern="1200" dirty="0" smtClean="0">
                  <a:latin typeface="Georgia" pitchFamily="18" charset="0"/>
                </a:rPr>
                <a:t>наблюдатели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518937" y="878243"/>
            <a:ext cx="2017059" cy="720466"/>
            <a:chOff x="2568321" y="293121"/>
            <a:chExt cx="2017059" cy="72046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2568321" y="293121"/>
              <a:ext cx="1887579" cy="720466"/>
            </a:xfrm>
            <a:prstGeom prst="roundRect">
              <a:avLst>
                <a:gd name="adj" fmla="val 10000"/>
              </a:avLst>
            </a:prstGeom>
            <a:solidFill>
              <a:srgbClr val="FFCCFF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2589423" y="314223"/>
              <a:ext cx="1995957" cy="6782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u="sng" dirty="0">
                  <a:solidFill>
                    <a:srgbClr val="002060"/>
                  </a:solidFill>
                  <a:latin typeface="Georgia" pitchFamily="18" charset="0"/>
                </a:rPr>
                <a:t>П</a:t>
              </a:r>
              <a:r>
                <a:rPr lang="ru-RU" sz="1600" b="1" u="sng" kern="1200" dirty="0" smtClean="0">
                  <a:solidFill>
                    <a:srgbClr val="002060"/>
                  </a:solidFill>
                  <a:latin typeface="Georgia" pitchFamily="18" charset="0"/>
                </a:rPr>
                <a:t>ознавательное</a:t>
              </a:r>
              <a:endParaRPr lang="ru-RU" sz="1600" b="1" u="sng" kern="1200" dirty="0">
                <a:solidFill>
                  <a:srgbClr val="002060"/>
                </a:solidFill>
                <a:latin typeface="Georgia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044162" y="1727514"/>
            <a:ext cx="1341612" cy="638340"/>
            <a:chOff x="3048575" y="1142392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3048575" y="1142392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20000"/>
                <a:lumOff val="8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Скругленный прямоугольник 6"/>
            <p:cNvSpPr/>
            <p:nvPr/>
          </p:nvSpPr>
          <p:spPr>
            <a:xfrm>
              <a:off x="3067271" y="1161088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Консультации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056612" y="2555295"/>
            <a:ext cx="1341612" cy="638340"/>
            <a:chOff x="3061025" y="1970173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3061025" y="1970173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9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Скругленный прямоугольник 8"/>
            <p:cNvSpPr/>
            <p:nvPr/>
          </p:nvSpPr>
          <p:spPr>
            <a:xfrm>
              <a:off x="3079721" y="1988869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/>
                <a:t>Открытые занятия</a:t>
              </a:r>
              <a:endParaRPr lang="ru-RU" sz="1400" kern="1200" dirty="0"/>
            </a:p>
          </p:txBody>
        </p:sp>
      </p:grpSp>
      <p:sp>
        <p:nvSpPr>
          <p:cNvPr id="33" name="Прямая соединительная линия 9"/>
          <p:cNvSpPr/>
          <p:nvPr/>
        </p:nvSpPr>
        <p:spPr>
          <a:xfrm>
            <a:off x="2707696" y="1598709"/>
            <a:ext cx="276349" cy="208317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83175"/>
                </a:lnTo>
                <a:lnTo>
                  <a:pt x="276349" y="2083175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Группа 33"/>
          <p:cNvGrpSpPr/>
          <p:nvPr/>
        </p:nvGrpSpPr>
        <p:grpSpPr>
          <a:xfrm>
            <a:off x="3029015" y="3362715"/>
            <a:ext cx="1341612" cy="638340"/>
            <a:chOff x="3033428" y="2777593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3033428" y="2777593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9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Скругленный прямоугольник 11"/>
            <p:cNvSpPr/>
            <p:nvPr/>
          </p:nvSpPr>
          <p:spPr>
            <a:xfrm>
              <a:off x="3052124" y="2796289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Дни открытых дверей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798433" y="906323"/>
            <a:ext cx="2095463" cy="720466"/>
            <a:chOff x="4701162" y="275094"/>
            <a:chExt cx="2095463" cy="72046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4" name="Скругленный прямоугольник 53"/>
            <p:cNvSpPr/>
            <p:nvPr/>
          </p:nvSpPr>
          <p:spPr>
            <a:xfrm>
              <a:off x="4701162" y="275094"/>
              <a:ext cx="2095463" cy="720466"/>
            </a:xfrm>
            <a:prstGeom prst="roundRect">
              <a:avLst>
                <a:gd name="adj" fmla="val 10000"/>
              </a:avLst>
            </a:prstGeom>
            <a:solidFill>
              <a:srgbClr val="FFCCFF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Скругленный прямоугольник 4"/>
            <p:cNvSpPr/>
            <p:nvPr/>
          </p:nvSpPr>
          <p:spPr>
            <a:xfrm>
              <a:off x="4722264" y="296196"/>
              <a:ext cx="2053259" cy="6782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u="sng" kern="1200" dirty="0" smtClean="0">
                  <a:solidFill>
                    <a:srgbClr val="002060"/>
                  </a:solidFill>
                  <a:latin typeface="Georgia" pitchFamily="18" charset="0"/>
                </a:rPr>
                <a:t>Наглядно-информационное</a:t>
              </a:r>
              <a:endParaRPr lang="ru-RU" sz="1600" b="1" u="sng" kern="1200" dirty="0">
                <a:solidFill>
                  <a:srgbClr val="002060"/>
                </a:solidFill>
                <a:latin typeface="Georgia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5324699" y="1800495"/>
            <a:ext cx="1341612" cy="638340"/>
            <a:chOff x="5227428" y="1169266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5227428" y="1169266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40000"/>
                <a:lumOff val="6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Скругленный прямоугольник 6"/>
            <p:cNvSpPr/>
            <p:nvPr/>
          </p:nvSpPr>
          <p:spPr>
            <a:xfrm>
              <a:off x="5246124" y="1187962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Родительский уголок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5367328" y="2601402"/>
            <a:ext cx="1341612" cy="638340"/>
            <a:chOff x="5270057" y="1970173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5270057" y="1970173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40000"/>
                <a:lumOff val="6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Скругленный прямоугольник 8"/>
            <p:cNvSpPr/>
            <p:nvPr/>
          </p:nvSpPr>
          <p:spPr>
            <a:xfrm>
              <a:off x="5288753" y="1988869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/>
                <a:t>Библиотечка для родителей</a:t>
              </a:r>
              <a:endParaRPr lang="ru-RU" sz="1400" kern="1200" dirty="0"/>
            </a:p>
          </p:txBody>
        </p:sp>
      </p:grpSp>
      <p:sp>
        <p:nvSpPr>
          <p:cNvPr id="46" name="Прямая соединительная линия 9"/>
          <p:cNvSpPr/>
          <p:nvPr/>
        </p:nvSpPr>
        <p:spPr>
          <a:xfrm>
            <a:off x="5007979" y="1626790"/>
            <a:ext cx="316720" cy="211695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116958"/>
                </a:lnTo>
                <a:lnTo>
                  <a:pt x="316720" y="2116958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7" name="Группа 46"/>
          <p:cNvGrpSpPr/>
          <p:nvPr/>
        </p:nvGrpSpPr>
        <p:grpSpPr>
          <a:xfrm>
            <a:off x="5324699" y="3424578"/>
            <a:ext cx="1341612" cy="638340"/>
            <a:chOff x="5227428" y="2793349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5227428" y="2793349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40000"/>
                <a:lumOff val="6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Скругленный прямоугольник 11"/>
            <p:cNvSpPr/>
            <p:nvPr/>
          </p:nvSpPr>
          <p:spPr>
            <a:xfrm>
              <a:off x="5246124" y="2812045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Информационные папки  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7091487" y="869527"/>
            <a:ext cx="1756036" cy="720466"/>
            <a:chOff x="7072492" y="283394"/>
            <a:chExt cx="1756036" cy="72046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7" name="Скругленный прямоугольник 66"/>
            <p:cNvSpPr/>
            <p:nvPr/>
          </p:nvSpPr>
          <p:spPr>
            <a:xfrm>
              <a:off x="7072492" y="283394"/>
              <a:ext cx="1756036" cy="720466"/>
            </a:xfrm>
            <a:prstGeom prst="roundRect">
              <a:avLst>
                <a:gd name="adj" fmla="val 10000"/>
              </a:avLst>
            </a:prstGeom>
            <a:solidFill>
              <a:srgbClr val="FFCCFF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Скругленный прямоугольник 4"/>
            <p:cNvSpPr/>
            <p:nvPr/>
          </p:nvSpPr>
          <p:spPr>
            <a:xfrm>
              <a:off x="7093594" y="304496"/>
              <a:ext cx="1713832" cy="6782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u="sng" dirty="0">
                  <a:solidFill>
                    <a:srgbClr val="002060"/>
                  </a:solidFill>
                  <a:latin typeface="Georgia" pitchFamily="18" charset="0"/>
                </a:rPr>
                <a:t>Д</a:t>
              </a:r>
              <a:r>
                <a:rPr lang="ru-RU" sz="1600" b="1" u="sng" kern="1200" dirty="0" smtClean="0">
                  <a:solidFill>
                    <a:srgbClr val="002060"/>
                  </a:solidFill>
                  <a:latin typeface="Georgia" pitchFamily="18" charset="0"/>
                </a:rPr>
                <a:t>осуговое</a:t>
              </a:r>
              <a:endParaRPr lang="ru-RU" sz="1600" b="1" u="sng" kern="1200" dirty="0">
                <a:solidFill>
                  <a:srgbClr val="002060"/>
                </a:solidFill>
                <a:latin typeface="Georgia" pitchFamily="18" charset="0"/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7555777" y="1692538"/>
            <a:ext cx="1341612" cy="638340"/>
            <a:chOff x="7581752" y="1106405"/>
            <a:chExt cx="1341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7581752" y="1106405"/>
              <a:ext cx="1341612" cy="638340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20000"/>
                <a:lumOff val="8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Скругленный прямоугольник 6"/>
            <p:cNvSpPr/>
            <p:nvPr/>
          </p:nvSpPr>
          <p:spPr>
            <a:xfrm>
              <a:off x="7600448" y="1125101"/>
              <a:ext cx="1304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Совместные праздники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7555777" y="2427053"/>
            <a:ext cx="1345612" cy="638340"/>
            <a:chOff x="7581752" y="1915871"/>
            <a:chExt cx="1345612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3" name="Скругленный прямоугольник 62"/>
            <p:cNvSpPr/>
            <p:nvPr/>
          </p:nvSpPr>
          <p:spPr>
            <a:xfrm>
              <a:off x="7581752" y="1915871"/>
              <a:ext cx="1345612" cy="638340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20000"/>
                <a:lumOff val="8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Скругленный прямоугольник 8"/>
            <p:cNvSpPr/>
            <p:nvPr/>
          </p:nvSpPr>
          <p:spPr>
            <a:xfrm>
              <a:off x="7600448" y="1934567"/>
              <a:ext cx="1308220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Развлечения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sp>
        <p:nvSpPr>
          <p:cNvPr id="59" name="Прямая соединительная линия 9"/>
          <p:cNvSpPr/>
          <p:nvPr/>
        </p:nvSpPr>
        <p:spPr>
          <a:xfrm>
            <a:off x="7222120" y="1515043"/>
            <a:ext cx="333289" cy="204064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40646"/>
                </a:lnTo>
                <a:lnTo>
                  <a:pt x="333289" y="2040646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0" name="Группа 59"/>
          <p:cNvGrpSpPr/>
          <p:nvPr/>
        </p:nvGrpSpPr>
        <p:grpSpPr>
          <a:xfrm>
            <a:off x="7555409" y="3236519"/>
            <a:ext cx="1347607" cy="638340"/>
            <a:chOff x="7581384" y="2725337"/>
            <a:chExt cx="1347607" cy="63834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1" name="Скругленный прямоугольник 60"/>
            <p:cNvSpPr/>
            <p:nvPr/>
          </p:nvSpPr>
          <p:spPr>
            <a:xfrm>
              <a:off x="7581384" y="2725337"/>
              <a:ext cx="1347607" cy="638340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20000"/>
                <a:lumOff val="80000"/>
                <a:alpha val="90000"/>
              </a:schemeClr>
            </a:solidFill>
            <a:sp3d z="-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Скругленный прямоугольник 11"/>
            <p:cNvSpPr/>
            <p:nvPr/>
          </p:nvSpPr>
          <p:spPr>
            <a:xfrm>
              <a:off x="7600080" y="2744033"/>
              <a:ext cx="1310215" cy="600948"/>
            </a:xfrm>
            <a:prstGeom prst="rect">
              <a:avLst/>
            </a:prstGeom>
            <a:sp3d z="-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Georgia" pitchFamily="18" charset="0"/>
                </a:rPr>
                <a:t>Выпуски семейных газет</a:t>
              </a:r>
              <a:endParaRPr lang="ru-RU" sz="1400" kern="1200" dirty="0">
                <a:latin typeface="Georgia" pitchFamily="18" charset="0"/>
              </a:endParaRPr>
            </a:p>
          </p:txBody>
        </p:sp>
      </p:grpSp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54" t="6778" r="12728" b="10674"/>
          <a:stretch/>
        </p:blipFill>
        <p:spPr>
          <a:xfrm>
            <a:off x="395536" y="4485321"/>
            <a:ext cx="1575556" cy="2290259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24" t="17601" r="4498" b="5253"/>
          <a:stretch/>
        </p:blipFill>
        <p:spPr>
          <a:xfrm>
            <a:off x="2195736" y="4485321"/>
            <a:ext cx="2573784" cy="172800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Picture 2" descr="F:\DSC0266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23" t="11941" r="6945" b="17019"/>
          <a:stretch/>
        </p:blipFill>
        <p:spPr bwMode="auto">
          <a:xfrm>
            <a:off x="4218398" y="5329567"/>
            <a:ext cx="2170845" cy="1368000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867" t="59740" r="16959" b="1200"/>
          <a:stretch/>
        </p:blipFill>
        <p:spPr>
          <a:xfrm>
            <a:off x="6604084" y="4485321"/>
            <a:ext cx="2288396" cy="216000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07061510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lex\Desktop\таня\АТТЕСТАЦИЯ  2016\КНИГА\DSC_72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31" b="2232"/>
          <a:stretch/>
        </p:blipFill>
        <p:spPr bwMode="auto">
          <a:xfrm>
            <a:off x="107504" y="4437112"/>
            <a:ext cx="2808312" cy="20686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Users\Alex\Desktop\таня\АТТЕСТАЦИЯ  2016\КНИГА\DSC_73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89" b="2241"/>
          <a:stretch/>
        </p:blipFill>
        <p:spPr bwMode="auto">
          <a:xfrm>
            <a:off x="6067958" y="980728"/>
            <a:ext cx="3087500" cy="20580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Users\Alex\Desktop\таня\АТТЕСТАЦИЯ  2016\КНИГА\DSC_73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04" y="770942"/>
            <a:ext cx="2808312" cy="2088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Users\Alex\Desktop\таня\АТТЕСТАЦИЯ  2016\КНИГА\DSC_73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85" b="1977"/>
          <a:stretch/>
        </p:blipFill>
        <p:spPr bwMode="auto">
          <a:xfrm>
            <a:off x="6002504" y="4384621"/>
            <a:ext cx="3087500" cy="20686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26"/>
          <a:stretch/>
        </p:blipFill>
        <p:spPr>
          <a:xfrm>
            <a:off x="3206913" y="76764"/>
            <a:ext cx="2820695" cy="225828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61" b="5676"/>
          <a:stretch/>
        </p:blipFill>
        <p:spPr bwMode="auto">
          <a:xfrm>
            <a:off x="2771800" y="2708920"/>
            <a:ext cx="3412563" cy="257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4163726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148" y="712999"/>
            <a:ext cx="3344959" cy="2509578"/>
          </a:xfrm>
          <a:prstGeom prst="rect">
            <a:avLst/>
          </a:prstGeom>
        </p:spPr>
      </p:pic>
      <p:pic>
        <p:nvPicPr>
          <p:cNvPr id="9" name="Объект 6"/>
          <p:cNvPicPr>
            <a:picLocks noGrp="1" noChangeAspect="1"/>
          </p:cNvPicPr>
          <p:nvPr>
            <p:ph sz="quarter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772" t="22869" r="-1"/>
          <a:stretch/>
        </p:blipFill>
        <p:spPr>
          <a:xfrm>
            <a:off x="201385" y="1268760"/>
            <a:ext cx="3179093" cy="2126815"/>
          </a:xfrm>
        </p:spPr>
      </p:pic>
      <p:pic>
        <p:nvPicPr>
          <p:cNvPr id="10" name="Объект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3390" y="3222577"/>
            <a:ext cx="3785944" cy="2676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39639" y="182263"/>
            <a:ext cx="670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воспитанников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6475" y="5899076"/>
            <a:ext cx="37799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совместного творчества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и родителей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друг снеговик»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800" y="3308180"/>
            <a:ext cx="2020093" cy="1515070"/>
          </a:xfrm>
          <a:prstGeom prst="rect">
            <a:avLst/>
          </a:prstGeom>
        </p:spPr>
      </p:pic>
      <p:pic>
        <p:nvPicPr>
          <p:cNvPr id="12" name="Picture 3" descr="C:\Users\ЯБЛОНЬКА\Desktop\ГРОМОВА\снеговики\DSC_72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98653"/>
            <a:ext cx="1735720" cy="1220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ЯБЛОНЬКА\Desktop\ГРОМОВА\снеговики\DSC_72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639" y="3711291"/>
            <a:ext cx="1640839" cy="21877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Объект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928124"/>
            <a:ext cx="1442100" cy="1922800"/>
          </a:xfrm>
          <a:prstGeom prst="rect">
            <a:avLst/>
          </a:prstGeom>
        </p:spPr>
      </p:pic>
      <p:pic>
        <p:nvPicPr>
          <p:cNvPr id="16" name="Picture 4" descr="C:\Users\ЯБЛОНЬКА\Desktop\ГРОМОВА\снеговики\DSC_725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71" y="3687496"/>
            <a:ext cx="1563106" cy="20841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8856098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67944" y="666750"/>
            <a:ext cx="504056" cy="63976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8532440" y="666750"/>
            <a:ext cx="404826" cy="63976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00" t="41760" r="3710"/>
          <a:stretch/>
        </p:blipFill>
        <p:spPr>
          <a:xfrm>
            <a:off x="179512" y="404664"/>
            <a:ext cx="8784976" cy="6048672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sz="quarter" idx="4"/>
          </p:nvPr>
        </p:nvSpPr>
        <p:spPr>
          <a:xfrm>
            <a:off x="7805398" y="1316037"/>
            <a:ext cx="1131867" cy="1176859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131840" y="4437112"/>
            <a:ext cx="1440160" cy="82068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3417958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                           ВЫВОД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5512" y="1340768"/>
            <a:ext cx="855295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у детей возрос интерес к аппликации;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/>
              <a:t>д</a:t>
            </a:r>
            <a:r>
              <a:rPr lang="ru-RU" dirty="0" smtClean="0"/>
              <a:t>ети научились самостоятельно создавать вещи своими руками, познали загадки, радости и разочарования созидания;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/>
              <a:t>т</a:t>
            </a:r>
            <a:r>
              <a:rPr lang="ru-RU" dirty="0" smtClean="0"/>
              <a:t>ворческий процесс научил детей исследовать, открывать и умело обращаться</a:t>
            </a:r>
          </a:p>
          <a:p>
            <a:r>
              <a:rPr lang="ru-RU" dirty="0" smtClean="0"/>
              <a:t>     со своим миром;   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/>
              <a:t>д</a:t>
            </a:r>
            <a:r>
              <a:rPr lang="ru-RU" dirty="0" smtClean="0"/>
              <a:t>ети стали творчески всматриваться в окружающий мир, находить разные</a:t>
            </a:r>
          </a:p>
          <a:p>
            <a:r>
              <a:rPr lang="ru-RU" dirty="0" smtClean="0"/>
              <a:t>     оттенки, приобрели </a:t>
            </a:r>
            <a:r>
              <a:rPr lang="ru-RU" dirty="0"/>
              <a:t>опыт эстетического </a:t>
            </a:r>
            <a:r>
              <a:rPr lang="ru-RU" dirty="0" smtClean="0"/>
              <a:t>восприятия; 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дети создают новое, оригинальное, проявляют творчество, фантазию, </a:t>
            </a:r>
          </a:p>
          <a:p>
            <a:r>
              <a:rPr lang="ru-RU" dirty="0" smtClean="0"/>
              <a:t>     реализуют свой замысел, и самостоятельно находят средство для воплощения;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работы детей стали интереснее, содержательнее, замысел богаче;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дети обрели уверенность в себе.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7511234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3478160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1124744"/>
            <a:ext cx="4464496" cy="273630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«…развивающемуся  обществу нужны образованные, нравственные, предприимчивые  люди, которые  смогут  самостоятельно  принимать ответственные  решения в ситуации  выбора. Система образования должна  готовить  людей, умеющих  не  только жить в гражданском обществе и правовом  государстве, но  и  создавать  их»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20970" y="1124744"/>
            <a:ext cx="3943517" cy="2736304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ФГОС ДО п.2.6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«… развитие интересов детей, любознательности и познавательной мотивации, формирование познавательных  действий, развития воображения и творческой активности»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4119746"/>
            <a:ext cx="4464496" cy="240559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FF0000"/>
                </a:solidFill>
                <a:latin typeface="Georgia" pitchFamily="18" charset="0"/>
              </a:rPr>
              <a:t>У ребёнка проявляется интерес к творчеству, выражено стремление к самостоятельности. Он приобретает опыт успешной деятельности и это придаёт ему уверенности в своих силах. </a:t>
            </a:r>
          </a:p>
          <a:p>
            <a:pPr lvl="0" algn="ctr"/>
            <a:r>
              <a:rPr lang="ru-RU" b="1" dirty="0">
                <a:solidFill>
                  <a:srgbClr val="FF0000"/>
                </a:solidFill>
                <a:latin typeface="Georgia" pitchFamily="18" charset="0"/>
              </a:rPr>
              <a:t>Программа «Детство»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4048" y="4119746"/>
            <a:ext cx="3960440" cy="2405598"/>
          </a:xfrm>
          <a:prstGeom prst="roundRect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Заинтересованность и желание родителей </a:t>
            </a:r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видеть детей самостоятельными, творчески развитыми, успешными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52066" y="35912"/>
            <a:ext cx="4677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50839392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052736"/>
            <a:ext cx="8496944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воображения и творческих способностей у детей средней группы в аппликации.</a:t>
            </a:r>
          </a:p>
          <a:p>
            <a:pPr marL="0" indent="0">
              <a:buNone/>
            </a:pPr>
            <a:endParaRPr lang="ru-RU"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1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buNone/>
            </a:pPr>
            <a:endParaRPr lang="ru-RU" sz="21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Формировать самостоятельность при выборе технике изображения в создании выразительных образов.</a:t>
            </a:r>
          </a:p>
          <a:p>
            <a:pPr marL="0" indent="0" algn="just">
              <a:buNone/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Активизировать творческие проявления в процессе собственной продуктивной деятельности.</a:t>
            </a:r>
          </a:p>
          <a:p>
            <a:pPr marL="0" indent="0" algn="just">
              <a:buNone/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Привлекать родителей в совместную творческую деятельность, в виде выставок, вернисажей.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Обогатить развивающую предметно - пространственную среду в группе совместными творческими работами детей и взрослых.</a:t>
            </a:r>
          </a:p>
          <a:p>
            <a:pPr marL="0" indent="0">
              <a:buNone/>
            </a:pPr>
            <a:r>
              <a:rPr lang="ru-RU" sz="21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150482032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7242884" cy="63976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                                         </a:t>
            </a:r>
            <a:r>
              <a:rPr lang="ru-RU" sz="4000" u="sng" dirty="0" smtClean="0"/>
              <a:t>ФОРМЫ  РАБОТЫ</a:t>
            </a:r>
            <a:endParaRPr lang="ru-RU" sz="4000" u="sng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8862556" cy="3941763"/>
          </a:xfrm>
        </p:spPr>
        <p:txBody>
          <a:bodyPr>
            <a:norm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         с родителями       со специалистами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ООД                               - консультации                         -ООД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совместная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деят-ть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открытые занятия                 -развлечения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создание условий          - день открытых дверей         -папки взаимодействия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мастер класс                  - информационные папки   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855120" y="129921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067944" y="129921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345908" y="129921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829724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29661" y="116633"/>
            <a:ext cx="8084677" cy="792088"/>
            <a:chOff x="278590" y="57199"/>
            <a:chExt cx="8084677" cy="72753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278590" y="57199"/>
              <a:ext cx="8084677" cy="72753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/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3">
                <a:alpha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278590" y="57199"/>
              <a:ext cx="8084677" cy="72753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rgbClr val="002060"/>
                  </a:solidFill>
                  <a:latin typeface="Georgia" pitchFamily="18" charset="0"/>
                </a:rPr>
                <a:t>Система форм работы по развитию творчества у дошкольников в процессе аппликации </a:t>
              </a:r>
              <a:endParaRPr lang="ru-RU" sz="1800" b="1" kern="1200" dirty="0">
                <a:solidFill>
                  <a:srgbClr val="002060"/>
                </a:solidFill>
                <a:latin typeface="Georgia" pitchFamily="18" charset="0"/>
              </a:endParaRPr>
            </a:p>
          </p:txBody>
        </p:sp>
      </p:grpSp>
      <p:sp>
        <p:nvSpPr>
          <p:cNvPr id="8" name="Скругленный прямоугольник 7"/>
          <p:cNvSpPr/>
          <p:nvPr/>
        </p:nvSpPr>
        <p:spPr>
          <a:xfrm>
            <a:off x="755576" y="1268760"/>
            <a:ext cx="417646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Совместная деятельность воспитателя и детей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333664" y="2856692"/>
            <a:ext cx="2501222" cy="1512168"/>
            <a:chOff x="155893" y="994345"/>
            <a:chExt cx="2501222" cy="149968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Прямоугольник 9"/>
            <p:cNvSpPr/>
            <p:nvPr/>
          </p:nvSpPr>
          <p:spPr>
            <a:xfrm>
              <a:off x="155893" y="994345"/>
              <a:ext cx="2501222" cy="149968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alpha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155893" y="994345"/>
              <a:ext cx="2501222" cy="149968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b="1" kern="1200" dirty="0" smtClean="0">
                <a:solidFill>
                  <a:srgbClr val="000066"/>
                </a:solidFill>
                <a:latin typeface="Georgia" pitchFamily="18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dirty="0" smtClean="0">
                  <a:solidFill>
                    <a:srgbClr val="000066"/>
                  </a:solidFill>
                  <a:latin typeface="Georgia" pitchFamily="18" charset="0"/>
                </a:rPr>
                <a:t>О</a:t>
              </a:r>
              <a:r>
                <a:rPr lang="ru-RU" sz="3200" b="1" kern="1200" dirty="0" smtClean="0">
                  <a:solidFill>
                    <a:srgbClr val="000066"/>
                  </a:solidFill>
                  <a:latin typeface="Georgia" pitchFamily="18" charset="0"/>
                </a:rPr>
                <a:t>ОД </a:t>
              </a:r>
              <a:endParaRPr lang="ru-RU" sz="3200" b="1" kern="1200" dirty="0">
                <a:solidFill>
                  <a:srgbClr val="000066"/>
                </a:solidFill>
                <a:latin typeface="Georgia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361771" y="2924944"/>
            <a:ext cx="2218341" cy="1512167"/>
            <a:chOff x="3230596" y="994345"/>
            <a:chExt cx="2420458" cy="149968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Прямоугольник 12"/>
            <p:cNvSpPr/>
            <p:nvPr/>
          </p:nvSpPr>
          <p:spPr>
            <a:xfrm>
              <a:off x="3230596" y="994345"/>
              <a:ext cx="2420458" cy="149968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alpha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3230596" y="994345"/>
              <a:ext cx="2420458" cy="149968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rgbClr val="A50021"/>
                  </a:solidFill>
                  <a:latin typeface="Georgia" pitchFamily="18" charset="0"/>
                </a:rPr>
                <a:t>в режимных моментах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b="1" kern="1200" dirty="0">
                <a:solidFill>
                  <a:srgbClr val="A50021"/>
                </a:solidFill>
                <a:latin typeface="Georgia" pitchFamily="18" charset="0"/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5868144" y="1268760"/>
            <a:ext cx="3168352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Самостоятельная деятельность детей</a:t>
            </a:r>
            <a:endParaRPr lang="ru-RU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994" y="3171517"/>
            <a:ext cx="2514651" cy="2087912"/>
          </a:xfrm>
          <a:prstGeom prst="rect">
            <a:avLst/>
          </a:prstGeom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0" y="4559634"/>
            <a:ext cx="1759146" cy="219252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Выгнутая влево стрелка 27"/>
          <p:cNvSpPr/>
          <p:nvPr/>
        </p:nvSpPr>
        <p:spPr>
          <a:xfrm>
            <a:off x="65110" y="1978379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право стрелка 28"/>
          <p:cNvSpPr/>
          <p:nvPr/>
        </p:nvSpPr>
        <p:spPr>
          <a:xfrm>
            <a:off x="4884844" y="1916832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" name="Picture 2" descr="C:\Users\User\Desktop\ТАТ.НИК,\DSC087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4481787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3234635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59" r="3693"/>
          <a:stretch/>
        </p:blipFill>
        <p:spPr>
          <a:xfrm>
            <a:off x="1043608" y="454122"/>
            <a:ext cx="2592288" cy="185537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367"/>
          <a:stretch/>
        </p:blipFill>
        <p:spPr>
          <a:xfrm>
            <a:off x="3275856" y="2309496"/>
            <a:ext cx="2376264" cy="1872208"/>
          </a:xfrm>
        </p:spPr>
      </p:pic>
      <p:pic>
        <p:nvPicPr>
          <p:cNvPr id="2050" name="Picture 2" descr="D:\Users\Alex\Desktop\таня\АТТЕСТАЦИЯ  2016\ИГРЫ\d34147b81f975ba5654738515851ec60_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0858"/>
            <a:ext cx="2592288" cy="19586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Users\Alex\Desktop\таня\АТТЕСТАЦИЯ  2016\ИГРЫ\didakticheskaya-igra-po-matematike-vylozhi-uzor-3-300x2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2069695" cy="13582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Users\Alex\Desktop\таня\АТТЕСТАЦИЯ  2016\ИГРЫ\fb20f920c9689a14c3ac51ffe4c2cd0c_jp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09" b="3377"/>
          <a:stretch/>
        </p:blipFill>
        <p:spPr bwMode="auto">
          <a:xfrm>
            <a:off x="6685391" y="2618910"/>
            <a:ext cx="2047208" cy="1394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Users\Alex\Desktop\таня\АТТЕСТАЦИЯ  2016\ИГРЫ\image_8339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450" b="19457"/>
          <a:stretch/>
        </p:blipFill>
        <p:spPr bwMode="auto">
          <a:xfrm>
            <a:off x="5921699" y="4509120"/>
            <a:ext cx="2832154" cy="1998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Users\Alex\Desktop\таня\АТТЕСТАЦИЯ  2016\ИГРЫ\image_8339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22" b="7958"/>
          <a:stretch/>
        </p:blipFill>
        <p:spPr bwMode="auto">
          <a:xfrm>
            <a:off x="309918" y="4509120"/>
            <a:ext cx="2646138" cy="19769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Users\Alex\Desktop\таня\АТТЕСТАЦИЯ  2016\ИГРЫ\новый%20коллаж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3" t="2688" r="52647" b="2598"/>
          <a:stretch/>
        </p:blipFill>
        <p:spPr bwMode="auto">
          <a:xfrm>
            <a:off x="3419872" y="4854509"/>
            <a:ext cx="1982853" cy="126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2995241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03648" y="260648"/>
            <a:ext cx="7272808" cy="5760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воспитанников</a:t>
            </a:r>
          </a:p>
        </p:txBody>
      </p:sp>
      <p:pic>
        <p:nvPicPr>
          <p:cNvPr id="7" name="Объект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11812"/>
            <a:ext cx="3108417" cy="2368318"/>
          </a:xfrm>
          <a:prstGeom prst="rect">
            <a:avLst/>
          </a:prstGeom>
        </p:spPr>
      </p:pic>
      <p:pic>
        <p:nvPicPr>
          <p:cNvPr id="11" name="Picture 5" descr="C:\Users\ЯБЛОНЬКА\Desktop\ГРОМОВА\Один режет\image-12-04-16-10-55-1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2923028" cy="21922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DSC030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718406" cy="28647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DSC010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950" y="3499502"/>
            <a:ext cx="4107187" cy="30803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2097181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797" y="513529"/>
            <a:ext cx="2808312" cy="3740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7" y="506343"/>
            <a:ext cx="3335826" cy="4203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51520" y="44678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042" t="38780" r="52836" b="30930"/>
          <a:stretch/>
        </p:blipFill>
        <p:spPr>
          <a:xfrm>
            <a:off x="1979712" y="4511558"/>
            <a:ext cx="1899263" cy="2256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Объект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4797" t="38780" b="23187"/>
          <a:stretch/>
        </p:blipFill>
        <p:spPr>
          <a:xfrm>
            <a:off x="395536" y="4365104"/>
            <a:ext cx="1260056" cy="2396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963"/>
          <a:stretch/>
        </p:blipFill>
        <p:spPr bwMode="auto">
          <a:xfrm rot="5400000">
            <a:off x="3805068" y="4656131"/>
            <a:ext cx="238225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" t="8142" r="14849"/>
          <a:stretch/>
        </p:blipFill>
        <p:spPr bwMode="auto">
          <a:xfrm rot="5400000">
            <a:off x="6238291" y="4354999"/>
            <a:ext cx="235604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3186359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48680"/>
            <a:ext cx="3639729" cy="4459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1" y="620688"/>
            <a:ext cx="393643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780" t="35502" r="66826" b="37483"/>
          <a:stretch/>
        </p:blipFill>
        <p:spPr bwMode="auto">
          <a:xfrm rot="5400000">
            <a:off x="2930414" y="3774442"/>
            <a:ext cx="1205504" cy="1090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532" t="33880" r="58157" b="1133"/>
          <a:stretch/>
        </p:blipFill>
        <p:spPr bwMode="auto">
          <a:xfrm rot="5400000">
            <a:off x="6381674" y="4185752"/>
            <a:ext cx="1308201" cy="316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390" t="17628" r="24907" b="57906"/>
          <a:stretch/>
        </p:blipFill>
        <p:spPr bwMode="auto">
          <a:xfrm rot="5400000">
            <a:off x="89812" y="4454804"/>
            <a:ext cx="1875494" cy="184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585" t="17489" r="53730" b="55188"/>
          <a:stretch/>
        </p:blipFill>
        <p:spPr bwMode="auto">
          <a:xfrm rot="5400000">
            <a:off x="2832795" y="4621361"/>
            <a:ext cx="1602371" cy="258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6750320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1394</TotalTime>
  <Words>462</Words>
  <Application>Microsoft Office PowerPoint</Application>
  <PresentationFormat>Экран (4:3)</PresentationFormat>
  <Paragraphs>95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актуальность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                           ВЫВОД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Татьяна</cp:lastModifiedBy>
  <cp:revision>140</cp:revision>
  <dcterms:created xsi:type="dcterms:W3CDTF">2016-04-08T07:44:46Z</dcterms:created>
  <dcterms:modified xsi:type="dcterms:W3CDTF">2020-10-21T16:30:23Z</dcterms:modified>
</cp:coreProperties>
</file>