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57" r:id="rId4"/>
    <p:sldId id="264" r:id="rId5"/>
    <p:sldId id="258" r:id="rId6"/>
    <p:sldId id="259" r:id="rId7"/>
    <p:sldId id="260" r:id="rId8"/>
    <p:sldId id="261" r:id="rId9"/>
    <p:sldId id="268" r:id="rId10"/>
    <p:sldId id="262" r:id="rId11"/>
    <p:sldId id="266" r:id="rId12"/>
    <p:sldId id="265" r:id="rId13"/>
    <p:sldId id="267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95" autoAdjust="0"/>
    <p:restoredTop sz="94660"/>
  </p:normalViewPr>
  <p:slideViewPr>
    <p:cSldViewPr>
      <p:cViewPr varScale="1">
        <p:scale>
          <a:sx n="63" d="100"/>
          <a:sy n="63" d="100"/>
        </p:scale>
        <p:origin x="-96" y="-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D64C8-0C31-4CDE-AE01-B9432023C8B4}" type="datetimeFigureOut">
              <a:rPr lang="ru-RU" smtClean="0"/>
              <a:pPr/>
              <a:t>24.07.2019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E2A83-5EB5-4A61-A8EF-AFDCA8CE04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D64C8-0C31-4CDE-AE01-B9432023C8B4}" type="datetimeFigureOut">
              <a:rPr lang="ru-RU" smtClean="0"/>
              <a:pPr/>
              <a:t>24.07.2019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E2A83-5EB5-4A61-A8EF-AFDCA8CE04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D64C8-0C31-4CDE-AE01-B9432023C8B4}" type="datetimeFigureOut">
              <a:rPr lang="ru-RU" smtClean="0"/>
              <a:pPr/>
              <a:t>24.07.2019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E2A83-5EB5-4A61-A8EF-AFDCA8CE04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D64C8-0C31-4CDE-AE01-B9432023C8B4}" type="datetimeFigureOut">
              <a:rPr lang="ru-RU" smtClean="0"/>
              <a:pPr/>
              <a:t>24.07.2019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E2A83-5EB5-4A61-A8EF-AFDCA8CE04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D64C8-0C31-4CDE-AE01-B9432023C8B4}" type="datetimeFigureOut">
              <a:rPr lang="ru-RU" smtClean="0"/>
              <a:pPr/>
              <a:t>24.07.2019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E2A83-5EB5-4A61-A8EF-AFDCA8CE04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D64C8-0C31-4CDE-AE01-B9432023C8B4}" type="datetimeFigureOut">
              <a:rPr lang="ru-RU" smtClean="0"/>
              <a:pPr/>
              <a:t>24.07.2019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E2A83-5EB5-4A61-A8EF-AFDCA8CE04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D64C8-0C31-4CDE-AE01-B9432023C8B4}" type="datetimeFigureOut">
              <a:rPr lang="ru-RU" smtClean="0"/>
              <a:pPr/>
              <a:t>24.07.2019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E2A83-5EB5-4A61-A8EF-AFDCA8CE04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D64C8-0C31-4CDE-AE01-B9432023C8B4}" type="datetimeFigureOut">
              <a:rPr lang="ru-RU" smtClean="0"/>
              <a:pPr/>
              <a:t>24.07.2019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E2A83-5EB5-4A61-A8EF-AFDCA8CE04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D64C8-0C31-4CDE-AE01-B9432023C8B4}" type="datetimeFigureOut">
              <a:rPr lang="ru-RU" smtClean="0"/>
              <a:pPr/>
              <a:t>24.07.2019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E2A83-5EB5-4A61-A8EF-AFDCA8CE04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D64C8-0C31-4CDE-AE01-B9432023C8B4}" type="datetimeFigureOut">
              <a:rPr lang="ru-RU" smtClean="0"/>
              <a:pPr/>
              <a:t>24.07.2019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E2A83-5EB5-4A61-A8EF-AFDCA8CE04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D64C8-0C31-4CDE-AE01-B9432023C8B4}" type="datetimeFigureOut">
              <a:rPr lang="ru-RU" smtClean="0"/>
              <a:pPr/>
              <a:t>24.07.2019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E2A83-5EB5-4A61-A8EF-AFDCA8CE04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BD64C8-0C31-4CDE-AE01-B9432023C8B4}" type="datetimeFigureOut">
              <a:rPr lang="ru-RU" smtClean="0"/>
              <a:pPr/>
              <a:t>24.07.2019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E2A83-5EB5-4A61-A8EF-AFDCA8CE044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st2.depositphotos.com/1005994/7132/i/950/depositphotos_71320641-stock-photo-hands-and-flou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Детский сад №103 ОАО «РЖД» Воронежская обл., г.Лиски</a:t>
            </a:r>
          </a:p>
          <a:p>
            <a:endParaRPr lang="ru-RU" sz="2800" dirty="0" smtClean="0"/>
          </a:p>
          <a:p>
            <a:endParaRPr lang="ru-RU" sz="2800" dirty="0"/>
          </a:p>
          <a:p>
            <a:r>
              <a:rPr lang="ru-RU" sz="2800" dirty="0" smtClean="0"/>
              <a:t>Мастер класс: </a:t>
            </a:r>
            <a:br>
              <a:rPr lang="ru-RU" sz="2800" dirty="0" smtClean="0"/>
            </a:br>
            <a:r>
              <a:rPr lang="ru-RU" sz="4800" b="1" i="1" dirty="0" smtClean="0">
                <a:solidFill>
                  <a:srgbClr val="002060"/>
                </a:solidFill>
                <a:latin typeface="Monotype Corsiva" pitchFamily="66" charset="0"/>
              </a:rPr>
              <a:t>«</a:t>
            </a:r>
            <a:r>
              <a:rPr lang="ru-RU" sz="4800" b="1" i="1" dirty="0" err="1" smtClean="0">
                <a:solidFill>
                  <a:srgbClr val="002060"/>
                </a:solidFill>
                <a:latin typeface="Monotype Corsiva" pitchFamily="66" charset="0"/>
              </a:rPr>
              <a:t>Тестопластика</a:t>
            </a:r>
            <a:r>
              <a:rPr lang="ru-RU" sz="4800" b="1" i="1" dirty="0" smtClean="0">
                <a:solidFill>
                  <a:srgbClr val="002060"/>
                </a:solidFill>
                <a:latin typeface="Monotype Corsiva" pitchFamily="66" charset="0"/>
              </a:rPr>
              <a:t>, как средство развития творческих способностей детей дошкольного возраста».</a:t>
            </a:r>
            <a:endParaRPr lang="ru-RU" sz="4800" b="1" dirty="0"/>
          </a:p>
        </p:txBody>
      </p:sp>
      <p:sp>
        <p:nvSpPr>
          <p:cNvPr id="8" name="Заголовок 6"/>
          <p:cNvSpPr>
            <a:spLocks noGrp="1"/>
          </p:cNvSpPr>
          <p:nvPr>
            <p:ph type="title"/>
          </p:nvPr>
        </p:nvSpPr>
        <p:spPr>
          <a:xfrm>
            <a:off x="5508104" y="5301208"/>
            <a:ext cx="3635896" cy="1556792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Подготовила : </a:t>
            </a:r>
            <a:br>
              <a:rPr lang="ru-RU" sz="2400" b="1" dirty="0" smtClean="0"/>
            </a:br>
            <a:r>
              <a:rPr lang="ru-RU" sz="2400" b="1" dirty="0" smtClean="0"/>
              <a:t>Воспитатель 1 к.к</a:t>
            </a:r>
            <a:r>
              <a:rPr lang="ru-RU" sz="2400" b="1" dirty="0" smtClean="0"/>
              <a:t>.</a:t>
            </a:r>
            <a:br>
              <a:rPr lang="ru-RU" sz="2400" b="1" dirty="0" smtClean="0"/>
            </a:br>
            <a:r>
              <a:rPr lang="ru-RU" sz="2400" b="1" dirty="0" smtClean="0"/>
              <a:t> </a:t>
            </a:r>
            <a:r>
              <a:rPr lang="ru-RU" sz="2400" b="1" dirty="0" smtClean="0"/>
              <a:t>Гринева И.В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3356992"/>
            <a:ext cx="4427984" cy="3339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032448" cy="2564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55814" y="120282"/>
            <a:ext cx="4211960" cy="2996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446115"/>
            <a:ext cx="3868266" cy="3411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4788024" cy="3501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67536" y="2492896"/>
            <a:ext cx="4176464" cy="436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0"/>
            <a:ext cx="4320480" cy="3212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429001"/>
            <a:ext cx="5004048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995936" cy="2780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2643" y="0"/>
            <a:ext cx="4701845" cy="2852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852936"/>
            <a:ext cx="4283968" cy="4005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984" y="2924944"/>
            <a:ext cx="2411313" cy="1566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32240" y="4626222"/>
            <a:ext cx="2411760" cy="2231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88024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124744"/>
            <a:ext cx="4283968" cy="4995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501008"/>
            <a:ext cx="4788024" cy="3356993"/>
          </a:xfrm>
          <a:prstGeom prst="rect">
            <a:avLst/>
          </a:prstGeom>
          <a:ln w="190500" cap="sq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32656"/>
            <a:ext cx="4455814" cy="47246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4572000" y="836712"/>
            <a:ext cx="4572000" cy="501675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Работа с тестом</a:t>
            </a:r>
            <a:r>
              <a:rPr lang="ru-RU" sz="2000" b="1" dirty="0" smtClean="0">
                <a:solidFill>
                  <a:srgbClr val="C00000"/>
                </a:solidFill>
              </a:rPr>
              <a:t>:</a:t>
            </a:r>
          </a:p>
          <a:p>
            <a:endParaRPr lang="ru-RU" sz="2000" b="1" dirty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sz="2000" dirty="0"/>
              <a:t>обогащает опыт ощущений </a:t>
            </a:r>
            <a:r>
              <a:rPr lang="ru-RU" sz="2000" dirty="0" smtClean="0"/>
              <a:t>восприятий </a:t>
            </a:r>
            <a:r>
              <a:rPr lang="ru-RU" sz="2000" dirty="0"/>
              <a:t>(сенсорный опыт) </a:t>
            </a:r>
            <a:r>
              <a:rPr lang="ru-RU" sz="2000" dirty="0" smtClean="0"/>
              <a:t>ребёнка;</a:t>
            </a:r>
          </a:p>
          <a:p>
            <a:endParaRPr lang="ru-RU" sz="2000" dirty="0"/>
          </a:p>
          <a:p>
            <a:pPr>
              <a:buFont typeface="Wingdings" pitchFamily="2" charset="2"/>
              <a:buChar char="Ø"/>
            </a:pPr>
            <a:r>
              <a:rPr lang="ru-RU" sz="2000" dirty="0"/>
              <a:t>активизирует мелкую моторику рук; координацию и </a:t>
            </a:r>
            <a:r>
              <a:rPr lang="ru-RU" sz="2000" dirty="0" smtClean="0"/>
              <a:t>тактильные </a:t>
            </a:r>
            <a:r>
              <a:rPr lang="ru-RU" sz="2000" dirty="0"/>
              <a:t>ощущения рук;</a:t>
            </a:r>
          </a:p>
          <a:p>
            <a:endParaRPr lang="ru-RU" sz="2000" dirty="0"/>
          </a:p>
          <a:p>
            <a:pPr>
              <a:buFont typeface="Wingdings" pitchFamily="2" charset="2"/>
              <a:buChar char="Ø"/>
            </a:pPr>
            <a:r>
              <a:rPr lang="ru-RU" sz="2000" dirty="0"/>
              <a:t>способствует формированию основ мотивационной </a:t>
            </a:r>
            <a:r>
              <a:rPr lang="ru-RU" sz="2000" dirty="0" smtClean="0"/>
              <a:t>готовности </a:t>
            </a:r>
            <a:r>
              <a:rPr lang="ru-RU" sz="2000" dirty="0"/>
              <a:t>к школе</a:t>
            </a:r>
          </a:p>
          <a:p>
            <a:endParaRPr lang="ru-RU" sz="2000" dirty="0"/>
          </a:p>
          <a:p>
            <a:pPr>
              <a:buFont typeface="Wingdings" pitchFamily="2" charset="2"/>
              <a:buChar char="Ø"/>
            </a:pPr>
            <a:r>
              <a:rPr lang="ru-RU" sz="2000" dirty="0"/>
              <a:t>способствует развитию воображения, памяти, внимания, </a:t>
            </a:r>
            <a:r>
              <a:rPr lang="ru-RU" sz="2000" dirty="0" smtClean="0"/>
              <a:t>мышление </a:t>
            </a:r>
            <a:r>
              <a:rPr lang="ru-RU" sz="2000" dirty="0"/>
              <a:t>и</a:t>
            </a:r>
          </a:p>
          <a:p>
            <a:r>
              <a:rPr lang="ru-RU" sz="2000" dirty="0"/>
              <a:t>могут стать мощным стимулом для </a:t>
            </a:r>
          </a:p>
          <a:p>
            <a:r>
              <a:rPr lang="ru-RU" sz="2000" dirty="0"/>
              <a:t>интеллектуального развития ребёнка;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6460" y="0"/>
            <a:ext cx="4700467" cy="337959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" name="Прямоугольник 4"/>
          <p:cNvSpPr/>
          <p:nvPr/>
        </p:nvSpPr>
        <p:spPr>
          <a:xfrm>
            <a:off x="4499992" y="1340768"/>
            <a:ext cx="68762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rgbClr val="7030A0"/>
                </a:solidFill>
              </a:rPr>
              <a:t>Творите </a:t>
            </a:r>
          </a:p>
          <a:p>
            <a:r>
              <a:rPr lang="ru-RU" sz="4800" b="1" dirty="0">
                <a:solidFill>
                  <a:srgbClr val="7030A0"/>
                </a:solidFill>
              </a:rPr>
              <a:t>и </a:t>
            </a:r>
            <a:r>
              <a:rPr lang="ru-RU" sz="4800" b="1" dirty="0" smtClean="0">
                <a:solidFill>
                  <a:srgbClr val="7030A0"/>
                </a:solidFill>
              </a:rPr>
              <a:t>                        наслаждайтесь!!!</a:t>
            </a:r>
            <a:endParaRPr lang="ru-RU" sz="4800" b="1" dirty="0">
              <a:solidFill>
                <a:srgbClr val="7030A0"/>
              </a:solidFill>
            </a:endParaRPr>
          </a:p>
        </p:txBody>
      </p:sp>
      <p:sp>
        <p:nvSpPr>
          <p:cNvPr id="1028" name="AutoShape 4" descr="https://www.iyihisset.com/sites/default/files/sev/deneyimsel_ogrenme_kavramini_duydunuz_mu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www.iyihisset.com/sites/default/files/sev/deneyimsel_ogrenme_kavramini_duydunuz_mu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https://s1.1zoom.me/b5050/520/406855-alexfas01_1920x12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3761656"/>
            <a:ext cx="4788024" cy="30963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«Хлебосолы», обереги.</a:t>
            </a:r>
            <a:endParaRPr lang="ru-RU" dirty="0"/>
          </a:p>
        </p:txBody>
      </p:sp>
      <p:pic>
        <p:nvPicPr>
          <p:cNvPr id="11" name="Содержимое 10" descr="https://rikk-service.ru/wp-content/uploads/2018/06/24c-oberegi24c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5148064" cy="468052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2" name="Содержимое 11" descr="https://i.pinimg.com/736x/cc/15/7c/cc157c2e656c0d0c5871636de3d00147--polymer-clay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340768"/>
            <a:ext cx="3922793" cy="49971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s://avatars.mds.yandex.net/get-pdb/1357752/06ef8fa5-5b5b-4439-8d75-353efd763010/s1200?webp=fals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6752"/>
            <a:ext cx="5220072" cy="4824536"/>
          </a:xfrm>
          <a:prstGeom prst="ellipse">
            <a:avLst/>
          </a:prstGeom>
          <a:ln w="57150">
            <a:solidFill>
              <a:schemeClr val="tx1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995936" y="1124744"/>
            <a:ext cx="4968552" cy="5400600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Можно </a:t>
            </a:r>
            <a:r>
              <a:rPr lang="ru-RU" b="1" dirty="0"/>
              <a:t>быстро приготовить</a:t>
            </a:r>
          </a:p>
          <a:p>
            <a:r>
              <a:rPr lang="ru-RU" b="1" dirty="0"/>
              <a:t>Легко отмывается</a:t>
            </a:r>
          </a:p>
          <a:p>
            <a:r>
              <a:rPr lang="ru-RU" b="1" dirty="0"/>
              <a:t>Не оставляет следов</a:t>
            </a:r>
          </a:p>
          <a:p>
            <a:r>
              <a:rPr lang="ru-RU" b="1" dirty="0"/>
              <a:t>Не липнет к рукам</a:t>
            </a:r>
          </a:p>
          <a:p>
            <a:r>
              <a:rPr lang="ru-RU" b="1" dirty="0"/>
              <a:t>Пристаёт любая краска</a:t>
            </a:r>
          </a:p>
          <a:p>
            <a:r>
              <a:rPr lang="ru-RU" b="1" dirty="0"/>
              <a:t>Сушить можно и на воздухе</a:t>
            </a:r>
          </a:p>
          <a:p>
            <a:r>
              <a:rPr lang="ru-RU" b="1" dirty="0"/>
              <a:t>Можно играть. Не теряет форму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404664"/>
            <a:ext cx="74168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Преимущества солёного теста: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avatars.mds.yandex.net/get-pdb/228251/e4cddc96-e877-44c6-8658-c308c8a380c8/s120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980728"/>
            <a:ext cx="3781933" cy="45438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535465"/>
            <a:ext cx="4932040" cy="5416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Недостатки: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фигурки могут деформироваться при высыхании - особенно если тесто недостаточно крутое;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поделки хрупкие - часто бьются и ломаются;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тесто - материал одноразового использования, хороший пластилин можно использовать сколько угодно;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срок хранения теста меньше, чем у пластилина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avatars.mds.yandex.net/get-pdb/477388/43c46444-163f-4960-b165-5d36d75cffb7/s1200?webp=fals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-98188"/>
            <a:ext cx="914400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u="sng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З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адачи </a:t>
            </a:r>
            <a:r>
              <a:rPr kumimoji="0" lang="ru-RU" sz="2400" b="1" i="0" u="sng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педагога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Познакомить воспитанников с историей возникновения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тестопластики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ее возможностями;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Научить детей владеть различными материалами и приспособлениями, необходимыми для изготовления изделий из соленого теста;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Обучить технологии изготовления различных изделий из соленого теста;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Начать формирование знаний о композиции, основах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цветоведения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технике рисунка акварелью, гуашью, фломастерами.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Воспитать усидчивость, упорство, стремление доводить начатое дело до конца;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Сформировать умение работать в коллективе.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Развить самостоятельность, аккуратность;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Сформировать потребность в саморазвитии.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Содействовать развитию творческого воображения, фантазии.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s://avatars.mds.yandex.net/get-pdb/477388/43c46444-163f-4960-b165-5d36d75cffb7/s1200?webp=fals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38327"/>
            <a:ext cx="853244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Методы,</a:t>
            </a:r>
            <a:r>
              <a:rPr kumimoji="0" lang="ru-RU" sz="2400" b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используемые в работе 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наглядность,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интеграция с другими видами деятельности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1248147"/>
            <a:ext cx="91440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u="sng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риемы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Разминание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Отщипывание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Сплющивание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катывание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аскатывание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ттягивание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глаживание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давливание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рижимание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avatars.mds.yandex.net/get-pdb/477388/43c46444-163f-4960-b165-5d36d75cffb7/s1200?webp=fals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2401" y="-4572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6858000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/>
              <a:t>Оформление </a:t>
            </a:r>
            <a:r>
              <a:rPr lang="ru-RU" sz="4000" b="1" dirty="0" smtClean="0"/>
              <a:t>изделия </a:t>
            </a:r>
            <a:endParaRPr lang="ru-RU" sz="4000" b="1" dirty="0"/>
          </a:p>
          <a:p>
            <a:pPr marL="342900" indent="-342900">
              <a:buFont typeface="Wingdings" pitchFamily="2" charset="2"/>
              <a:buChar char="v"/>
            </a:pPr>
            <a:r>
              <a:rPr lang="ru-RU" sz="2800" i="1" dirty="0"/>
              <a:t>Процарапывание </a:t>
            </a:r>
            <a:r>
              <a:rPr lang="ru-RU" sz="2800" i="1" dirty="0" smtClean="0"/>
              <a:t>различными инструментами </a:t>
            </a:r>
          </a:p>
          <a:p>
            <a:pPr marL="342900" indent="-342900"/>
            <a:endParaRPr lang="ru-RU" sz="2800" i="1" dirty="0"/>
          </a:p>
          <a:p>
            <a:pPr>
              <a:buFont typeface="Wingdings" pitchFamily="2" charset="2"/>
              <a:buChar char="v"/>
            </a:pPr>
            <a:r>
              <a:rPr lang="ru-RU" sz="2800" i="1" dirty="0"/>
              <a:t>Оформление </a:t>
            </a:r>
            <a:r>
              <a:rPr lang="ru-RU" sz="2800" i="1" dirty="0" smtClean="0"/>
              <a:t>рельефом (оттиском)</a:t>
            </a:r>
          </a:p>
          <a:p>
            <a:endParaRPr lang="ru-RU" sz="2800" i="1" dirty="0"/>
          </a:p>
          <a:p>
            <a:pPr>
              <a:buFont typeface="Wingdings" pitchFamily="2" charset="2"/>
              <a:buChar char="v"/>
            </a:pPr>
            <a:r>
              <a:rPr lang="ru-RU" sz="2800" dirty="0" smtClean="0"/>
              <a:t>Дополнение изделия </a:t>
            </a:r>
            <a:r>
              <a:rPr lang="ru-RU" sz="2800" dirty="0"/>
              <a:t>мелкими </a:t>
            </a:r>
            <a:r>
              <a:rPr lang="ru-RU" sz="2800" dirty="0" smtClean="0"/>
              <a:t>деталями (</a:t>
            </a:r>
            <a:r>
              <a:rPr lang="ru-RU" sz="2800" dirty="0" err="1" smtClean="0"/>
              <a:t>налепами</a:t>
            </a:r>
            <a:r>
              <a:rPr lang="ru-RU" sz="2800" dirty="0" smtClean="0"/>
              <a:t>)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00" name="Picture 12" descr="https://www.maam.ru/images/users/photos/medium/332136e8b73433160c397d04dfddee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4221088"/>
            <a:ext cx="3312368" cy="24818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b="1" dirty="0" smtClean="0"/>
              <a:t>Наши работы</a:t>
            </a:r>
            <a:endParaRPr lang="ru-RU" b="1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548680"/>
            <a:ext cx="2338638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836712"/>
            <a:ext cx="3779912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104" y="3859980"/>
            <a:ext cx="3635896" cy="2998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6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7504" y="5013176"/>
            <a:ext cx="221932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8" name="Picture 10" descr="https://www.maam.ru/images/users/photos/medium/be35ac210563837ec7e863eb849ef51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23928" y="1268760"/>
            <a:ext cx="2300816" cy="30708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633281">
            <a:off x="6516216" y="260648"/>
            <a:ext cx="2448272" cy="23762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2924944"/>
            <a:ext cx="4716016" cy="393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2924944"/>
            <a:ext cx="4211513" cy="393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1880" y="0"/>
            <a:ext cx="2376264" cy="2453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260648"/>
            <a:ext cx="2915816" cy="24653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292</Words>
  <Application>Microsoft Office PowerPoint</Application>
  <PresentationFormat>Экран (4:3)</PresentationFormat>
  <Paragraphs>65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Подготовила :  Воспитатель 1 к.к.  Гринева И.В.</vt:lpstr>
      <vt:lpstr>«Хлебосолы», обереги.</vt:lpstr>
      <vt:lpstr>Слайд 3</vt:lpstr>
      <vt:lpstr>Слайд 4</vt:lpstr>
      <vt:lpstr>Слайд 5</vt:lpstr>
      <vt:lpstr>Слайд 6</vt:lpstr>
      <vt:lpstr>Слайд 7</vt:lpstr>
      <vt:lpstr>Наши работы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 класс:  «Тестопластика, как средство развития творческих способностей детей дошкольного возраста».</dc:title>
  <dc:creator>Admin</dc:creator>
  <cp:lastModifiedBy>Admin</cp:lastModifiedBy>
  <cp:revision>25</cp:revision>
  <dcterms:created xsi:type="dcterms:W3CDTF">2019-07-23T19:51:01Z</dcterms:created>
  <dcterms:modified xsi:type="dcterms:W3CDTF">2019-07-24T03:18:03Z</dcterms:modified>
</cp:coreProperties>
</file>