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6"/>
  </p:notesMasterIdLst>
  <p:handoutMasterIdLst>
    <p:handoutMasterId r:id="rId27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2" r:id="rId11"/>
    <p:sldId id="305" r:id="rId12"/>
    <p:sldId id="303" r:id="rId13"/>
    <p:sldId id="308" r:id="rId14"/>
    <p:sldId id="311" r:id="rId15"/>
    <p:sldId id="298" r:id="rId16"/>
    <p:sldId id="306" r:id="rId17"/>
    <p:sldId id="301" r:id="rId18"/>
    <p:sldId id="256" r:id="rId19"/>
    <p:sldId id="299" r:id="rId20"/>
    <p:sldId id="307" r:id="rId21"/>
    <p:sldId id="309" r:id="rId22"/>
    <p:sldId id="310" r:id="rId23"/>
    <p:sldId id="296" r:id="rId24"/>
    <p:sldId id="295" r:id="rId25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2"/>
            <p14:sldId id="305"/>
            <p14:sldId id="303"/>
            <p14:sldId id="308"/>
            <p14:sldId id="311"/>
            <p14:sldId id="298"/>
            <p14:sldId id="306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7"/>
            <p14:sldId id="309"/>
            <p14:sldId id="310"/>
            <p14:sldId id="296"/>
            <p14:sldId id="29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82" d="100"/>
          <a:sy n="82" d="100"/>
        </p:scale>
        <p:origin x="-90" y="-408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09.04.2023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09.04.2023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17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497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34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48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09.04.2023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259228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Старшая  </a:t>
            </a:r>
            <a:r>
              <a:rPr lang="ru-RU" sz="3600" dirty="0" smtClean="0"/>
              <a:t> 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группа, </a:t>
            </a:r>
            <a:b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тема:</a:t>
            </a:r>
            <a:r>
              <a:rPr lang="ru-RU" sz="5400" dirty="0" smtClean="0">
                <a:latin typeface="Cambria"/>
              </a:rPr>
              <a:t> </a:t>
            </a:r>
            <a:r>
              <a:rPr lang="ru-RU" sz="3200" dirty="0" smtClean="0"/>
              <a:t>«Зимушка-Зима»</a:t>
            </a:r>
            <a:r>
              <a:rPr lang="ru-RU" sz="3200" dirty="0">
                <a:latin typeface="Cambria"/>
              </a:rPr>
              <a:t/>
            </a:r>
            <a:br>
              <a:rPr lang="ru-RU" sz="32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894612" y="4509120"/>
            <a:ext cx="3911353" cy="1800200"/>
          </a:xfrm>
        </p:spPr>
        <p:txBody>
          <a:bodyPr>
            <a:normAutofit fontScale="925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/>
                <a:ea typeface="Calibri"/>
                <a:cs typeface="Times New Roman"/>
              </a:rPr>
              <a:t>Гринева Ирина Васильевна,                                                                                                                                            воспитатель 1КК,                                                                                                                                                                                   Детский сад №103 ОАО «РЖД»                                                                                                                                            город Лиски, Воронежская область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2061964" y="476672"/>
            <a:ext cx="8760781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2022-2023 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2" name="Picture 12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2" cstate="print"/>
          <a:srcRect l="91" r="91"/>
          <a:stretch>
            <a:fillRect/>
          </a:stretch>
        </p:blipFill>
        <p:spPr bwMode="auto">
          <a:xfrm>
            <a:off x="4006180" y="620688"/>
            <a:ext cx="367240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244016"/>
              </p:ext>
            </p:extLst>
          </p:nvPr>
        </p:nvGraphicFramePr>
        <p:xfrm>
          <a:off x="117748" y="6417129"/>
          <a:ext cx="3672407" cy="365760"/>
        </p:xfrm>
        <a:graphic>
          <a:graphicData uri="http://schemas.openxmlformats.org/drawingml/2006/table">
            <a:tbl>
              <a:tblPr/>
              <a:tblGrid>
                <a:gridCol w="3672407"/>
              </a:tblGrid>
              <a:tr h="27758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B050"/>
                          </a:solidFill>
                        </a:rPr>
                        <a:t>Центр двигательной</a:t>
                      </a:r>
                      <a:r>
                        <a:rPr lang="ru-RU" baseline="0" dirty="0" smtClean="0">
                          <a:solidFill>
                            <a:srgbClr val="00B050"/>
                          </a:solidFill>
                        </a:rPr>
                        <a:t> активности</a:t>
                      </a:r>
                      <a:endParaRPr lang="ru-RU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501136"/>
              </p:ext>
            </p:extLst>
          </p:nvPr>
        </p:nvGraphicFramePr>
        <p:xfrm>
          <a:off x="5633357" y="6433457"/>
          <a:ext cx="4441372" cy="365760"/>
        </p:xfrm>
        <a:graphic>
          <a:graphicData uri="http://schemas.openxmlformats.org/drawingml/2006/table">
            <a:tbl>
              <a:tblPr/>
              <a:tblGrid>
                <a:gridCol w="4441372"/>
              </a:tblGrid>
              <a:tr h="310243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</a:t>
                      </a:r>
                      <a:r>
                        <a:rPr lang="ru-RU" dirty="0" smtClean="0">
                          <a:solidFill>
                            <a:srgbClr val="00B050"/>
                          </a:solidFill>
                        </a:rPr>
                        <a:t>Центр конструирования</a:t>
                      </a:r>
                      <a:endParaRPr lang="ru-RU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4910096" y="0"/>
            <a:ext cx="2666114" cy="77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  <a:p>
            <a:pPr>
              <a:lnSpc>
                <a:spcPct val="110000"/>
              </a:lnSpc>
            </a:pP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36" b="11536"/>
          <a:stretch>
            <a:fillRect/>
          </a:stretch>
        </p:blipFill>
        <p:spPr>
          <a:xfrm>
            <a:off x="189756" y="620688"/>
            <a:ext cx="3600400" cy="5638800"/>
          </a:xfrm>
        </p:spPr>
      </p:pic>
      <p:pic>
        <p:nvPicPr>
          <p:cNvPr id="17" name="Рисунок 16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894612" y="620688"/>
            <a:ext cx="3833624" cy="56388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4438228" y="0"/>
            <a:ext cx="2666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38228" y="6426263"/>
            <a:ext cx="3444726" cy="3733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00B050"/>
                </a:solidFill>
              </a:rPr>
              <a:t>Игры для девочек и мальчиков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129" name="Picture 9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 cstate="print"/>
          <a:srcRect l="4534" r="4534"/>
          <a:stretch>
            <a:fillRect/>
          </a:stretch>
        </p:blipFill>
        <p:spPr bwMode="auto">
          <a:xfrm>
            <a:off x="8060067" y="606531"/>
            <a:ext cx="3977640" cy="270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E:\ирина\группа\девочки-мальчики\IMG-20190320-WA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5" y="3710412"/>
            <a:ext cx="3597563" cy="263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ирина\группа\девочки-мальчики\IMG_20211119_1641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3" y="520366"/>
            <a:ext cx="3741009" cy="287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ирина\группа\пдд\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172" y="3602874"/>
            <a:ext cx="3960439" cy="274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6" cstate="print"/>
          <a:srcRect t="3047" b="3047"/>
          <a:stretch>
            <a:fillRect/>
          </a:stretch>
        </p:blipFill>
        <p:spPr bwMode="auto">
          <a:xfrm>
            <a:off x="3934172" y="586839"/>
            <a:ext cx="39782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 descr="C:\Users\User\Downloads\ё1 (16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633" y="3624826"/>
            <a:ext cx="3924436" cy="272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88674" y="6297942"/>
            <a:ext cx="3988635" cy="37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00B050"/>
                </a:solidFill>
              </a:rPr>
              <a:t>Центр сюжетно-ролевой игры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User\Downloads\IMG-20230330-WA0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898" y="499050"/>
            <a:ext cx="3744416" cy="527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ownloads\IMG-20230330-WA0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660" y="499050"/>
            <a:ext cx="3672408" cy="527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ownloads\IMG-20230330-WA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8" y="499050"/>
            <a:ext cx="3960440" cy="527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99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ownloads\IMG-20230330-WA0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60" y="535091"/>
            <a:ext cx="4464496" cy="549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848" y="6165302"/>
            <a:ext cx="404177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3" r="23692"/>
          <a:stretch/>
        </p:blipFill>
        <p:spPr bwMode="auto">
          <a:xfrm>
            <a:off x="6742484" y="518625"/>
            <a:ext cx="4608512" cy="5513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815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42284" y="6080030"/>
            <a:ext cx="1763624" cy="404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000" b="1" dirty="0" smtClean="0">
                <a:solidFill>
                  <a:srgbClr val="FFFF00"/>
                </a:solidFill>
              </a:rPr>
              <a:t>Центр книги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2058" name="Picture 10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3" cstate="print"/>
          <a:srcRect t="4030" b="4030"/>
          <a:stretch>
            <a:fillRect/>
          </a:stretch>
        </p:blipFill>
        <p:spPr bwMode="auto">
          <a:xfrm>
            <a:off x="7994673" y="613832"/>
            <a:ext cx="3873081" cy="2671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4" cstate="print"/>
          <a:srcRect t="4030" b="4030"/>
          <a:stretch>
            <a:fillRect/>
          </a:stretch>
        </p:blipFill>
        <p:spPr bwMode="auto">
          <a:xfrm rot="5400000">
            <a:off x="8503964" y="3109170"/>
            <a:ext cx="2983617" cy="399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 descr="C:\Users\User\Downloads\ё1 (3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28" y="620688"/>
            <a:ext cx="3093488" cy="566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ownloads\ё1 (30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327" y="620688"/>
            <a:ext cx="3349221" cy="515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5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2" cstate="print"/>
          <a:srcRect t="13147" b="13147"/>
          <a:stretch>
            <a:fillRect/>
          </a:stretch>
        </p:blipFill>
        <p:spPr bwMode="auto">
          <a:xfrm>
            <a:off x="230045" y="678071"/>
            <a:ext cx="3777030" cy="2713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Grp="1" noChangeAspect="1" noChangeArrowheads="1"/>
          </p:cNvPicPr>
          <p:nvPr>
            <p:ph type="pic" idx="14"/>
          </p:nvPr>
        </p:nvPicPr>
        <p:blipFill>
          <a:blip r:embed="rId3" cstate="print"/>
          <a:srcRect t="4030" b="4030"/>
          <a:stretch>
            <a:fillRect/>
          </a:stretch>
        </p:blipFill>
        <p:spPr bwMode="auto">
          <a:xfrm>
            <a:off x="4222204" y="668036"/>
            <a:ext cx="412165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4" cstate="print"/>
          <a:srcRect t="4030" b="4030"/>
          <a:stretch>
            <a:fillRect/>
          </a:stretch>
        </p:blipFill>
        <p:spPr bwMode="auto">
          <a:xfrm>
            <a:off x="4222204" y="3550002"/>
            <a:ext cx="4104456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TextBox 37"/>
          <p:cNvSpPr txBox="1"/>
          <p:nvPr/>
        </p:nvSpPr>
        <p:spPr>
          <a:xfrm>
            <a:off x="4942284" y="6359402"/>
            <a:ext cx="2119683" cy="466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dirty="0" smtClean="0">
                <a:solidFill>
                  <a:srgbClr val="FFFF00"/>
                </a:solidFill>
              </a:rPr>
              <a:t>Центр отдыха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438228" y="0"/>
            <a:ext cx="2828916" cy="6780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  <a:p>
            <a:pPr>
              <a:lnSpc>
                <a:spcPct val="110000"/>
              </a:lnSpc>
            </a:pPr>
            <a:endParaRPr lang="ru-RU" dirty="0"/>
          </a:p>
        </p:txBody>
      </p:sp>
      <p:pic>
        <p:nvPicPr>
          <p:cNvPr id="6146" name="Picture 2" descr="C:\Users\User\Downloads\ё1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684" y="678184"/>
            <a:ext cx="3456384" cy="554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wnloads\IMG-20230330-WA00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3563913"/>
            <a:ext cx="3600400" cy="271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4150196" y="623731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7173" name="Picture 5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3" cstate="print"/>
          <a:srcRect t="478" b="478"/>
          <a:stretch>
            <a:fillRect/>
          </a:stretch>
        </p:blipFill>
        <p:spPr bwMode="auto">
          <a:xfrm>
            <a:off x="144856" y="692696"/>
            <a:ext cx="3863229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/>
          <a:srcRect t="1556" b="1556"/>
          <a:stretch>
            <a:fillRect/>
          </a:stretch>
        </p:blipFill>
        <p:spPr bwMode="auto">
          <a:xfrm>
            <a:off x="4150196" y="697589"/>
            <a:ext cx="3816424" cy="277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8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/>
          <a:srcRect t="4030" b="4030"/>
          <a:stretch>
            <a:fillRect/>
          </a:stretch>
        </p:blipFill>
        <p:spPr bwMode="auto">
          <a:xfrm>
            <a:off x="4130615" y="3636554"/>
            <a:ext cx="3888432" cy="2726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8" name="Picture 10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6" cstate="print"/>
          <a:srcRect t="14305" b="14305"/>
          <a:stretch>
            <a:fillRect/>
          </a:stretch>
        </p:blipFill>
        <p:spPr bwMode="auto">
          <a:xfrm>
            <a:off x="8163040" y="3625787"/>
            <a:ext cx="3816424" cy="27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E:\ирина\группа\раздевалка\IMG_20221212_06472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97" y="3636554"/>
            <a:ext cx="3838683" cy="274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ownloads\ё1 (2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644" y="692696"/>
            <a:ext cx="3768094" cy="282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9836" y="548680"/>
            <a:ext cx="8352928" cy="3168352"/>
          </a:xfrm>
        </p:spPr>
        <p:txBody>
          <a:bodyPr>
            <a:normAutofit fontScale="92500"/>
          </a:bodyPr>
          <a:lstStyle/>
          <a:p>
            <a:r>
              <a:rPr lang="ru-RU" sz="5400" dirty="0" smtClean="0"/>
              <a:t>              Организация     развивающей предметно –   </a:t>
            </a:r>
          </a:p>
          <a:p>
            <a:r>
              <a:rPr lang="ru-RU" sz="5400" dirty="0" smtClean="0"/>
              <a:t>        пространственной</a:t>
            </a:r>
          </a:p>
          <a:p>
            <a:r>
              <a:rPr lang="ru-RU" sz="5400" dirty="0" smtClean="0"/>
              <a:t>             среды в группе</a:t>
            </a:r>
            <a:endParaRPr lang="ru-RU" sz="5400" dirty="0"/>
          </a:p>
        </p:txBody>
      </p:sp>
      <p:sp>
        <p:nvSpPr>
          <p:cNvPr id="2" name="TextBox 1"/>
          <p:cNvSpPr txBox="1"/>
          <p:nvPr/>
        </p:nvSpPr>
        <p:spPr>
          <a:xfrm>
            <a:off x="303560" y="4581128"/>
            <a:ext cx="6480720" cy="1592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/>
              <a:t>Развивающая предметно-пространственная среда в нашей группе </a:t>
            </a:r>
            <a:r>
              <a:rPr lang="ru-RU" dirty="0" smtClean="0"/>
              <a:t>«Матрешка» </a:t>
            </a:r>
            <a:r>
              <a:rPr lang="ru-RU" dirty="0"/>
              <a:t>создается в соответствии с темой дня, недели, времени года с учетом развития индивидуальности каждого ребенка, уровня его возможности, активности и </a:t>
            </a:r>
            <a:r>
              <a:rPr lang="ru-RU" dirty="0" smtClean="0"/>
              <a:t>интересов.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508" y="3356992"/>
            <a:ext cx="4786647" cy="307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287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ирина\группа\раздевалка\IMG_20221220_1113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32" y="476671"/>
            <a:ext cx="4733648" cy="288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Новая папка (2)\IMG_20221222_1050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88" y="476671"/>
            <a:ext cx="6632411" cy="58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532" y="3501009"/>
            <a:ext cx="4733648" cy="280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ирина\группа\раздевалка\IMG_20221209_0856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436" y="3270111"/>
            <a:ext cx="504526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E:\ирина\блог\старшая\н год\выставка елочек\IMG-20221213-WA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435" y="260648"/>
            <a:ext cx="504526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E:\ирина\блог\старшая\н год\IMG_20221212_0652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88" y="293994"/>
            <a:ext cx="5107862" cy="610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33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младший,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подготовительный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Рисунок 10"/>
          <p:cNvSpPr>
            <a:spLocks noGrp="1"/>
          </p:cNvSpPr>
          <p:nvPr>
            <p:ph type="pic" idx="1"/>
          </p:nvPr>
        </p:nvSpPr>
        <p:spPr>
          <a:xfrm>
            <a:off x="333772" y="3501008"/>
            <a:ext cx="3977640" cy="2743200"/>
          </a:xfrm>
        </p:spPr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764" y="3501008"/>
            <a:ext cx="4104456" cy="2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Grp="1" noChangeAspect="1" noChangeArrowheads="1"/>
          </p:cNvPicPr>
          <p:nvPr>
            <p:ph type="pic" idx="11"/>
          </p:nvPr>
        </p:nvPicPr>
        <p:blipFill>
          <a:blip r:embed="rId4" cstate="print"/>
          <a:srcRect t="4012" b="4012"/>
          <a:stretch>
            <a:fillRect/>
          </a:stretch>
        </p:blipFill>
        <p:spPr bwMode="auto">
          <a:xfrm>
            <a:off x="4510236" y="3573016"/>
            <a:ext cx="412070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/>
          <a:srcRect t="4012" b="4012"/>
          <a:stretch>
            <a:fillRect/>
          </a:stretch>
        </p:blipFill>
        <p:spPr bwMode="auto">
          <a:xfrm>
            <a:off x="261938" y="260350"/>
            <a:ext cx="410428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6" cstate="print"/>
          <a:srcRect t="4030" b="4030"/>
          <a:stretch>
            <a:fillRect/>
          </a:stretch>
        </p:blipFill>
        <p:spPr bwMode="auto">
          <a:xfrm>
            <a:off x="4581525" y="260350"/>
            <a:ext cx="39782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1018" y="6453335"/>
            <a:ext cx="3839177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0070C0"/>
                </a:solidFill>
              </a:rPr>
              <a:t>Центр народного творчества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42" name="Picture 2" descr="C:\Users\User\Downloads\ё1 (1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74" y="332656"/>
            <a:ext cx="3873676" cy="59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ownloads\ё1 (19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11" y="358919"/>
            <a:ext cx="3816423" cy="285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660" y="3377211"/>
            <a:ext cx="3751780" cy="2917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078" y="3429000"/>
            <a:ext cx="3766557" cy="2865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660" y="362032"/>
            <a:ext cx="3751780" cy="2850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28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ирина\группа\экологический\IMG_20221101_1804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572" y="3573016"/>
            <a:ext cx="4400935" cy="306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E:\ирина\группа\экологический\IMG_20220916_1604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56" y="311175"/>
            <a:ext cx="7128792" cy="632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572" y="321527"/>
            <a:ext cx="4392488" cy="315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685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3" b="13893"/>
          <a:stretch>
            <a:fillRect/>
          </a:stretch>
        </p:blipFill>
        <p:spPr>
          <a:xfrm>
            <a:off x="117748" y="590233"/>
            <a:ext cx="3600400" cy="5699720"/>
          </a:xfrm>
        </p:spPr>
      </p:pic>
      <p:pic>
        <p:nvPicPr>
          <p:cNvPr id="2051" name="Picture 3" descr="E:\ирина\группа\пдд\IMG_20221101_1804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628" y="570868"/>
            <a:ext cx="4032448" cy="573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7788" y="6438558"/>
            <a:ext cx="3456384" cy="37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0070C0"/>
                </a:solidFill>
              </a:rPr>
              <a:t>Уголок дежурных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34172" y="6438558"/>
            <a:ext cx="6120680" cy="37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 smtClean="0">
                <a:solidFill>
                  <a:srgbClr val="0070C0"/>
                </a:solidFill>
              </a:rPr>
              <a:t>Центр ОБЖ  и  безопасности дорожного движения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1266" name="Picture 2" descr="C:\Users\User\Downloads\ё1 (6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172" y="570868"/>
            <a:ext cx="3995001" cy="573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8" name="Picture 18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3" cstate="print"/>
          <a:srcRect t="13822" b="13822"/>
          <a:stretch>
            <a:fillRect/>
          </a:stretch>
        </p:blipFill>
        <p:spPr bwMode="auto">
          <a:xfrm>
            <a:off x="6382444" y="3140968"/>
            <a:ext cx="496855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Grp="1" noChangeAspect="1" noChangeArrowheads="1"/>
          </p:cNvPicPr>
          <p:nvPr>
            <p:ph type="pic" idx="12"/>
          </p:nvPr>
        </p:nvPicPr>
        <p:blipFill>
          <a:blip r:embed="rId4" cstate="print"/>
          <a:srcRect l="11936" r="11936"/>
          <a:stretch>
            <a:fillRect/>
          </a:stretch>
        </p:blipFill>
        <p:spPr bwMode="auto">
          <a:xfrm>
            <a:off x="6382444" y="188640"/>
            <a:ext cx="494228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5" cstate="print"/>
          <a:srcRect t="6748" b="6748"/>
          <a:stretch>
            <a:fillRect/>
          </a:stretch>
        </p:blipFill>
        <p:spPr bwMode="auto">
          <a:xfrm>
            <a:off x="189756" y="188640"/>
            <a:ext cx="5544616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782044" y="6133424"/>
            <a:ext cx="7200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000" b="1" dirty="0" smtClean="0">
                <a:solidFill>
                  <a:srgbClr val="0070C0"/>
                </a:solidFill>
              </a:rPr>
              <a:t>Центр ранней профессиональной направленности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53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606580" y="1124744"/>
            <a:ext cx="4392488" cy="1185664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1. Рабочий сектор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( </a:t>
            </a:r>
            <a:r>
              <a:rPr lang="ru-RU" sz="1600" dirty="0" smtClean="0"/>
              <a:t>включает в себя оборудование для организации совместной и регламентированной деятельности)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614692" y="3068960"/>
            <a:ext cx="2881023" cy="1828800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Наполняемость центров меняется в зависимости от возрастной группы, темы недели, проектной деятельности в данный период ,времени года)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3414" b="3414"/>
          <a:stretch>
            <a:fillRect/>
          </a:stretch>
        </p:blipFill>
        <p:spPr bwMode="auto">
          <a:xfrm>
            <a:off x="477788" y="609600"/>
            <a:ext cx="720095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5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Центр правильной речи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сенсорного развития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398668" y="6525344"/>
            <a:ext cx="3550920" cy="5058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математического </a:t>
            </a:r>
          </a:p>
          <a:p>
            <a:pPr algn="ctr"/>
            <a:r>
              <a:rPr lang="ru-RU" sz="7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развития</a:t>
            </a:r>
          </a:p>
          <a:p>
            <a:pPr algn="ctr"/>
            <a:r>
              <a:rPr lang="ru-RU" sz="7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6" name="Picture 8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11131" r="11131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4" cstate="print"/>
          <a:srcRect l="1428" r="142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7" r="672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4156482" y="6168159"/>
            <a:ext cx="3726729" cy="548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Экологический центр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17483" y="6180965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экспериментирования</a:t>
            </a:r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8003068" y="6168159"/>
            <a:ext cx="4185757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патриотического развития </a:t>
            </a:r>
            <a:r>
              <a:rPr lang="ru-RU" sz="14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3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3" cstate="print"/>
          <a:srcRect t="6782" b="6782"/>
          <a:stretch>
            <a:fillRect/>
          </a:stretch>
        </p:blipFill>
        <p:spPr bwMode="auto">
          <a:xfrm>
            <a:off x="8322190" y="494735"/>
            <a:ext cx="3738109" cy="5719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User\Desktop\Новая папка (2)\кон.среда\IMG_20230209_1108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704" y="454369"/>
            <a:ext cx="4032283" cy="574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Desktop\Новая папка (2)\кон.среда\IMG_20230209_1107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61" y="454369"/>
            <a:ext cx="3573942" cy="572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68623" y="5150886"/>
            <a:ext cx="5267002" cy="620688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2400" i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етодическая </a:t>
            </a:r>
            <a:r>
              <a:rPr lang="ru-RU" sz="2400" i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 </a:t>
            </a:r>
            <a:r>
              <a:rPr lang="ru-RU" sz="2400" i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педагога</a:t>
            </a:r>
            <a:endParaRPr lang="ru-RU" sz="2400" i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C:\Users\User\Downloads\ё1 (3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20" y="638034"/>
            <a:ext cx="6501556" cy="41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E:\ирина\группа\икт\P90319-1422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298" y="702070"/>
            <a:ext cx="5259801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872973" y="5267628"/>
            <a:ext cx="3500339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000" dirty="0" smtClean="0"/>
              <a:t>ИКТ педагога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4132" y="624840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 </a:t>
            </a: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3" cstate="print"/>
          <a:srcRect t="9844" b="9844"/>
          <a:stretch>
            <a:fillRect/>
          </a:stretch>
        </p:blipFill>
        <p:spPr bwMode="auto">
          <a:xfrm>
            <a:off x="1485900" y="609600"/>
            <a:ext cx="936148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53957" y="56970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2638028" y="6353944"/>
            <a:ext cx="4824536" cy="50405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театрализации </a:t>
            </a:r>
            <a:endParaRPr lang="ru-RU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21996" r="21996"/>
          <a:stretch>
            <a:fillRect/>
          </a:stretch>
        </p:blipFill>
        <p:spPr bwMode="auto">
          <a:xfrm>
            <a:off x="8027678" y="409875"/>
            <a:ext cx="3932387" cy="291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E:\ирина\группа\театр\P90319-111602 — копия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409875"/>
            <a:ext cx="7344816" cy="568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ирина\группа\театр\P90319-111602 —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685" y="3429000"/>
            <a:ext cx="3940376" cy="269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subTitle" idx="1"/>
          </p:nvPr>
        </p:nvSpPr>
        <p:spPr>
          <a:xfrm rot="10800000" flipV="1">
            <a:off x="1464431" y="6015244"/>
            <a:ext cx="4499991" cy="59432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Музыкальный центр </a:t>
            </a:r>
            <a:endParaRPr lang="ru-RU" sz="2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 l="671" r="671"/>
          <a:stretch>
            <a:fillRect/>
          </a:stretch>
        </p:blipFill>
        <p:spPr bwMode="auto">
          <a:xfrm>
            <a:off x="7994674" y="620688"/>
            <a:ext cx="3832326" cy="5267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8483235" y="6112692"/>
            <a:ext cx="3139016" cy="49687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ряженых </a:t>
            </a:r>
          </a:p>
          <a:p>
            <a:pPr algn="ctr"/>
            <a:r>
              <a:rPr lang="ru-RU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User\Downloads\ё1 (10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72" y="620688"/>
            <a:ext cx="727280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278</Words>
  <Application>Microsoft Office PowerPoint</Application>
  <PresentationFormat>Произвольный</PresentationFormat>
  <Paragraphs>72</Paragraphs>
  <Slides>23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GraduationAlbum_16x9</vt:lpstr>
      <vt:lpstr>Старшая   группа,  тема: «Зимушка-Зима» </vt:lpstr>
      <vt:lpstr>Вход в группу, нижняя левая точка</vt:lpstr>
      <vt:lpstr>1. Рабочий сектор  ( включает в себя оборудование для организации совместной и регламентированной деятельности)</vt:lpstr>
      <vt:lpstr>Презентация PowerPoint</vt:lpstr>
      <vt:lpstr>Презентация PowerPoint</vt:lpstr>
      <vt:lpstr> Методическая литература педагога</vt:lpstr>
      <vt:lpstr>  Центр игры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2018-04-22T15:15:56Z</dcterms:created>
  <dcterms:modified xsi:type="dcterms:W3CDTF">2023-04-09T08:47:36Z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