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3"/>
  </p:notesMasterIdLst>
  <p:handoutMasterIdLst>
    <p:handoutMasterId r:id="rId24"/>
  </p:handoutMasterIdLst>
  <p:sldIdLst>
    <p:sldId id="265" r:id="rId3"/>
    <p:sldId id="283" r:id="rId4"/>
    <p:sldId id="284" r:id="rId5"/>
    <p:sldId id="285" r:id="rId6"/>
    <p:sldId id="286" r:id="rId7"/>
    <p:sldId id="287" r:id="rId8"/>
    <p:sldId id="302" r:id="rId9"/>
    <p:sldId id="288" r:id="rId10"/>
    <p:sldId id="290" r:id="rId11"/>
    <p:sldId id="292" r:id="rId12"/>
    <p:sldId id="305" r:id="rId13"/>
    <p:sldId id="303" r:id="rId14"/>
    <p:sldId id="298" r:id="rId15"/>
    <p:sldId id="306" r:id="rId16"/>
    <p:sldId id="301" r:id="rId17"/>
    <p:sldId id="256" r:id="rId18"/>
    <p:sldId id="299" r:id="rId19"/>
    <p:sldId id="300" r:id="rId20"/>
    <p:sldId id="296" r:id="rId21"/>
    <p:sldId id="295" r:id="rId22"/>
  </p:sldIdLst>
  <p:sldSz cx="12188825" cy="6858000"/>
  <p:notesSz cx="9309100" cy="7023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2912EAC1-7E8C-401B-A66B-3B4E486022B7}">
          <p14:sldIdLst>
            <p14:sldId id="265"/>
            <p14:sldId id="283"/>
            <p14:sldId id="284"/>
            <p14:sldId id="285"/>
            <p14:sldId id="286"/>
            <p14:sldId id="287"/>
            <p14:sldId id="288"/>
            <p14:sldId id="290"/>
            <p14:sldId id="291"/>
            <p14:sldId id="292"/>
            <p14:sldId id="293"/>
            <p14:sldId id="298"/>
            <p14:sldId id="301"/>
          </p14:sldIdLst>
        </p14:section>
        <p14:section name="Раздел без заголовка" id="{EFDDF50C-AD5A-4B1F-98F3-724910AB5C93}">
          <p14:sldIdLst>
            <p14:sldId id="256"/>
            <p14:sldId id="299"/>
            <p14:sldId id="300"/>
            <p14:sldId id="295"/>
            <p14:sldId id="296"/>
            <p14:sldId id="297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orient="horz" pos="3936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2544">
          <p15:clr>
            <a:srgbClr val="A4A3A4"/>
          </p15:clr>
        </p15:guide>
        <p15:guide id="5" orient="horz" pos="1008">
          <p15:clr>
            <a:srgbClr val="A4A3A4"/>
          </p15:clr>
        </p15:guide>
        <p15:guide id="6" orient="horz" pos="384">
          <p15:clr>
            <a:srgbClr val="A4A3A4"/>
          </p15:clr>
        </p15:guide>
        <p15:guide id="7" orient="horz" pos="3312">
          <p15:clr>
            <a:srgbClr val="A4A3A4"/>
          </p15:clr>
        </p15:guide>
        <p15:guide id="8" pos="3839">
          <p15:clr>
            <a:srgbClr val="A4A3A4"/>
          </p15:clr>
        </p15:guide>
        <p15:guide id="9" pos="959">
          <p15:clr>
            <a:srgbClr val="A4A3A4"/>
          </p15:clr>
        </p15:guide>
        <p15:guide id="10" pos="6719">
          <p15:clr>
            <a:srgbClr val="A4A3A4"/>
          </p15:clr>
        </p15:guide>
        <p15:guide id="11" pos="527">
          <p15:clr>
            <a:srgbClr val="A4A3A4"/>
          </p15:clr>
        </p15:guide>
        <p15:guide id="12" pos="7151">
          <p15:clr>
            <a:srgbClr val="A4A3A4"/>
          </p15:clr>
        </p15:guide>
        <p15:guide id="13" pos="4127">
          <p15:clr>
            <a:srgbClr val="A4A3A4"/>
          </p15:clr>
        </p15:guide>
        <p15:guide id="14" pos="4415">
          <p15:clr>
            <a:srgbClr val="A4A3A4"/>
          </p15:clr>
        </p15:guide>
        <p15:guide id="15" pos="2687">
          <p15:clr>
            <a:srgbClr val="A4A3A4"/>
          </p15:clr>
        </p15:guide>
        <p15:guide id="16" pos="383">
          <p15:clr>
            <a:srgbClr val="A4A3A4"/>
          </p15:clr>
        </p15:guide>
        <p15:guide id="17" pos="7295">
          <p15:clr>
            <a:srgbClr val="A4A3A4"/>
          </p15:clr>
        </p15:guide>
        <p15:guide id="18" pos="5327">
          <p15:clr>
            <a:srgbClr val="A4A3A4"/>
          </p15:clr>
        </p15:guide>
        <p15:guide id="19" pos="381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212">
          <p15:clr>
            <a:srgbClr val="A4A3A4"/>
          </p15:clr>
        </p15:guide>
        <p15:guide id="2" pos="293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29" autoAdjust="0"/>
  </p:normalViewPr>
  <p:slideViewPr>
    <p:cSldViewPr showGuides="1">
      <p:cViewPr varScale="1">
        <p:scale>
          <a:sx n="58" d="100"/>
          <a:sy n="58" d="100"/>
        </p:scale>
        <p:origin x="-78" y="-630"/>
      </p:cViewPr>
      <p:guideLst>
        <p:guide orient="horz" pos="2160"/>
        <p:guide orient="horz" pos="3936"/>
        <p:guide orient="horz" pos="1152"/>
        <p:guide orient="horz" pos="2544"/>
        <p:guide orient="horz" pos="1008"/>
        <p:guide orient="horz" pos="384"/>
        <p:guide orient="horz" pos="3312"/>
        <p:guide pos="3839"/>
        <p:guide pos="959"/>
        <p:guide pos="6719"/>
        <p:guide pos="527"/>
        <p:guide pos="7151"/>
        <p:guide pos="4127"/>
        <p:guide pos="4415"/>
        <p:guide pos="2687"/>
        <p:guide pos="383"/>
        <p:guide pos="7295"/>
        <p:guide pos="5327"/>
        <p:guide pos="381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1734" y="72"/>
      </p:cViewPr>
      <p:guideLst>
        <p:guide orient="horz" pos="2212"/>
        <p:guide pos="2932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739FF845-BB4A-479D-8C06-522C1DBAB2F9}" type="datetimeFigureOut">
              <a:rPr lang="ru-RU"/>
              <a:pPr/>
              <a:t>11.04.2019</a:t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C4FD142E-5B44-489E-8F73-9E67242E680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19612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ru-RU"/>
              <a:pPr/>
              <a:t>11.04.2019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14575" y="527050"/>
            <a:ext cx="4679950" cy="26336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30910" y="3335972"/>
            <a:ext cx="7447280" cy="31603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/>
              <a:t>Образец текста</a:t>
            </a:r>
          </a:p>
          <a:p>
            <a:pPr lvl="1"/>
            <a:r>
              <a:rPr/>
              <a:t>Второй уровень</a:t>
            </a:r>
          </a:p>
          <a:p>
            <a:pPr lvl="2"/>
            <a:r>
              <a:rPr/>
              <a:t>Третий уровень</a:t>
            </a:r>
          </a:p>
          <a:p>
            <a:pPr lvl="3"/>
            <a:r>
              <a:rPr/>
              <a:t>Четвертый уровень</a:t>
            </a:r>
          </a:p>
          <a:p>
            <a:pPr lvl="4"/>
            <a:r>
              <a:rPr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pPr algn="r" defTabSz="914400">
                <a:buNone/>
              </a:pPr>
              <a:t>1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7581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81912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54786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pPr algn="r" defTabSz="914400">
                <a:buNone/>
              </a:pPr>
              <a:t>16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74977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6034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92185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93668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38481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22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75896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5874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07267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89202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87953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C701-D80A-463B-8415-A85485312088}" type="slidenum">
              <a:rPr lang="en-US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12345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7315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2414" y="1600201"/>
            <a:ext cx="9144000" cy="2971799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2412" y="4724400"/>
            <a:ext cx="9144001" cy="990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 cap="none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11.04.2019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94999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ра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6153785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11.04.2019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67066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вертикаль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11.04.2019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093542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11.04.2019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714154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11.04.2019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376885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2" y="609600"/>
            <a:ext cx="80756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0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11.04.2019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792116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альтернати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80756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11.04.2019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218208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" y="609600"/>
            <a:ext cx="8075611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11.04.2019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900842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альтернати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4" y="609600"/>
            <a:ext cx="8075611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0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11.04.2019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348559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ять изображ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Рисунок 2"/>
          <p:cNvSpPr>
            <a:spLocks noGrp="1"/>
          </p:cNvSpPr>
          <p:nvPr>
            <p:ph type="pic" idx="14"/>
          </p:nvPr>
        </p:nvSpPr>
        <p:spPr>
          <a:xfrm>
            <a:off x="0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11.04.2019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916662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дно изобра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64" y="609600"/>
            <a:ext cx="1218895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11.04.2019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735785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Вертикальное изображение титульного слай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/>
          <p:cNvSpPr>
            <a:spLocks noGrp="1"/>
          </p:cNvSpPr>
          <p:nvPr>
            <p:ph type="pic" sz="quarter" idx="10"/>
          </p:nvPr>
        </p:nvSpPr>
        <p:spPr>
          <a:xfrm>
            <a:off x="0" y="609600"/>
            <a:ext cx="70088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7237411" y="1600200"/>
            <a:ext cx="4343402" cy="3733800"/>
          </a:xfrm>
        </p:spPr>
        <p:txBody>
          <a:bodyPr anchor="t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 dirty="0" smtClean="0"/>
              <a:t>Щелкните, чтобы ввести имя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37411" y="5562600"/>
            <a:ext cx="4343401" cy="762000"/>
          </a:xfrm>
        </p:spPr>
        <p:txBody>
          <a:bodyPr anchor="b">
            <a:norm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800" cap="none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 hasCustomPrompt="1"/>
          </p:nvPr>
        </p:nvSpPr>
        <p:spPr>
          <a:xfrm>
            <a:off x="7237411" y="533400"/>
            <a:ext cx="4343402" cy="838200"/>
          </a:xfrm>
        </p:spPr>
        <p:txBody>
          <a:bodyPr anchor="ctr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4800" b="0" baseline="0">
                <a:solidFill>
                  <a:schemeClr val="accent2"/>
                </a:solidFill>
              </a:defRPr>
            </a:lvl1pPr>
            <a:lvl2pPr marL="0" indent="0" algn="r">
              <a:buNone/>
              <a:defRPr sz="5400" b="0" baseline="0">
                <a:solidFill>
                  <a:schemeClr val="bg1"/>
                </a:solidFill>
              </a:defRPr>
            </a:lvl2pPr>
            <a:lvl3pPr marL="0" indent="0" algn="r">
              <a:buNone/>
              <a:defRPr sz="5400" b="0" baseline="0">
                <a:solidFill>
                  <a:schemeClr val="bg1"/>
                </a:solidFill>
              </a:defRPr>
            </a:lvl3pPr>
            <a:lvl4pPr marL="0" indent="0" algn="r">
              <a:buNone/>
              <a:defRPr sz="5400" b="0" baseline="0">
                <a:solidFill>
                  <a:schemeClr val="bg1"/>
                </a:solidFill>
              </a:defRPr>
            </a:lvl4pPr>
            <a:lvl5pPr marL="0" indent="0" algn="r">
              <a:buNone/>
              <a:defRPr sz="54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noProof="0" dirty="0" smtClean="0"/>
              <a:t>Год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11.04.2019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287267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11.04.2019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738254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4" y="2514600"/>
            <a:ext cx="9144000" cy="2895600"/>
          </a:xfrm>
        </p:spPr>
        <p:txBody>
          <a:bodyPr anchor="b">
            <a:normAutofit/>
          </a:bodyPr>
          <a:lstStyle>
            <a:lvl1pPr algn="l">
              <a:defRPr sz="4800" b="0" cap="none" baseline="0"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3" y="1257300"/>
            <a:ext cx="9144000" cy="1143000"/>
          </a:xfrm>
        </p:spPr>
        <p:txBody>
          <a:bodyPr anchor="t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11.04.2019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761813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2" cy="1219200"/>
          </a:xfrm>
        </p:spPr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22412" y="1828800"/>
            <a:ext cx="4419599" cy="4419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46814" y="1828800"/>
            <a:ext cx="4419600" cy="4419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11.04.2019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8253407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2" cy="1219200"/>
          </a:xfrm>
        </p:spPr>
        <p:txBody>
          <a:bodyPr/>
          <a:lstStyle>
            <a:lvl1pPr>
              <a:defRPr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2" y="1828800"/>
            <a:ext cx="4416552" cy="838200"/>
          </a:xfrm>
        </p:spPr>
        <p:txBody>
          <a:bodyPr anchor="ctr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b="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22412" y="2743200"/>
            <a:ext cx="4416552" cy="3505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49862" y="1828800"/>
            <a:ext cx="4416552" cy="838200"/>
          </a:xfrm>
        </p:spPr>
        <p:txBody>
          <a:bodyPr anchor="ctr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b="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49862" y="2743200"/>
            <a:ext cx="4416552" cy="3505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11.04.2019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4208419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11.04.2019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626631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11.04.2019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607540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1613" y="762000"/>
            <a:ext cx="5029200" cy="2667000"/>
          </a:xfrm>
        </p:spPr>
        <p:txBody>
          <a:bodyPr anchor="b">
            <a:noAutofit/>
          </a:bodyPr>
          <a:lstStyle>
            <a:lvl1pPr algn="l">
              <a:lnSpc>
                <a:spcPct val="85000"/>
              </a:lnSpc>
              <a:defRPr sz="3200" b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4795" y="609600"/>
            <a:ext cx="5473580" cy="5638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 baseline="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3" y="3581400"/>
            <a:ext cx="5029200" cy="24384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11.04.2019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544981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64" y="609600"/>
            <a:ext cx="604653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1614" y="762000"/>
            <a:ext cx="5029200" cy="26670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4" y="3581400"/>
            <a:ext cx="5029200" cy="24384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11.04.2019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249172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11.04.2019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460095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2412" y="609600"/>
            <a:ext cx="1524001" cy="5638800"/>
          </a:xfrm>
        </p:spPr>
        <p:txBody>
          <a:bodyPr vert="eaVert"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2412" y="609600"/>
            <a:ext cx="7391399" cy="56388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11.04.2019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40790354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Левое 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807561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661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5661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11.04.2019</a:t>
            </a:fld>
            <a:endParaRPr lang="ru-RU" noProof="0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332594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авое 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3" y="609600"/>
            <a:ext cx="807561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11.04.2019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38202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Четыре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63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4109756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11.04.2019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071646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Четыре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05592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11.04.2019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399376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Шесть изображ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Рисунок 2"/>
          <p:cNvSpPr>
            <a:spLocks noGrp="1"/>
          </p:cNvSpPr>
          <p:nvPr>
            <p:ph type="pic" idx="14"/>
          </p:nvPr>
        </p:nvSpPr>
        <p:spPr>
          <a:xfrm>
            <a:off x="0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05592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11.04.2019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4158735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Левое изображение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1" y="608076"/>
            <a:ext cx="6035040" cy="5641848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3" y="1828800"/>
            <a:ext cx="5029200" cy="4038600"/>
          </a:xfrm>
        </p:spPr>
        <p:txBody>
          <a:bodyPr anchor="ctr">
            <a:normAutofit/>
          </a:bodyPr>
          <a:lstStyle>
            <a:lvl1pPr marL="128016" indent="-128016">
              <a:lnSpc>
                <a:spcPct val="110000"/>
              </a:lnSpc>
              <a:spcBef>
                <a:spcPts val="1800"/>
              </a:spcBef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11.04.2019</a:t>
            </a:fld>
            <a:endParaRPr lang="ru-RU" noProof="0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13877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авое изображение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153785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013" y="1828800"/>
            <a:ext cx="5029200" cy="4038600"/>
          </a:xfrm>
        </p:spPr>
        <p:txBody>
          <a:bodyPr anchor="ctr">
            <a:normAutofit/>
          </a:bodyPr>
          <a:lstStyle>
            <a:lvl1pPr marL="128016" indent="-128016">
              <a:lnSpc>
                <a:spcPct val="110000"/>
              </a:lnSpc>
              <a:spcBef>
                <a:spcPts val="1800"/>
              </a:spcBef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11.04.2019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620990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2" y="381000"/>
            <a:ext cx="91440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noProof="0" dirty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2" y="1828800"/>
            <a:ext cx="9144002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770812" y="6400800"/>
            <a:ext cx="154865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41C87-7AD9-4845-A077-840E4A0F3F06}" type="datetimeFigureOut">
              <a:rPr lang="ru-RU" noProof="0" smtClean="0"/>
              <a:pPr/>
              <a:t>11.04.2019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522412" y="6400800"/>
            <a:ext cx="5954834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599612" y="6400800"/>
            <a:ext cx="1066802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403059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8" r:id="rId3"/>
    <p:sldLayoutId id="2147483669" r:id="rId4"/>
    <p:sldLayoutId id="2147483670" r:id="rId5"/>
    <p:sldLayoutId id="2147483663" r:id="rId6"/>
    <p:sldLayoutId id="2147483667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65" r:id="rId14"/>
    <p:sldLayoutId id="2147483677" r:id="rId15"/>
    <p:sldLayoutId id="2147483664" r:id="rId16"/>
    <p:sldLayoutId id="2147483678" r:id="rId17"/>
    <p:sldLayoutId id="2147483679" r:id="rId18"/>
    <p:sldLayoutId id="2147483662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659" r:id="rId29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75488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04088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50976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79576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26464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55064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901952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998068" y="2564904"/>
            <a:ext cx="6264696" cy="2592288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ru-RU" sz="36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Старшая  </a:t>
            </a:r>
            <a:r>
              <a:rPr lang="ru-RU" sz="3600" dirty="0" smtClean="0"/>
              <a:t> </a:t>
            </a:r>
            <a:r>
              <a:rPr lang="ru-RU" sz="36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группа, </a:t>
            </a:r>
            <a:br>
              <a:rPr lang="ru-RU" sz="36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</a:br>
            <a:r>
              <a:rPr lang="ru-RU" sz="36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тема:</a:t>
            </a:r>
            <a:r>
              <a:rPr lang="ru-RU" sz="5400" dirty="0" smtClean="0">
                <a:latin typeface="Cambria"/>
              </a:rPr>
              <a:t> </a:t>
            </a:r>
            <a:r>
              <a:rPr lang="ru-RU" sz="3200" dirty="0" smtClean="0"/>
              <a:t>«</a:t>
            </a:r>
            <a:r>
              <a:rPr lang="ru-RU" sz="3200" dirty="0" err="1" smtClean="0"/>
              <a:t>Весна-красна</a:t>
            </a:r>
            <a:r>
              <a:rPr lang="ru-RU" sz="3200" dirty="0" smtClean="0"/>
              <a:t>»</a:t>
            </a:r>
            <a:r>
              <a:rPr lang="ru-RU" sz="3200" dirty="0">
                <a:latin typeface="Cambria"/>
              </a:rPr>
              <a:t/>
            </a:r>
            <a:br>
              <a:rPr lang="ru-RU" sz="3200" dirty="0">
                <a:latin typeface="Cambria"/>
              </a:rPr>
            </a:br>
            <a:endParaRPr lang="ru-RU" sz="3600" b="0" i="0" dirty="0">
              <a:solidFill>
                <a:schemeClr val="tx1"/>
              </a:solidFill>
              <a:latin typeface="Cambria"/>
              <a:ea typeface="+mj-ea"/>
              <a:cs typeface="+mj-cs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7462564" y="4869160"/>
            <a:ext cx="4343401" cy="1440160"/>
          </a:xfrm>
        </p:spPr>
        <p:txBody>
          <a:bodyPr>
            <a:normAutofit fontScale="62500" lnSpcReduction="20000"/>
          </a:bodyPr>
          <a:lstStyle/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ru-RU" sz="2100" b="1" dirty="0" smtClean="0"/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 smtClean="0"/>
              <a:t>(Гринева Ирина Васильевна, воспитатель, Частное дошкольное образовательное учреждение Детский сад №103 </a:t>
            </a:r>
            <a:r>
              <a:rPr lang="ru-RU" sz="2100" b="1" dirty="0" smtClean="0"/>
              <a:t>открытого акционерного общества</a:t>
            </a:r>
            <a:r>
              <a:rPr lang="ru-RU" sz="2100" b="1" dirty="0" smtClean="0"/>
              <a:t> </a:t>
            </a:r>
            <a:r>
              <a:rPr lang="ru-RU" sz="2100" b="1" dirty="0" smtClean="0"/>
              <a:t>«Российские </a:t>
            </a:r>
            <a:r>
              <a:rPr lang="ru-RU" sz="2100" b="1" dirty="0" smtClean="0"/>
              <a:t>железные дороги»,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 smtClean="0"/>
              <a:t>город Лиски, </a:t>
            </a:r>
            <a:r>
              <a:rPr lang="ru-RU" sz="2100" b="1" dirty="0" err="1" smtClean="0"/>
              <a:t>Лискинский</a:t>
            </a:r>
            <a:r>
              <a:rPr lang="ru-RU" sz="2100" b="1" dirty="0" smtClean="0"/>
              <a:t>  район)</a:t>
            </a:r>
            <a:endParaRPr lang="ru-RU" sz="1800" b="0" i="0" baseline="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>
          <a:xfrm>
            <a:off x="2061964" y="476672"/>
            <a:ext cx="8760781" cy="838200"/>
          </a:xfrm>
        </p:spPr>
        <p:txBody>
          <a:bodyPr/>
          <a:lstStyle/>
          <a:p>
            <a:pPr marL="0" indent="0" algn="ctr" defTabSz="914400">
              <a:lnSpc>
                <a:spcPct val="85000"/>
              </a:lnSpc>
              <a:spcBef>
                <a:spcPts val="1800"/>
              </a:spcBef>
              <a:buNone/>
            </a:pPr>
            <a:r>
              <a:rPr lang="ru-RU" sz="3600" b="0" i="0" baseline="0" dirty="0" smtClean="0">
                <a:solidFill>
                  <a:srgbClr val="1E83DE"/>
                </a:solidFill>
                <a:latin typeface="Cambria"/>
                <a:ea typeface="+mn-ea"/>
                <a:cs typeface="+mn-cs"/>
              </a:rPr>
              <a:t>2018-2019  учебный год</a:t>
            </a:r>
            <a:endParaRPr lang="ru-RU" sz="3600" b="0" i="0" baseline="0" dirty="0">
              <a:solidFill>
                <a:srgbClr val="1E83DE"/>
              </a:solidFill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8920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65821" y="6237312"/>
            <a:ext cx="4248472" cy="522852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Центр сюжетно-ролевой игры</a:t>
            </a:r>
            <a:endParaRPr lang="ru-RU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809660" y="6148388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Музыкальный центр 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3" name="Picture 3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/>
          <a:srcRect t="10603" b="10603"/>
          <a:stretch>
            <a:fillRect/>
          </a:stretch>
        </p:blipFill>
        <p:spPr bwMode="auto">
          <a:xfrm>
            <a:off x="622300" y="404812"/>
            <a:ext cx="4031952" cy="5832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6" name="Picture 6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4" cstate="print"/>
          <a:srcRect l="10519" r="10519"/>
          <a:stretch>
            <a:fillRect/>
          </a:stretch>
        </p:blipFill>
        <p:spPr bwMode="auto">
          <a:xfrm>
            <a:off x="5446713" y="476250"/>
            <a:ext cx="6310312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025718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1" name="Picture 11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2" cstate="print"/>
          <a:srcRect l="7415" r="7415"/>
          <a:stretch>
            <a:fillRect/>
          </a:stretch>
        </p:blipFill>
        <p:spPr bwMode="auto">
          <a:xfrm>
            <a:off x="7750596" y="620688"/>
            <a:ext cx="397764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32" name="Picture 12"/>
          <p:cNvPicPr>
            <a:picLocks noGrp="1" noChangeAspect="1" noChangeArrowheads="1"/>
          </p:cNvPicPr>
          <p:nvPr>
            <p:ph type="pic" idx="13"/>
          </p:nvPr>
        </p:nvPicPr>
        <p:blipFill>
          <a:blip r:embed="rId3" cstate="print"/>
          <a:srcRect l="91" r="91"/>
          <a:stretch>
            <a:fillRect/>
          </a:stretch>
        </p:blipFill>
        <p:spPr bwMode="auto">
          <a:xfrm>
            <a:off x="3214092" y="620688"/>
            <a:ext cx="424815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33" name="Picture 13"/>
          <p:cNvPicPr>
            <a:picLocks noGrp="1" noChangeAspect="1" noChangeArrowheads="1"/>
          </p:cNvPicPr>
          <p:nvPr>
            <p:ph type="pic" idx="1"/>
          </p:nvPr>
        </p:nvPicPr>
        <p:blipFill>
          <a:blip r:embed="rId4" cstate="print"/>
          <a:srcRect t="6554" b="6554"/>
          <a:stretch>
            <a:fillRect/>
          </a:stretch>
        </p:blipFill>
        <p:spPr bwMode="auto">
          <a:xfrm>
            <a:off x="190500" y="620713"/>
            <a:ext cx="2663552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34" name="Таблица 33"/>
          <p:cNvGraphicFramePr>
            <a:graphicFrameLocks noGrp="1"/>
          </p:cNvGraphicFramePr>
          <p:nvPr/>
        </p:nvGraphicFramePr>
        <p:xfrm>
          <a:off x="117748" y="6417129"/>
          <a:ext cx="3672407" cy="365760"/>
        </p:xfrm>
        <a:graphic>
          <a:graphicData uri="http://schemas.openxmlformats.org/drawingml/2006/table">
            <a:tbl>
              <a:tblPr/>
              <a:tblGrid>
                <a:gridCol w="3672407"/>
              </a:tblGrid>
              <a:tr h="277585">
                <a:tc>
                  <a:txBody>
                    <a:bodyPr/>
                    <a:lstStyle/>
                    <a:p>
                      <a:r>
                        <a:rPr lang="ru-RU" dirty="0" smtClean="0"/>
                        <a:t>Центр двигательной</a:t>
                      </a:r>
                      <a:r>
                        <a:rPr lang="ru-RU" baseline="0" dirty="0" smtClean="0"/>
                        <a:t> активности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35" name="Таблица 34"/>
          <p:cNvGraphicFramePr>
            <a:graphicFrameLocks noGrp="1"/>
          </p:cNvGraphicFramePr>
          <p:nvPr/>
        </p:nvGraphicFramePr>
        <p:xfrm>
          <a:off x="5633357" y="6433457"/>
          <a:ext cx="4441372" cy="365760"/>
        </p:xfrm>
        <a:graphic>
          <a:graphicData uri="http://schemas.openxmlformats.org/drawingml/2006/table">
            <a:tbl>
              <a:tblPr/>
              <a:tblGrid>
                <a:gridCol w="4441372"/>
              </a:tblGrid>
              <a:tr h="310243"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        Центр конструирования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36" name="TextBox 35"/>
          <p:cNvSpPr txBox="1"/>
          <p:nvPr/>
        </p:nvSpPr>
        <p:spPr>
          <a:xfrm>
            <a:off x="4910096" y="0"/>
            <a:ext cx="2666114" cy="7738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ru-RU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  <a:p>
            <a:pPr>
              <a:lnSpc>
                <a:spcPct val="110000"/>
              </a:lnSpc>
            </a:pPr>
            <a:endParaRPr lang="ru-RU" sz="24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Grp="1" noChangeAspect="1" noChangeArrowheads="1"/>
          </p:cNvPicPr>
          <p:nvPr>
            <p:ph type="pic" idx="13"/>
          </p:nvPr>
        </p:nvPicPr>
        <p:blipFill>
          <a:blip r:embed="rId2" cstate="print"/>
          <a:srcRect t="4030" b="4030"/>
          <a:stretch>
            <a:fillRect/>
          </a:stretch>
        </p:blipFill>
        <p:spPr bwMode="auto">
          <a:xfrm>
            <a:off x="4222204" y="548680"/>
            <a:ext cx="3672408" cy="2744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7" name="Picture 5"/>
          <p:cNvPicPr>
            <a:picLocks noGrp="1" noChangeAspect="1" noChangeArrowheads="1"/>
          </p:cNvPicPr>
          <p:nvPr>
            <p:ph type="pic" idx="12"/>
          </p:nvPr>
        </p:nvPicPr>
        <p:blipFill>
          <a:blip r:embed="rId3" cstate="print"/>
          <a:srcRect t="4030" b="4030"/>
          <a:stretch>
            <a:fillRect/>
          </a:stretch>
        </p:blipFill>
        <p:spPr bwMode="auto">
          <a:xfrm>
            <a:off x="8110636" y="3645024"/>
            <a:ext cx="3687271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201" name="Picture 9"/>
          <p:cNvPicPr>
            <a:picLocks noGrp="1" noChangeAspect="1" noChangeArrowheads="1"/>
          </p:cNvPicPr>
          <p:nvPr>
            <p:ph type="pic" idx="11"/>
          </p:nvPr>
        </p:nvPicPr>
        <p:blipFill>
          <a:blip r:embed="rId4" cstate="print"/>
          <a:srcRect l="3565" r="3565"/>
          <a:stretch>
            <a:fillRect/>
          </a:stretch>
        </p:blipFill>
        <p:spPr bwMode="auto">
          <a:xfrm>
            <a:off x="4150196" y="3645024"/>
            <a:ext cx="3744416" cy="2740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212" name="Picture 20"/>
          <p:cNvPicPr>
            <a:picLocks noGrp="1" noChangeAspect="1" noChangeArrowheads="1"/>
          </p:cNvPicPr>
          <p:nvPr>
            <p:ph type="pic" idx="1"/>
          </p:nvPr>
        </p:nvPicPr>
        <p:blipFill>
          <a:blip r:embed="rId5" cstate="print"/>
          <a:srcRect l="5542" r="5542"/>
          <a:stretch>
            <a:fillRect/>
          </a:stretch>
        </p:blipFill>
        <p:spPr bwMode="auto">
          <a:xfrm>
            <a:off x="261764" y="548681"/>
            <a:ext cx="3716511" cy="5983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213" name="Picture 21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6" cstate="print"/>
          <a:srcRect l="7663" r="7663"/>
          <a:stretch>
            <a:fillRect/>
          </a:stretch>
        </p:blipFill>
        <p:spPr bwMode="auto">
          <a:xfrm>
            <a:off x="8231298" y="548680"/>
            <a:ext cx="3623754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9" name="TextBox 48"/>
          <p:cNvSpPr txBox="1"/>
          <p:nvPr/>
        </p:nvSpPr>
        <p:spPr>
          <a:xfrm>
            <a:off x="4438228" y="0"/>
            <a:ext cx="26661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  <a:endParaRPr lang="ru-RU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18348" y="6484628"/>
            <a:ext cx="1579278" cy="3733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ru-RU" dirty="0" smtClean="0"/>
              <a:t>Игровая зона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СПОКОЙНЫЙ СЕКТОР</a:t>
            </a:r>
            <a:endParaRPr lang="ru-RU" sz="1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374332" y="6484628"/>
            <a:ext cx="1523174" cy="3733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ru-RU" dirty="0" smtClean="0"/>
              <a:t>Центр книги</a:t>
            </a:r>
            <a:endParaRPr lang="ru-RU" dirty="0"/>
          </a:p>
        </p:txBody>
      </p:sp>
      <p:pic>
        <p:nvPicPr>
          <p:cNvPr id="2055" name="Picture 7"/>
          <p:cNvPicPr>
            <a:picLocks noGrp="1" noChangeAspect="1" noChangeArrowheads="1"/>
          </p:cNvPicPr>
          <p:nvPr>
            <p:ph type="pic" idx="14"/>
          </p:nvPr>
        </p:nvPicPr>
        <p:blipFill>
          <a:blip r:embed="rId3" cstate="print"/>
          <a:srcRect t="3686" b="3686"/>
          <a:stretch>
            <a:fillRect/>
          </a:stretch>
        </p:blipFill>
        <p:spPr bwMode="auto">
          <a:xfrm>
            <a:off x="0" y="3717032"/>
            <a:ext cx="400618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6" name="Picture 8"/>
          <p:cNvPicPr>
            <a:picLocks noGrp="1" noChangeAspect="1" noChangeArrowheads="1"/>
          </p:cNvPicPr>
          <p:nvPr>
            <p:ph type="pic" idx="12"/>
          </p:nvPr>
        </p:nvPicPr>
        <p:blipFill>
          <a:blip r:embed="rId4" cstate="print"/>
          <a:srcRect t="1701" b="1701"/>
          <a:stretch>
            <a:fillRect/>
          </a:stretch>
        </p:blipFill>
        <p:spPr bwMode="auto">
          <a:xfrm>
            <a:off x="0" y="548680"/>
            <a:ext cx="3934172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8" name="Picture 10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5" cstate="print"/>
          <a:srcRect t="4030" b="4030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9" name="Picture 11"/>
          <p:cNvPicPr>
            <a:picLocks noGrp="1" noChangeAspect="1" noChangeArrowheads="1"/>
          </p:cNvPicPr>
          <p:nvPr>
            <p:ph type="pic" idx="13"/>
          </p:nvPr>
        </p:nvPicPr>
        <p:blipFill>
          <a:blip r:embed="rId6" cstate="print"/>
          <a:srcRect t="4030" b="4030"/>
          <a:stretch>
            <a:fillRect/>
          </a:stretch>
        </p:blipFill>
        <p:spPr bwMode="auto">
          <a:xfrm>
            <a:off x="8210550" y="3644900"/>
            <a:ext cx="397827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62" name="Picture 14"/>
          <p:cNvPicPr>
            <a:picLocks noGrp="1" noChangeAspect="1" noChangeArrowheads="1"/>
          </p:cNvPicPr>
          <p:nvPr>
            <p:ph type="pic" idx="1"/>
          </p:nvPr>
        </p:nvPicPr>
        <p:blipFill>
          <a:blip r:embed="rId7" cstate="print"/>
          <a:srcRect t="6729" b="6729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3" name="TextBox 42"/>
          <p:cNvSpPr txBox="1"/>
          <p:nvPr/>
        </p:nvSpPr>
        <p:spPr>
          <a:xfrm>
            <a:off x="477788" y="3284984"/>
            <a:ext cx="2015808" cy="3970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ru-RU" dirty="0" smtClean="0"/>
              <a:t>Стихи и рассказы</a:t>
            </a:r>
            <a:endParaRPr lang="ru-RU" dirty="0"/>
          </a:p>
        </p:txBody>
      </p:sp>
      <p:sp>
        <p:nvSpPr>
          <p:cNvPr id="45" name="TextBox 44"/>
          <p:cNvSpPr txBox="1"/>
          <p:nvPr/>
        </p:nvSpPr>
        <p:spPr>
          <a:xfrm>
            <a:off x="621804" y="6525344"/>
            <a:ext cx="2448272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ru-RU" dirty="0" smtClean="0"/>
              <a:t>Любимые сказки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03871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2" cstate="print"/>
          <a:srcRect t="2307" b="2307"/>
          <a:stretch>
            <a:fillRect/>
          </a:stretch>
        </p:blipFill>
        <p:spPr bwMode="auto">
          <a:xfrm>
            <a:off x="0" y="548680"/>
            <a:ext cx="397764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Picture 5"/>
          <p:cNvPicPr>
            <a:picLocks noGrp="1" noChangeAspect="1" noChangeArrowheads="1"/>
          </p:cNvPicPr>
          <p:nvPr>
            <p:ph type="pic" idx="12"/>
          </p:nvPr>
        </p:nvPicPr>
        <p:blipFill>
          <a:blip r:embed="rId3" cstate="print"/>
          <a:srcRect t="13147" b="13147"/>
          <a:stretch>
            <a:fillRect/>
          </a:stretch>
        </p:blipFill>
        <p:spPr bwMode="auto">
          <a:xfrm>
            <a:off x="0" y="3429000"/>
            <a:ext cx="397764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" name="Picture 8"/>
          <p:cNvPicPr>
            <a:picLocks noGrp="1" noChangeAspect="1" noChangeArrowheads="1"/>
          </p:cNvPicPr>
          <p:nvPr>
            <p:ph type="pic" idx="1"/>
          </p:nvPr>
        </p:nvPicPr>
        <p:blipFill>
          <a:blip r:embed="rId4" cstate="print"/>
          <a:srcRect l="7116" r="7116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3" name="Picture 11"/>
          <p:cNvPicPr>
            <a:picLocks noGrp="1" noChangeAspect="1" noChangeArrowheads="1"/>
          </p:cNvPicPr>
          <p:nvPr>
            <p:ph type="pic" idx="14"/>
          </p:nvPr>
        </p:nvPicPr>
        <p:blipFill>
          <a:blip r:embed="rId5" cstate="print"/>
          <a:srcRect t="4030" b="4030"/>
          <a:stretch>
            <a:fillRect/>
          </a:stretch>
        </p:blipFill>
        <p:spPr bwMode="auto">
          <a:xfrm>
            <a:off x="8211185" y="3501008"/>
            <a:ext cx="3977640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4" name="Picture 12"/>
          <p:cNvPicPr>
            <a:picLocks noGrp="1" noChangeAspect="1" noChangeArrowheads="1"/>
          </p:cNvPicPr>
          <p:nvPr>
            <p:ph type="pic" idx="13"/>
          </p:nvPr>
        </p:nvPicPr>
        <p:blipFill>
          <a:blip r:embed="rId6" cstate="print"/>
          <a:srcRect t="4030" b="4030"/>
          <a:stretch>
            <a:fillRect/>
          </a:stretch>
        </p:blipFill>
        <p:spPr bwMode="auto">
          <a:xfrm>
            <a:off x="8211185" y="620688"/>
            <a:ext cx="397764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8" name="TextBox 37"/>
          <p:cNvSpPr txBox="1"/>
          <p:nvPr/>
        </p:nvSpPr>
        <p:spPr>
          <a:xfrm>
            <a:off x="4942284" y="6359402"/>
            <a:ext cx="2119683" cy="4985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ru-RU" sz="2400" dirty="0" smtClean="0"/>
              <a:t>Центр</a:t>
            </a:r>
            <a:r>
              <a:rPr lang="ru-RU" sz="2400" dirty="0" smtClean="0"/>
              <a:t> </a:t>
            </a:r>
            <a:r>
              <a:rPr lang="ru-RU" sz="2400" dirty="0" smtClean="0"/>
              <a:t>отдыха</a:t>
            </a:r>
            <a:endParaRPr lang="ru-RU" sz="2400" dirty="0"/>
          </a:p>
        </p:txBody>
      </p:sp>
      <p:sp>
        <p:nvSpPr>
          <p:cNvPr id="39" name="TextBox 38"/>
          <p:cNvSpPr txBox="1"/>
          <p:nvPr/>
        </p:nvSpPr>
        <p:spPr>
          <a:xfrm>
            <a:off x="4438228" y="0"/>
            <a:ext cx="2828916" cy="6780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СПОКОЙНЫЙ СЕКТОР</a:t>
            </a:r>
          </a:p>
          <a:p>
            <a:pPr>
              <a:lnSpc>
                <a:spcPct val="110000"/>
              </a:lnSpc>
            </a:pP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2"/>
          <p:cNvSpPr txBox="1">
            <a:spLocks/>
          </p:cNvSpPr>
          <p:nvPr/>
        </p:nvSpPr>
        <p:spPr>
          <a:xfrm>
            <a:off x="4150196" y="6237312"/>
            <a:ext cx="4164899" cy="804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800" dirty="0" smtClean="0">
                <a:solidFill>
                  <a:srgbClr val="FF9933"/>
                </a:solidFill>
              </a:rPr>
              <a:t>Среда </a:t>
            </a:r>
            <a:r>
              <a:rPr lang="ru-RU" sz="1800" dirty="0">
                <a:solidFill>
                  <a:srgbClr val="FF9933"/>
                </a:solidFill>
              </a:rPr>
              <a:t>для диалога с родителями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solidFill>
                  <a:srgbClr val="FF9933"/>
                </a:solidFill>
              </a:rPr>
              <a:t> </a:t>
            </a:r>
            <a:r>
              <a:rPr lang="ru-RU" sz="2000" dirty="0" smtClean="0">
                <a:solidFill>
                  <a:srgbClr val="FF9933"/>
                </a:solidFill>
              </a:rPr>
              <a:t> </a:t>
            </a:r>
            <a:endParaRPr lang="ru-RU" sz="2000" dirty="0">
              <a:solidFill>
                <a:srgbClr val="FF9933"/>
              </a:solidFill>
            </a:endParaRP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5832648" cy="3529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FF9933"/>
                </a:solidFill>
              </a:rPr>
              <a:t>4</a:t>
            </a:r>
            <a:r>
              <a:rPr lang="ru-RU" sz="1800" b="1" dirty="0" smtClean="0">
                <a:solidFill>
                  <a:srgbClr val="FF9933"/>
                </a:solidFill>
              </a:rPr>
              <a:t>. </a:t>
            </a:r>
            <a:r>
              <a:rPr lang="ru-RU" sz="1800" b="1" dirty="0">
                <a:solidFill>
                  <a:srgbClr val="FF99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среды для диалога с родителями</a:t>
            </a:r>
            <a:endParaRPr lang="ru-RU" sz="1800" b="1" dirty="0">
              <a:solidFill>
                <a:srgbClr val="FF9933"/>
              </a:solidFill>
            </a:endParaRPr>
          </a:p>
        </p:txBody>
      </p:sp>
      <p:pic>
        <p:nvPicPr>
          <p:cNvPr id="1031" name="Picture 7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/>
          <a:srcRect l="175" r="175"/>
          <a:stretch>
            <a:fillRect/>
          </a:stretch>
        </p:blipFill>
        <p:spPr bwMode="auto">
          <a:xfrm>
            <a:off x="4105592" y="609600"/>
            <a:ext cx="3977640" cy="5699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Grp="1" noChangeAspect="1" noChangeArrowheads="1"/>
          </p:cNvPicPr>
          <p:nvPr>
            <p:ph type="pic" idx="13"/>
          </p:nvPr>
        </p:nvPicPr>
        <p:blipFill>
          <a:blip r:embed="rId4" cstate="print"/>
          <a:srcRect t="4030" b="4030"/>
          <a:stretch>
            <a:fillRect/>
          </a:stretch>
        </p:blipFill>
        <p:spPr bwMode="auto">
          <a:xfrm>
            <a:off x="261764" y="609600"/>
            <a:ext cx="3715876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3" name="Picture 19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5" cstate="print"/>
          <a:srcRect t="4030" b="4030"/>
          <a:stretch>
            <a:fillRect/>
          </a:stretch>
        </p:blipFill>
        <p:spPr bwMode="auto">
          <a:xfrm>
            <a:off x="8326660" y="3573016"/>
            <a:ext cx="36004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4" name="Picture 20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6" cstate="print"/>
          <a:srcRect t="19803" b="19803"/>
          <a:stretch>
            <a:fillRect/>
          </a:stretch>
        </p:blipFill>
        <p:spPr bwMode="auto">
          <a:xfrm>
            <a:off x="8326439" y="609600"/>
            <a:ext cx="3600622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5" name="Picture 21"/>
          <p:cNvPicPr>
            <a:picLocks noGrp="1" noChangeAspect="1" noChangeArrowheads="1"/>
          </p:cNvPicPr>
          <p:nvPr>
            <p:ph type="pic" idx="12"/>
          </p:nvPr>
        </p:nvPicPr>
        <p:blipFill>
          <a:blip r:embed="rId7" cstate="print"/>
          <a:srcRect t="16667" b="16667"/>
          <a:stretch>
            <a:fillRect/>
          </a:stretch>
        </p:blipFill>
        <p:spPr bwMode="auto">
          <a:xfrm>
            <a:off x="261764" y="3573016"/>
            <a:ext cx="3672234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2132169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25860" y="836712"/>
            <a:ext cx="10153128" cy="4878288"/>
          </a:xfrm>
        </p:spPr>
        <p:txBody>
          <a:bodyPr>
            <a:normAutofit/>
          </a:bodyPr>
          <a:lstStyle/>
          <a:p>
            <a:r>
              <a:rPr lang="ru-RU" sz="5400" dirty="0" smtClean="0"/>
              <a:t>              </a:t>
            </a:r>
            <a:r>
              <a:rPr lang="ru-RU" sz="5400" dirty="0" smtClean="0"/>
              <a:t>Организация     развивающей </a:t>
            </a:r>
            <a:r>
              <a:rPr lang="ru-RU" sz="5400" dirty="0" smtClean="0"/>
              <a:t>предметно –   </a:t>
            </a:r>
          </a:p>
          <a:p>
            <a:r>
              <a:rPr lang="ru-RU" sz="5400" dirty="0" smtClean="0"/>
              <a:t> </a:t>
            </a:r>
            <a:r>
              <a:rPr lang="ru-RU" sz="5400" dirty="0" smtClean="0"/>
              <a:t>     </a:t>
            </a:r>
            <a:r>
              <a:rPr lang="ru-RU" sz="5400" dirty="0" smtClean="0"/>
              <a:t>  пространственной</a:t>
            </a:r>
          </a:p>
          <a:p>
            <a:r>
              <a:rPr lang="ru-RU" sz="5400" dirty="0" smtClean="0"/>
              <a:t>             среды в группе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xmlns="" val="932876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/>
          <a:srcRect t="3450" b="3450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4" cstate="print"/>
          <a:srcRect t="11474" b="11474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0" name="Picture 8"/>
          <p:cNvPicPr>
            <a:picLocks noGrp="1" noChangeAspect="1" noChangeArrowheads="1"/>
          </p:cNvPicPr>
          <p:nvPr>
            <p:ph type="pic" idx="12"/>
          </p:nvPr>
        </p:nvPicPr>
        <p:blipFill>
          <a:blip r:embed="rId5" cstate="print"/>
          <a:srcRect t="4030" b="4030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343407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2"/>
          <p:cNvSpPr txBox="1">
            <a:spLocks/>
          </p:cNvSpPr>
          <p:nvPr/>
        </p:nvSpPr>
        <p:spPr>
          <a:xfrm>
            <a:off x="-344502" y="6149069"/>
            <a:ext cx="4671920" cy="82714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14" name="Picture 18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/>
          <a:srcRect t="7539" b="7539"/>
          <a:stretch>
            <a:fillRect/>
          </a:stretch>
        </p:blipFill>
        <p:spPr bwMode="auto">
          <a:xfrm>
            <a:off x="0" y="0"/>
            <a:ext cx="80756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16" name="Picture 20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4" cstate="print"/>
          <a:srcRect l="3627" r="3627"/>
          <a:stretch>
            <a:fillRect/>
          </a:stretch>
        </p:blipFill>
        <p:spPr bwMode="auto">
          <a:xfrm>
            <a:off x="8211185" y="260648"/>
            <a:ext cx="3977640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18" name="Picture 22"/>
          <p:cNvPicPr>
            <a:picLocks noGrp="1" noChangeAspect="1" noChangeArrowheads="1"/>
          </p:cNvPicPr>
          <p:nvPr>
            <p:ph type="pic" idx="12"/>
          </p:nvPr>
        </p:nvPicPr>
        <p:blipFill>
          <a:blip r:embed="rId5" cstate="print"/>
          <a:srcRect t="1539" b="1539"/>
          <a:stretch>
            <a:fillRect/>
          </a:stretch>
        </p:blipFill>
        <p:spPr bwMode="auto">
          <a:xfrm>
            <a:off x="8210550" y="3501008"/>
            <a:ext cx="3978275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8725319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/>
          <a:srcRect t="3450" b="3450"/>
          <a:stretch>
            <a:fillRect/>
          </a:stretch>
        </p:blipFill>
        <p:spPr bwMode="auto">
          <a:xfrm>
            <a:off x="3574132" y="620688"/>
            <a:ext cx="8075612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4" cstate="print"/>
          <a:srcRect t="6291" b="6291"/>
          <a:stretch>
            <a:fillRect/>
          </a:stretch>
        </p:blipFill>
        <p:spPr bwMode="auto">
          <a:xfrm>
            <a:off x="549796" y="620688"/>
            <a:ext cx="2782044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513349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3713" y="6237288"/>
            <a:ext cx="3961450" cy="393576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Вход в группу, нижняя левая точка</a:t>
            </a:r>
            <a:endPara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92603" y="6312744"/>
            <a:ext cx="3124200" cy="318120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Нижняя правая точка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Заголовок 2"/>
          <p:cNvSpPr txBox="1">
            <a:spLocks/>
          </p:cNvSpPr>
          <p:nvPr/>
        </p:nvSpPr>
        <p:spPr>
          <a:xfrm>
            <a:off x="121772" y="2980952"/>
            <a:ext cx="3550920" cy="39357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левая точка</a:t>
            </a:r>
            <a:endPara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Текст 3"/>
          <p:cNvSpPr txBox="1">
            <a:spLocks/>
          </p:cNvSpPr>
          <p:nvPr/>
        </p:nvSpPr>
        <p:spPr>
          <a:xfrm>
            <a:off x="4654252" y="2980952"/>
            <a:ext cx="3124200" cy="318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правая точка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Текст 3"/>
          <p:cNvSpPr txBox="1">
            <a:spLocks/>
          </p:cNvSpPr>
          <p:nvPr/>
        </p:nvSpPr>
        <p:spPr>
          <a:xfrm>
            <a:off x="8714243" y="1700808"/>
            <a:ext cx="3124200" cy="39604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 </a:t>
            </a:r>
          </a:p>
          <a:p>
            <a:pPr algn="ctr"/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ранний возраст, младший,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редний, </a:t>
            </a:r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старший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подготовительный 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нужное подчеркнуть) </a:t>
            </a:r>
            <a:r>
              <a:rPr lang="ru-RU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группы с четырех точек по периметру</a:t>
            </a:r>
            <a:endParaRPr lang="ru-RU" sz="24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/>
          <a:srcRect l="933" r="933"/>
          <a:stretch>
            <a:fillRect/>
          </a:stretch>
        </p:blipFill>
        <p:spPr bwMode="auto">
          <a:xfrm>
            <a:off x="261938" y="3500438"/>
            <a:ext cx="3976687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Grp="1" noChangeAspect="1" noChangeArrowheads="1"/>
          </p:cNvPicPr>
          <p:nvPr>
            <p:ph type="pic" idx="11"/>
          </p:nvPr>
        </p:nvPicPr>
        <p:blipFill>
          <a:blip r:embed="rId4" cstate="print"/>
          <a:srcRect t="7530" b="7530"/>
          <a:stretch>
            <a:fillRect/>
          </a:stretch>
        </p:blipFill>
        <p:spPr bwMode="auto">
          <a:xfrm>
            <a:off x="4581525" y="3500438"/>
            <a:ext cx="397827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3" name="Picture 5"/>
          <p:cNvPicPr>
            <a:picLocks noGrp="1" noChangeAspect="1" noChangeArrowheads="1"/>
          </p:cNvPicPr>
          <p:nvPr>
            <p:ph type="pic" idx="12"/>
          </p:nvPr>
        </p:nvPicPr>
        <p:blipFill>
          <a:blip r:embed="rId5" cstate="print"/>
          <a:srcRect t="9412" b="9412"/>
          <a:stretch>
            <a:fillRect/>
          </a:stretch>
        </p:blipFill>
        <p:spPr bwMode="auto">
          <a:xfrm>
            <a:off x="4510088" y="333375"/>
            <a:ext cx="397827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6" cstate="print"/>
          <a:srcRect t="2431" b="2431"/>
          <a:stretch>
            <a:fillRect/>
          </a:stretch>
        </p:blipFill>
        <p:spPr bwMode="auto">
          <a:xfrm>
            <a:off x="333375" y="333375"/>
            <a:ext cx="397827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50850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8" name="Picture 18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3" cstate="print"/>
          <a:srcRect t="13822" b="13822"/>
          <a:stretch>
            <a:fillRect/>
          </a:stretch>
        </p:blipFill>
        <p:spPr bwMode="auto">
          <a:xfrm>
            <a:off x="6742484" y="3501008"/>
            <a:ext cx="4510237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Grp="1" noChangeAspect="1" noChangeArrowheads="1"/>
          </p:cNvPicPr>
          <p:nvPr>
            <p:ph type="pic" idx="12"/>
          </p:nvPr>
        </p:nvPicPr>
        <p:blipFill>
          <a:blip r:embed="rId4" cstate="print"/>
          <a:srcRect l="11936" r="11936"/>
          <a:stretch>
            <a:fillRect/>
          </a:stretch>
        </p:blipFill>
        <p:spPr bwMode="auto">
          <a:xfrm>
            <a:off x="6742484" y="548680"/>
            <a:ext cx="458224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Grp="1" noChangeAspect="1" noChangeArrowheads="1"/>
          </p:cNvPicPr>
          <p:nvPr>
            <p:ph type="pic" idx="1"/>
          </p:nvPr>
        </p:nvPicPr>
        <p:blipFill>
          <a:blip r:embed="rId5" cstate="print"/>
          <a:srcRect l="1927" r="1927"/>
          <a:stretch>
            <a:fillRect/>
          </a:stretch>
        </p:blipFill>
        <p:spPr bwMode="auto">
          <a:xfrm>
            <a:off x="477788" y="476672"/>
            <a:ext cx="504056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6895386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606580" y="1124744"/>
            <a:ext cx="4392488" cy="1185664"/>
          </a:xfrm>
        </p:spPr>
        <p:txBody>
          <a:bodyPr>
            <a:normAutofit/>
          </a:bodyPr>
          <a:lstStyle/>
          <a:p>
            <a:pPr algn="ctr"/>
            <a:r>
              <a:rPr lang="ru-RU" sz="2400" dirty="0"/>
              <a:t>1. Рабочий сектор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( </a:t>
            </a:r>
            <a:r>
              <a:rPr lang="ru-RU" sz="1600" dirty="0" smtClean="0"/>
              <a:t>включает в себя оборудование для организации совместной и регламентированной деятельности)</a:t>
            </a: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614692" y="3068960"/>
            <a:ext cx="2881023" cy="1828800"/>
          </a:xfrm>
        </p:spPr>
        <p:txBody>
          <a:bodyPr>
            <a:normAutofit fontScale="85000" lnSpcReduction="10000"/>
          </a:bodyPr>
          <a:lstStyle/>
          <a:p>
            <a:pPr marL="342900" indent="-342900">
              <a:buFontTx/>
              <a:buChar char="-"/>
            </a:pPr>
            <a:r>
              <a:rPr lang="ru-RU" dirty="0" smtClean="0">
                <a:solidFill>
                  <a:srgbClr val="FFFF00"/>
                </a:solidFill>
              </a:rPr>
              <a:t>Наполняемость центров меняется в зависимости от возрастной группы, темы недели, проектной деятельности в данный период ,времени года)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/>
          <a:srcRect l="887" r="887"/>
          <a:stretch>
            <a:fillRect/>
          </a:stretch>
        </p:blipFill>
        <p:spPr bwMode="auto">
          <a:xfrm>
            <a:off x="4763" y="609600"/>
            <a:ext cx="738505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9676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331152" y="6187064"/>
            <a:ext cx="3550920" cy="5364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5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Центр правильной речи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4184974" y="5758252"/>
            <a:ext cx="3550920" cy="109331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сенсорного развития </a:t>
            </a:r>
            <a:endParaRPr lang="ru-RU" sz="16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398668" y="6511566"/>
            <a:ext cx="3550920" cy="34643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72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Центр патриотического развития</a:t>
            </a:r>
          </a:p>
          <a:p>
            <a:pPr algn="ctr"/>
            <a:r>
              <a:rPr lang="ru-RU" sz="72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87" name="Picture 15"/>
          <p:cNvPicPr>
            <a:picLocks noGrp="1" noChangeAspect="1" noChangeArrowheads="1"/>
          </p:cNvPicPr>
          <p:nvPr>
            <p:ph type="pic" idx="13"/>
          </p:nvPr>
        </p:nvPicPr>
        <p:blipFill>
          <a:blip r:embed="rId3" cstate="print"/>
          <a:srcRect t="6066" b="6066"/>
          <a:stretch>
            <a:fillRect/>
          </a:stretch>
        </p:blipFill>
        <p:spPr bwMode="auto">
          <a:xfrm>
            <a:off x="189756" y="609600"/>
            <a:ext cx="36004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91" name="Picture 19"/>
          <p:cNvPicPr>
            <a:picLocks noGrp="1" noChangeAspect="1" noChangeArrowheads="1"/>
          </p:cNvPicPr>
          <p:nvPr>
            <p:ph type="pic" idx="1"/>
          </p:nvPr>
        </p:nvPicPr>
        <p:blipFill>
          <a:blip r:embed="rId4" cstate="print"/>
          <a:srcRect t="11853" b="11853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95" name="Picture 23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5" cstate="print"/>
          <a:srcRect t="3724" b="3724"/>
          <a:stretch>
            <a:fillRect/>
          </a:stretch>
        </p:blipFill>
        <p:spPr bwMode="auto">
          <a:xfrm>
            <a:off x="8211185" y="609600"/>
            <a:ext cx="3715875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946463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333772" y="6093296"/>
            <a:ext cx="3726729" cy="54868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Экологический центр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593534" y="6097506"/>
            <a:ext cx="3550920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1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Центр экспериментирования</a:t>
            </a:r>
            <a:r>
              <a:rPr lang="ru-RU" sz="21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21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4327418" y="5995685"/>
            <a:ext cx="4247760" cy="804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Центр </a:t>
            </a:r>
            <a:r>
              <a:rPr lang="ru-RU" sz="21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математического развития </a:t>
            </a:r>
            <a:r>
              <a:rPr lang="ru-RU" sz="14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12" name="Picture 16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/>
          <a:srcRect l="21474" r="21474"/>
          <a:stretch>
            <a:fillRect/>
          </a:stretch>
        </p:blipFill>
        <p:spPr bwMode="auto">
          <a:xfrm>
            <a:off x="0" y="476250"/>
            <a:ext cx="4222204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13" name="Picture 17"/>
          <p:cNvPicPr>
            <a:picLocks noGrp="1" noChangeAspect="1" noChangeArrowheads="1"/>
          </p:cNvPicPr>
          <p:nvPr>
            <p:ph type="pic" idx="13"/>
          </p:nvPr>
        </p:nvPicPr>
        <p:blipFill>
          <a:blip r:embed="rId4" cstate="print"/>
          <a:srcRect t="24402" b="24402"/>
          <a:stretch>
            <a:fillRect/>
          </a:stretch>
        </p:blipFill>
        <p:spPr bwMode="auto">
          <a:xfrm>
            <a:off x="8254652" y="476673"/>
            <a:ext cx="3744416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5" cstate="print"/>
          <a:srcRect t="1923" b="1923"/>
          <a:stretch>
            <a:fillRect/>
          </a:stretch>
        </p:blipFill>
        <p:spPr bwMode="auto">
          <a:xfrm>
            <a:off x="4366220" y="476672"/>
            <a:ext cx="3790157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7473308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790156" y="6245559"/>
            <a:ext cx="4392487" cy="612441"/>
          </a:xfrm>
        </p:spPr>
        <p:txBody>
          <a:bodyPr>
            <a:normAutofit/>
          </a:bodyPr>
          <a:lstStyle/>
          <a:p>
            <a:pPr algn="ctr"/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1.6. Рабочий сектор </a:t>
            </a: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методическая литература педагога)</a:t>
            </a: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BA101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rgbClr val="BA1010">
                  <a:lumMod val="20000"/>
                  <a:lumOff val="8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/>
          <a:srcRect l="3398" r="3398"/>
          <a:stretch>
            <a:fillRect/>
          </a:stretch>
        </p:blipFill>
        <p:spPr bwMode="auto">
          <a:xfrm>
            <a:off x="190500" y="609600"/>
            <a:ext cx="11807825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Текст 9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4464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82244" y="6093296"/>
            <a:ext cx="2836168" cy="764704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ИКТ педагога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12014" r="12014"/>
          <a:stretch>
            <a:fillRect/>
          </a:stretch>
        </p:blipFill>
        <p:spPr bwMode="auto">
          <a:xfrm>
            <a:off x="6814492" y="596261"/>
            <a:ext cx="4248472" cy="565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3" cstate="print"/>
          <a:srcRect t="12541" b="12541"/>
          <a:stretch>
            <a:fillRect/>
          </a:stretch>
        </p:blipFill>
        <p:spPr bwMode="auto">
          <a:xfrm>
            <a:off x="621804" y="548680"/>
            <a:ext cx="4408736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4582244" y="0"/>
            <a:ext cx="2410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BA101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b="1" dirty="0">
              <a:solidFill>
                <a:srgbClr val="BA1010">
                  <a:lumMod val="20000"/>
                  <a:lumOff val="8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74132" y="6248400"/>
            <a:ext cx="4537207" cy="60960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игры </a:t>
            </a: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3" cstate="print"/>
          <a:srcRect t="15319" b="15319"/>
          <a:stretch>
            <a:fillRect/>
          </a:stretch>
        </p:blipFill>
        <p:spPr bwMode="auto">
          <a:xfrm>
            <a:off x="406400" y="404813"/>
            <a:ext cx="11233150" cy="5843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95679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3934172" y="260648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2205980" y="6353944"/>
            <a:ext cx="4998557" cy="50405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театрализации </a:t>
            </a: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8470676" y="6361128"/>
            <a:ext cx="3139016" cy="496872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Уголок ряженых </a:t>
            </a:r>
          </a:p>
          <a:p>
            <a:pPr algn="ctr"/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1" name="Picture 5"/>
          <p:cNvPicPr>
            <a:picLocks noGrp="1" noChangeAspect="1" noChangeArrowheads="1"/>
          </p:cNvPicPr>
          <p:nvPr>
            <p:ph type="pic" idx="13"/>
          </p:nvPr>
        </p:nvPicPr>
        <p:blipFill>
          <a:blip r:embed="rId3" cstate="print"/>
          <a:srcRect l="14665" r="14665"/>
          <a:stretch>
            <a:fillRect/>
          </a:stretch>
        </p:blipFill>
        <p:spPr bwMode="auto">
          <a:xfrm>
            <a:off x="4150196" y="620688"/>
            <a:ext cx="3905632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Grp="1" noChangeAspect="1" noChangeArrowheads="1"/>
          </p:cNvPicPr>
          <p:nvPr>
            <p:ph type="pic" idx="1"/>
          </p:nvPr>
        </p:nvPicPr>
        <p:blipFill>
          <a:blip r:embed="rId4" cstate="print"/>
          <a:srcRect l="14273" r="14273"/>
          <a:stretch>
            <a:fillRect/>
          </a:stretch>
        </p:blipFill>
        <p:spPr bwMode="auto">
          <a:xfrm>
            <a:off x="0" y="620688"/>
            <a:ext cx="3934172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3" name="Picture 7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5" cstate="print"/>
          <a:srcRect l="671" r="671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8017772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raduationAlbum_16x9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110000"/>
          </a:lnSpc>
          <a:defRPr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6313D3F-4C96-479C-A8EF-55F4C044825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Альбом для фотографий с выпускного вечера с черным фоном (широкоэкранный формат)</Template>
  <TotalTime>0</TotalTime>
  <Words>248</Words>
  <Application>Microsoft Office PowerPoint</Application>
  <PresentationFormat>Произвольный</PresentationFormat>
  <Paragraphs>72</Paragraphs>
  <Slides>20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GraduationAlbum_16x9</vt:lpstr>
      <vt:lpstr>Старшая   группа,  тема: «Весна-красна» </vt:lpstr>
      <vt:lpstr>Вход в группу, нижняя левая точка</vt:lpstr>
      <vt:lpstr>1. Рабочий сектор  ( включает в себя оборудование для организации совместной и регламентированной деятельности)</vt:lpstr>
      <vt:lpstr>Слайд 4</vt:lpstr>
      <vt:lpstr>Слайд 5</vt:lpstr>
      <vt:lpstr>1.6. Рабочий сектор  (методическая литература педагога)</vt:lpstr>
      <vt:lpstr>ИКТ педагога</vt:lpstr>
      <vt:lpstr>  Центр игры   </vt:lpstr>
      <vt:lpstr>Слайд 9</vt:lpstr>
      <vt:lpstr> Центр сюжетно-ролевой игры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2018-04-22T15:15:56Z</dcterms:created>
  <dcterms:modified xsi:type="dcterms:W3CDTF">2019-04-11T08:09:23Z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TC028133329991</vt:lpwstr>
  </property>
</Properties>
</file>