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81BEFE-D4B4-4C89-9B36-98245724FF8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294EF1-7B51-4618-BB8E-A3F176FEFB1A}">
      <dgm:prSet phldrT="[Текст]"/>
      <dgm:spPr/>
      <dgm:t>
        <a:bodyPr/>
        <a:lstStyle/>
        <a:p>
          <a:r>
            <a:rPr lang="ru-RU" b="0" dirty="0" smtClean="0"/>
            <a:t>развитие речевого дыхания</a:t>
          </a:r>
          <a:r>
            <a:rPr lang="ru-RU" dirty="0" smtClean="0"/>
            <a:t>; формирование и </a:t>
          </a:r>
          <a:r>
            <a:rPr lang="ru-RU" b="0" dirty="0" smtClean="0"/>
            <a:t>развитие</a:t>
          </a:r>
          <a:r>
            <a:rPr lang="ru-RU" b="1" dirty="0" smtClean="0"/>
            <a:t> </a:t>
          </a:r>
          <a:r>
            <a:rPr lang="ru-RU" dirty="0" smtClean="0"/>
            <a:t>артикуляционного аппарата; регуляции мышечного тонуса; активация всех видов внимания и памяти.</a:t>
          </a:r>
          <a:endParaRPr lang="ru-RU" dirty="0"/>
        </a:p>
      </dgm:t>
    </dgm:pt>
    <dgm:pt modelId="{4CC71B9D-A3E1-4F75-847F-DCEE82A800EE}" type="parTrans" cxnId="{6295FABC-1A6C-49BE-92CB-13EEA55146BB}">
      <dgm:prSet/>
      <dgm:spPr/>
      <dgm:t>
        <a:bodyPr/>
        <a:lstStyle/>
        <a:p>
          <a:endParaRPr lang="ru-RU"/>
        </a:p>
      </dgm:t>
    </dgm:pt>
    <dgm:pt modelId="{A26FFE1A-CF6B-474B-9CBF-BB5602427121}" type="sibTrans" cxnId="{6295FABC-1A6C-49BE-92CB-13EEA55146BB}">
      <dgm:prSet/>
      <dgm:spPr/>
      <dgm:t>
        <a:bodyPr/>
        <a:lstStyle/>
        <a:p>
          <a:endParaRPr lang="ru-RU"/>
        </a:p>
      </dgm:t>
    </dgm:pt>
    <dgm:pt modelId="{E09ABC15-1ECA-4533-AF7A-6E0AAAD0CEBD}">
      <dgm:prSet/>
      <dgm:spPr/>
      <dgm:t>
        <a:bodyPr/>
        <a:lstStyle/>
        <a:p>
          <a:r>
            <a:rPr lang="ru-RU" smtClean="0"/>
            <a:t>укрепление костно-мышечного аппарата; </a:t>
          </a:r>
          <a:r>
            <a:rPr lang="ru-RU" b="0" smtClean="0"/>
            <a:t>развитие</a:t>
          </a:r>
          <a:r>
            <a:rPr lang="ru-RU" smtClean="0"/>
            <a:t> физиологического дыхания</a:t>
          </a:r>
          <a:r>
            <a:rPr lang="ru-RU" b="1" smtClean="0"/>
            <a:t>; </a:t>
          </a:r>
          <a:r>
            <a:rPr lang="ru-RU" b="0" smtClean="0"/>
            <a:t>развитие</a:t>
          </a:r>
          <a:r>
            <a:rPr lang="ru-RU" smtClean="0"/>
            <a:t> координации движений и моторных функций;</a:t>
          </a:r>
          <a:endParaRPr lang="ru-RU"/>
        </a:p>
      </dgm:t>
    </dgm:pt>
    <dgm:pt modelId="{48FA0D3D-1FAF-42C3-B5DF-EB5C076221B0}" type="parTrans" cxnId="{96A0D432-5CCE-454A-BFEA-474C119230AA}">
      <dgm:prSet/>
      <dgm:spPr/>
      <dgm:t>
        <a:bodyPr/>
        <a:lstStyle/>
        <a:p>
          <a:endParaRPr lang="ru-RU"/>
        </a:p>
      </dgm:t>
    </dgm:pt>
    <dgm:pt modelId="{A4BD953C-B38D-40D7-ABC3-BD11A4F3FB06}" type="sibTrans" cxnId="{96A0D432-5CCE-454A-BFEA-474C119230AA}">
      <dgm:prSet/>
      <dgm:spPr/>
      <dgm:t>
        <a:bodyPr/>
        <a:lstStyle/>
        <a:p>
          <a:endParaRPr lang="ru-RU"/>
        </a:p>
      </dgm:t>
    </dgm:pt>
    <dgm:pt modelId="{095F94D1-92DC-4CAA-9A33-07C242F4786E}">
      <dgm:prSet/>
      <dgm:spPr/>
      <dgm:t>
        <a:bodyPr/>
        <a:lstStyle/>
        <a:p>
          <a:r>
            <a:rPr lang="ru-RU" dirty="0" smtClean="0"/>
            <a:t>формирование пространственных представлений и способности произвольно передвигаться в пространстве относительно других детей и предметов; </a:t>
          </a:r>
          <a:r>
            <a:rPr lang="ru-RU" b="0" dirty="0" smtClean="0"/>
            <a:t>развитие</a:t>
          </a:r>
          <a:r>
            <a:rPr lang="ru-RU" b="1" dirty="0" smtClean="0"/>
            <a:t> </a:t>
          </a:r>
          <a:r>
            <a:rPr lang="ru-RU" b="0" dirty="0" smtClean="0"/>
            <a:t>переключаемости</a:t>
          </a:r>
          <a:endParaRPr lang="ru-RU" dirty="0"/>
        </a:p>
      </dgm:t>
    </dgm:pt>
    <dgm:pt modelId="{02D0268B-0A1E-4F04-ACB6-726954B520B3}" type="parTrans" cxnId="{4754F92B-201F-492E-806A-1A536F433C66}">
      <dgm:prSet/>
      <dgm:spPr/>
      <dgm:t>
        <a:bodyPr/>
        <a:lstStyle/>
        <a:p>
          <a:endParaRPr lang="ru-RU"/>
        </a:p>
      </dgm:t>
    </dgm:pt>
    <dgm:pt modelId="{9B77E396-5394-4340-9925-4F2FE8C9C953}" type="sibTrans" cxnId="{4754F92B-201F-492E-806A-1A536F433C66}">
      <dgm:prSet/>
      <dgm:spPr/>
      <dgm:t>
        <a:bodyPr/>
        <a:lstStyle/>
        <a:p>
          <a:endParaRPr lang="ru-RU"/>
        </a:p>
      </dgm:t>
    </dgm:pt>
    <dgm:pt modelId="{DA94080F-D4F6-41EE-B6DF-B107118BEC13}">
      <dgm:prSet/>
      <dgm:spPr/>
      <dgm:t>
        <a:bodyPr/>
        <a:lstStyle/>
        <a:p>
          <a:r>
            <a:rPr lang="ru-RU" dirty="0" smtClean="0"/>
            <a:t>воспитание и </a:t>
          </a:r>
          <a:r>
            <a:rPr lang="ru-RU" b="0" dirty="0" smtClean="0"/>
            <a:t>развитие чувства ритма</a:t>
          </a:r>
          <a:r>
            <a:rPr lang="ru-RU" b="1" dirty="0" smtClean="0"/>
            <a:t>;</a:t>
          </a:r>
          <a:r>
            <a:rPr lang="ru-RU" dirty="0" smtClean="0"/>
            <a:t> </a:t>
          </a:r>
          <a:r>
            <a:rPr lang="ru-RU" dirty="0" smtClean="0"/>
            <a:t>певческих способностей</a:t>
          </a:r>
          <a:endParaRPr lang="ru-RU" dirty="0"/>
        </a:p>
      </dgm:t>
    </dgm:pt>
    <dgm:pt modelId="{87BD9E07-3148-495A-8E0A-A9DD869992A6}" type="parTrans" cxnId="{2AB84FFF-84BD-4DEC-AA85-EDA9EF60C045}">
      <dgm:prSet/>
      <dgm:spPr/>
      <dgm:t>
        <a:bodyPr/>
        <a:lstStyle/>
        <a:p>
          <a:endParaRPr lang="ru-RU"/>
        </a:p>
      </dgm:t>
    </dgm:pt>
    <dgm:pt modelId="{DBECF892-2A3E-4663-B2BA-1D8E814B4FBC}" type="sibTrans" cxnId="{2AB84FFF-84BD-4DEC-AA85-EDA9EF60C045}">
      <dgm:prSet/>
      <dgm:spPr/>
      <dgm:t>
        <a:bodyPr/>
        <a:lstStyle/>
        <a:p>
          <a:endParaRPr lang="ru-RU"/>
        </a:p>
      </dgm:t>
    </dgm:pt>
    <dgm:pt modelId="{2C8147B1-E20E-4B26-9643-8686E6DFCC5E}" type="pres">
      <dgm:prSet presAssocID="{5481BEFE-D4B4-4C89-9B36-98245724FF84}" presName="diagram" presStyleCnt="0">
        <dgm:presLayoutVars>
          <dgm:dir/>
          <dgm:resizeHandles val="exact"/>
        </dgm:presLayoutVars>
      </dgm:prSet>
      <dgm:spPr/>
    </dgm:pt>
    <dgm:pt modelId="{50CECA3D-6C52-4E15-8D55-7BEF9165C842}" type="pres">
      <dgm:prSet presAssocID="{095F94D1-92DC-4CAA-9A33-07C242F4786E}" presName="node" presStyleLbl="node1" presStyleIdx="0" presStyleCnt="4">
        <dgm:presLayoutVars>
          <dgm:bulletEnabled val="1"/>
        </dgm:presLayoutVars>
      </dgm:prSet>
      <dgm:spPr/>
    </dgm:pt>
    <dgm:pt modelId="{99526DFB-8E82-45CC-836E-44DB165241D9}" type="pres">
      <dgm:prSet presAssocID="{9B77E396-5394-4340-9925-4F2FE8C9C953}" presName="sibTrans" presStyleCnt="0"/>
      <dgm:spPr/>
    </dgm:pt>
    <dgm:pt modelId="{859D831C-D014-4B62-8C16-883E823D9E6C}" type="pres">
      <dgm:prSet presAssocID="{E09ABC15-1ECA-4533-AF7A-6E0AAAD0CEBD}" presName="node" presStyleLbl="node1" presStyleIdx="1" presStyleCnt="4">
        <dgm:presLayoutVars>
          <dgm:bulletEnabled val="1"/>
        </dgm:presLayoutVars>
      </dgm:prSet>
      <dgm:spPr/>
    </dgm:pt>
    <dgm:pt modelId="{543E5E14-4144-4E90-99DE-92AFC4E2D08B}" type="pres">
      <dgm:prSet presAssocID="{A4BD953C-B38D-40D7-ABC3-BD11A4F3FB06}" presName="sibTrans" presStyleCnt="0"/>
      <dgm:spPr/>
    </dgm:pt>
    <dgm:pt modelId="{55AAFEC9-AB09-4DDF-93A5-1E767C855880}" type="pres">
      <dgm:prSet presAssocID="{5B294EF1-7B51-4618-BB8E-A3F176FEFB1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BC19F6-5C9C-46C0-81E8-8C0E452F68F6}" type="pres">
      <dgm:prSet presAssocID="{A26FFE1A-CF6B-474B-9CBF-BB5602427121}" presName="sibTrans" presStyleCnt="0"/>
      <dgm:spPr/>
    </dgm:pt>
    <dgm:pt modelId="{CE3F7278-6B25-44F1-B401-784707848B98}" type="pres">
      <dgm:prSet presAssocID="{DA94080F-D4F6-41EE-B6DF-B107118BEC13}" presName="node" presStyleLbl="node1" presStyleIdx="3" presStyleCnt="4">
        <dgm:presLayoutVars>
          <dgm:bulletEnabled val="1"/>
        </dgm:presLayoutVars>
      </dgm:prSet>
      <dgm:spPr/>
    </dgm:pt>
  </dgm:ptLst>
  <dgm:cxnLst>
    <dgm:cxn modelId="{C779BAFA-7377-4705-95AC-EFA59271457B}" type="presOf" srcId="{E09ABC15-1ECA-4533-AF7A-6E0AAAD0CEBD}" destId="{859D831C-D014-4B62-8C16-883E823D9E6C}" srcOrd="0" destOrd="0" presId="urn:microsoft.com/office/officeart/2005/8/layout/default"/>
    <dgm:cxn modelId="{6295FABC-1A6C-49BE-92CB-13EEA55146BB}" srcId="{5481BEFE-D4B4-4C89-9B36-98245724FF84}" destId="{5B294EF1-7B51-4618-BB8E-A3F176FEFB1A}" srcOrd="2" destOrd="0" parTransId="{4CC71B9D-A3E1-4F75-847F-DCEE82A800EE}" sibTransId="{A26FFE1A-CF6B-474B-9CBF-BB5602427121}"/>
    <dgm:cxn modelId="{113A93CD-96D2-455E-80E3-C209785B9C9D}" type="presOf" srcId="{DA94080F-D4F6-41EE-B6DF-B107118BEC13}" destId="{CE3F7278-6B25-44F1-B401-784707848B98}" srcOrd="0" destOrd="0" presId="urn:microsoft.com/office/officeart/2005/8/layout/default"/>
    <dgm:cxn modelId="{96A0D432-5CCE-454A-BFEA-474C119230AA}" srcId="{5481BEFE-D4B4-4C89-9B36-98245724FF84}" destId="{E09ABC15-1ECA-4533-AF7A-6E0AAAD0CEBD}" srcOrd="1" destOrd="0" parTransId="{48FA0D3D-1FAF-42C3-B5DF-EB5C076221B0}" sibTransId="{A4BD953C-B38D-40D7-ABC3-BD11A4F3FB06}"/>
    <dgm:cxn modelId="{1CC596B7-F5B0-4597-943E-5DCAE065281F}" type="presOf" srcId="{095F94D1-92DC-4CAA-9A33-07C242F4786E}" destId="{50CECA3D-6C52-4E15-8D55-7BEF9165C842}" srcOrd="0" destOrd="0" presId="urn:microsoft.com/office/officeart/2005/8/layout/default"/>
    <dgm:cxn modelId="{2AB84FFF-84BD-4DEC-AA85-EDA9EF60C045}" srcId="{5481BEFE-D4B4-4C89-9B36-98245724FF84}" destId="{DA94080F-D4F6-41EE-B6DF-B107118BEC13}" srcOrd="3" destOrd="0" parTransId="{87BD9E07-3148-495A-8E0A-A9DD869992A6}" sibTransId="{DBECF892-2A3E-4663-B2BA-1D8E814B4FBC}"/>
    <dgm:cxn modelId="{EC417768-923F-4130-8721-7CF3B6923A71}" type="presOf" srcId="{5B294EF1-7B51-4618-BB8E-A3F176FEFB1A}" destId="{55AAFEC9-AB09-4DDF-93A5-1E767C855880}" srcOrd="0" destOrd="0" presId="urn:microsoft.com/office/officeart/2005/8/layout/default"/>
    <dgm:cxn modelId="{4754F92B-201F-492E-806A-1A536F433C66}" srcId="{5481BEFE-D4B4-4C89-9B36-98245724FF84}" destId="{095F94D1-92DC-4CAA-9A33-07C242F4786E}" srcOrd="0" destOrd="0" parTransId="{02D0268B-0A1E-4F04-ACB6-726954B520B3}" sibTransId="{9B77E396-5394-4340-9925-4F2FE8C9C953}"/>
    <dgm:cxn modelId="{775155FC-6E63-4AFE-A7D9-3CF349540359}" type="presOf" srcId="{5481BEFE-D4B4-4C89-9B36-98245724FF84}" destId="{2C8147B1-E20E-4B26-9643-8686E6DFCC5E}" srcOrd="0" destOrd="0" presId="urn:microsoft.com/office/officeart/2005/8/layout/default"/>
    <dgm:cxn modelId="{594345D3-1221-4B0F-8529-7C1DB9B311A5}" type="presParOf" srcId="{2C8147B1-E20E-4B26-9643-8686E6DFCC5E}" destId="{50CECA3D-6C52-4E15-8D55-7BEF9165C842}" srcOrd="0" destOrd="0" presId="urn:microsoft.com/office/officeart/2005/8/layout/default"/>
    <dgm:cxn modelId="{A15CB63F-3B79-43AC-8335-D64A8F564B6C}" type="presParOf" srcId="{2C8147B1-E20E-4B26-9643-8686E6DFCC5E}" destId="{99526DFB-8E82-45CC-836E-44DB165241D9}" srcOrd="1" destOrd="0" presId="urn:microsoft.com/office/officeart/2005/8/layout/default"/>
    <dgm:cxn modelId="{AADCBAF3-2B5D-465B-84B2-F9C210A852A7}" type="presParOf" srcId="{2C8147B1-E20E-4B26-9643-8686E6DFCC5E}" destId="{859D831C-D014-4B62-8C16-883E823D9E6C}" srcOrd="2" destOrd="0" presId="urn:microsoft.com/office/officeart/2005/8/layout/default"/>
    <dgm:cxn modelId="{C932D927-871B-432B-A82D-C05CAD4166F1}" type="presParOf" srcId="{2C8147B1-E20E-4B26-9643-8686E6DFCC5E}" destId="{543E5E14-4144-4E90-99DE-92AFC4E2D08B}" srcOrd="3" destOrd="0" presId="urn:microsoft.com/office/officeart/2005/8/layout/default"/>
    <dgm:cxn modelId="{414DDBD4-A3DC-4B7C-89E4-2C1C10A52D87}" type="presParOf" srcId="{2C8147B1-E20E-4B26-9643-8686E6DFCC5E}" destId="{55AAFEC9-AB09-4DDF-93A5-1E767C855880}" srcOrd="4" destOrd="0" presId="urn:microsoft.com/office/officeart/2005/8/layout/default"/>
    <dgm:cxn modelId="{F7F89B17-ED56-488A-A565-FF99B30514BE}" type="presParOf" srcId="{2C8147B1-E20E-4B26-9643-8686E6DFCC5E}" destId="{89BC19F6-5C9C-46C0-81E8-8C0E452F68F6}" srcOrd="5" destOrd="0" presId="urn:microsoft.com/office/officeart/2005/8/layout/default"/>
    <dgm:cxn modelId="{2CC3C005-7D32-450F-ADD5-DBE3D5E5F042}" type="presParOf" srcId="{2C8147B1-E20E-4B26-9643-8686E6DFCC5E}" destId="{CE3F7278-6B25-44F1-B401-784707848B9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081935-B238-4DD7-BFBF-9E3626A0F95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6C8E7D-C0E5-4EC3-9082-6207B1B27A13}">
      <dgm:prSet/>
      <dgm:spPr/>
      <dgm:t>
        <a:bodyPr/>
        <a:lstStyle/>
        <a:p>
          <a:r>
            <a:rPr lang="ru-RU" dirty="0" smtClean="0"/>
            <a:t>наглядно-слуховые приёмы для звуковой регуляции движения: инструментальная музыка и песни, бубен, колокольчики и др. ; короткие стихотворения, </a:t>
          </a:r>
          <a:r>
            <a:rPr lang="ru-RU" dirty="0" err="1" smtClean="0"/>
            <a:t>чистоговорки</a:t>
          </a:r>
          <a:r>
            <a:rPr lang="ru-RU" dirty="0" smtClean="0"/>
            <a:t>, скороговорки</a:t>
          </a:r>
          <a:endParaRPr lang="ru-RU" dirty="0"/>
        </a:p>
      </dgm:t>
    </dgm:pt>
    <dgm:pt modelId="{0B591F62-7FBD-4458-9DB2-225220C12FEC}" type="parTrans" cxnId="{603EE394-6E83-4F39-8681-B180F1BD23C6}">
      <dgm:prSet/>
      <dgm:spPr/>
      <dgm:t>
        <a:bodyPr/>
        <a:lstStyle/>
        <a:p>
          <a:endParaRPr lang="ru-RU"/>
        </a:p>
      </dgm:t>
    </dgm:pt>
    <dgm:pt modelId="{7DB237A9-7EFA-4146-8C72-933FFAB53C81}" type="sibTrans" cxnId="{603EE394-6E83-4F39-8681-B180F1BD23C6}">
      <dgm:prSet/>
      <dgm:spPr/>
      <dgm:t>
        <a:bodyPr/>
        <a:lstStyle/>
        <a:p>
          <a:endParaRPr lang="ru-RU"/>
        </a:p>
      </dgm:t>
    </dgm:pt>
    <dgm:pt modelId="{B263F659-6A6C-4D8F-ACD9-990FAEFFB527}">
      <dgm:prSet/>
      <dgm:spPr/>
      <dgm:t>
        <a:bodyPr/>
        <a:lstStyle/>
        <a:p>
          <a:r>
            <a:rPr lang="ru-RU" dirty="0" smtClean="0"/>
            <a:t>наглядно- зрительные приёмы:  показ педагогом движения; подражание образам; использование зрительных ориентиров и наглядных пособий.</a:t>
          </a:r>
          <a:endParaRPr lang="ru-RU" dirty="0"/>
        </a:p>
      </dgm:t>
    </dgm:pt>
    <dgm:pt modelId="{C3A5E839-14D4-4B0C-A2C8-146AE6BCE65B}" type="parTrans" cxnId="{F2C39581-994A-423F-A733-39B8CA27B368}">
      <dgm:prSet/>
      <dgm:spPr/>
      <dgm:t>
        <a:bodyPr/>
        <a:lstStyle/>
        <a:p>
          <a:endParaRPr lang="ru-RU"/>
        </a:p>
      </dgm:t>
    </dgm:pt>
    <dgm:pt modelId="{3F85332E-6E27-44F1-96A9-3AD0B113CAE8}" type="sibTrans" cxnId="{F2C39581-994A-423F-A733-39B8CA27B368}">
      <dgm:prSet/>
      <dgm:spPr/>
      <dgm:t>
        <a:bodyPr/>
        <a:lstStyle/>
        <a:p>
          <a:endParaRPr lang="ru-RU"/>
        </a:p>
      </dgm:t>
    </dgm:pt>
    <dgm:pt modelId="{4F669D4D-97D0-481F-889C-364C36501DA9}" type="pres">
      <dgm:prSet presAssocID="{C3081935-B238-4DD7-BFBF-9E3626A0F950}" presName="linear" presStyleCnt="0">
        <dgm:presLayoutVars>
          <dgm:animLvl val="lvl"/>
          <dgm:resizeHandles val="exact"/>
        </dgm:presLayoutVars>
      </dgm:prSet>
      <dgm:spPr/>
    </dgm:pt>
    <dgm:pt modelId="{01FF410C-09FC-4D81-9007-C0C026C06ACF}" type="pres">
      <dgm:prSet presAssocID="{B263F659-6A6C-4D8F-ACD9-990FAEFFB527}" presName="parentText" presStyleLbl="node1" presStyleIdx="0" presStyleCnt="2" custLinFactY="-99376" custLinFactNeighborX="126" custLinFactNeighborY="-100000">
        <dgm:presLayoutVars>
          <dgm:chMax val="0"/>
          <dgm:bulletEnabled val="1"/>
        </dgm:presLayoutVars>
      </dgm:prSet>
      <dgm:spPr/>
    </dgm:pt>
    <dgm:pt modelId="{32258DB7-42B5-4417-9F32-260BC041EEC6}" type="pres">
      <dgm:prSet presAssocID="{3F85332E-6E27-44F1-96A9-3AD0B113CAE8}" presName="spacer" presStyleCnt="0"/>
      <dgm:spPr/>
    </dgm:pt>
    <dgm:pt modelId="{3851AD67-91B6-4C63-9AB6-DD4AAEF9D427}" type="pres">
      <dgm:prSet presAssocID="{CE6C8E7D-C0E5-4EC3-9082-6207B1B27A13}" presName="parentText" presStyleLbl="node1" presStyleIdx="1" presStyleCnt="2" custLinFactY="4337" custLinFactNeighborX="1001" custLinFactNeighborY="100000">
        <dgm:presLayoutVars>
          <dgm:chMax val="0"/>
          <dgm:bulletEnabled val="1"/>
        </dgm:presLayoutVars>
      </dgm:prSet>
      <dgm:spPr/>
    </dgm:pt>
  </dgm:ptLst>
  <dgm:cxnLst>
    <dgm:cxn modelId="{603EE394-6E83-4F39-8681-B180F1BD23C6}" srcId="{C3081935-B238-4DD7-BFBF-9E3626A0F950}" destId="{CE6C8E7D-C0E5-4EC3-9082-6207B1B27A13}" srcOrd="1" destOrd="0" parTransId="{0B591F62-7FBD-4458-9DB2-225220C12FEC}" sibTransId="{7DB237A9-7EFA-4146-8C72-933FFAB53C81}"/>
    <dgm:cxn modelId="{23C6273E-169C-477C-91E7-80CC82428002}" type="presOf" srcId="{CE6C8E7D-C0E5-4EC3-9082-6207B1B27A13}" destId="{3851AD67-91B6-4C63-9AB6-DD4AAEF9D427}" srcOrd="0" destOrd="0" presId="urn:microsoft.com/office/officeart/2005/8/layout/vList2"/>
    <dgm:cxn modelId="{89D7433D-CF06-47C1-9138-D55588C3423E}" type="presOf" srcId="{B263F659-6A6C-4D8F-ACD9-990FAEFFB527}" destId="{01FF410C-09FC-4D81-9007-C0C026C06ACF}" srcOrd="0" destOrd="0" presId="urn:microsoft.com/office/officeart/2005/8/layout/vList2"/>
    <dgm:cxn modelId="{F2C39581-994A-423F-A733-39B8CA27B368}" srcId="{C3081935-B238-4DD7-BFBF-9E3626A0F950}" destId="{B263F659-6A6C-4D8F-ACD9-990FAEFFB527}" srcOrd="0" destOrd="0" parTransId="{C3A5E839-14D4-4B0C-A2C8-146AE6BCE65B}" sibTransId="{3F85332E-6E27-44F1-96A9-3AD0B113CAE8}"/>
    <dgm:cxn modelId="{F1D64E48-81ED-4235-89F0-EB5336DBEB86}" type="presOf" srcId="{C3081935-B238-4DD7-BFBF-9E3626A0F950}" destId="{4F669D4D-97D0-481F-889C-364C36501DA9}" srcOrd="0" destOrd="0" presId="urn:microsoft.com/office/officeart/2005/8/layout/vList2"/>
    <dgm:cxn modelId="{C0C405B9-A471-44E5-A991-15C2B6AA0E40}" type="presParOf" srcId="{4F669D4D-97D0-481F-889C-364C36501DA9}" destId="{01FF410C-09FC-4D81-9007-C0C026C06ACF}" srcOrd="0" destOrd="0" presId="urn:microsoft.com/office/officeart/2005/8/layout/vList2"/>
    <dgm:cxn modelId="{E22BDA36-025F-4BCF-84B3-DD3B32DBA257}" type="presParOf" srcId="{4F669D4D-97D0-481F-889C-364C36501DA9}" destId="{32258DB7-42B5-4417-9F32-260BC041EEC6}" srcOrd="1" destOrd="0" presId="urn:microsoft.com/office/officeart/2005/8/layout/vList2"/>
    <dgm:cxn modelId="{56FF8F50-A35C-4E98-A139-D08AF4D5E032}" type="presParOf" srcId="{4F669D4D-97D0-481F-889C-364C36501DA9}" destId="{3851AD67-91B6-4C63-9AB6-DD4AAEF9D42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0CECA3D-6C52-4E15-8D55-7BEF9165C842}">
      <dsp:nvSpPr>
        <dsp:cNvPr id="0" name=""/>
        <dsp:cNvSpPr/>
      </dsp:nvSpPr>
      <dsp:spPr>
        <a:xfrm>
          <a:off x="790458" y="221"/>
          <a:ext cx="3126824" cy="18760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формирование пространственных представлений и способности произвольно передвигаться в пространстве относительно других детей и предметов; </a:t>
          </a:r>
          <a:r>
            <a:rPr lang="ru-RU" sz="1700" b="0" kern="1200" dirty="0" smtClean="0"/>
            <a:t>развитие</a:t>
          </a:r>
          <a:r>
            <a:rPr lang="ru-RU" sz="1700" b="1" kern="1200" dirty="0" smtClean="0"/>
            <a:t> </a:t>
          </a:r>
          <a:r>
            <a:rPr lang="ru-RU" sz="1700" b="0" kern="1200" dirty="0" smtClean="0"/>
            <a:t>переключаемости</a:t>
          </a:r>
          <a:endParaRPr lang="ru-RU" sz="1700" kern="1200" dirty="0"/>
        </a:p>
      </dsp:txBody>
      <dsp:txXfrm>
        <a:off x="790458" y="221"/>
        <a:ext cx="3126824" cy="1876094"/>
      </dsp:txXfrm>
    </dsp:sp>
    <dsp:sp modelId="{859D831C-D014-4B62-8C16-883E823D9E6C}">
      <dsp:nvSpPr>
        <dsp:cNvPr id="0" name=""/>
        <dsp:cNvSpPr/>
      </dsp:nvSpPr>
      <dsp:spPr>
        <a:xfrm>
          <a:off x="4229965" y="221"/>
          <a:ext cx="3126824" cy="18760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укрепление костно-мышечного аппарата; </a:t>
          </a:r>
          <a:r>
            <a:rPr lang="ru-RU" sz="1700" b="0" kern="1200" smtClean="0"/>
            <a:t>развитие</a:t>
          </a:r>
          <a:r>
            <a:rPr lang="ru-RU" sz="1700" kern="1200" smtClean="0"/>
            <a:t> физиологического дыхания</a:t>
          </a:r>
          <a:r>
            <a:rPr lang="ru-RU" sz="1700" b="1" kern="1200" smtClean="0"/>
            <a:t>; </a:t>
          </a:r>
          <a:r>
            <a:rPr lang="ru-RU" sz="1700" b="0" kern="1200" smtClean="0"/>
            <a:t>развитие</a:t>
          </a:r>
          <a:r>
            <a:rPr lang="ru-RU" sz="1700" kern="1200" smtClean="0"/>
            <a:t> координации движений и моторных функций;</a:t>
          </a:r>
          <a:endParaRPr lang="ru-RU" sz="1700" kern="1200"/>
        </a:p>
      </dsp:txBody>
      <dsp:txXfrm>
        <a:off x="4229965" y="221"/>
        <a:ext cx="3126824" cy="1876094"/>
      </dsp:txXfrm>
    </dsp:sp>
    <dsp:sp modelId="{55AAFEC9-AB09-4DDF-93A5-1E767C855880}">
      <dsp:nvSpPr>
        <dsp:cNvPr id="0" name=""/>
        <dsp:cNvSpPr/>
      </dsp:nvSpPr>
      <dsp:spPr>
        <a:xfrm>
          <a:off x="790458" y="2188998"/>
          <a:ext cx="3126824" cy="18760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kern="1200" dirty="0" smtClean="0"/>
            <a:t>развитие речевого дыхания</a:t>
          </a:r>
          <a:r>
            <a:rPr lang="ru-RU" sz="1700" kern="1200" dirty="0" smtClean="0"/>
            <a:t>; формирование и </a:t>
          </a:r>
          <a:r>
            <a:rPr lang="ru-RU" sz="1700" b="0" kern="1200" dirty="0" smtClean="0"/>
            <a:t>развитие</a:t>
          </a:r>
          <a:r>
            <a:rPr lang="ru-RU" sz="1700" b="1" kern="1200" dirty="0" smtClean="0"/>
            <a:t> </a:t>
          </a:r>
          <a:r>
            <a:rPr lang="ru-RU" sz="1700" kern="1200" dirty="0" smtClean="0"/>
            <a:t>артикуляционного аппарата; регуляции мышечного тонуса; активация всех видов внимания и памяти.</a:t>
          </a:r>
          <a:endParaRPr lang="ru-RU" sz="1700" kern="1200" dirty="0"/>
        </a:p>
      </dsp:txBody>
      <dsp:txXfrm>
        <a:off x="790458" y="2188998"/>
        <a:ext cx="3126824" cy="1876094"/>
      </dsp:txXfrm>
    </dsp:sp>
    <dsp:sp modelId="{CE3F7278-6B25-44F1-B401-784707848B98}">
      <dsp:nvSpPr>
        <dsp:cNvPr id="0" name=""/>
        <dsp:cNvSpPr/>
      </dsp:nvSpPr>
      <dsp:spPr>
        <a:xfrm>
          <a:off x="4229965" y="2188998"/>
          <a:ext cx="3126824" cy="18760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воспитание и </a:t>
          </a:r>
          <a:r>
            <a:rPr lang="ru-RU" sz="1700" b="0" kern="1200" dirty="0" smtClean="0"/>
            <a:t>развитие чувства ритма</a:t>
          </a:r>
          <a:r>
            <a:rPr lang="ru-RU" sz="1700" b="1" kern="1200" dirty="0" smtClean="0"/>
            <a:t>;</a:t>
          </a:r>
          <a:r>
            <a:rPr lang="ru-RU" sz="1700" kern="1200" dirty="0" smtClean="0"/>
            <a:t> </a:t>
          </a:r>
          <a:r>
            <a:rPr lang="ru-RU" sz="1700" kern="1200" dirty="0" smtClean="0"/>
            <a:t>певческих способностей</a:t>
          </a:r>
          <a:endParaRPr lang="ru-RU" sz="1700" kern="1200" dirty="0"/>
        </a:p>
      </dsp:txBody>
      <dsp:txXfrm>
        <a:off x="4229965" y="2188998"/>
        <a:ext cx="3126824" cy="187609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1FF410C-09FC-4D81-9007-C0C026C06ACF}">
      <dsp:nvSpPr>
        <dsp:cNvPr id="0" name=""/>
        <dsp:cNvSpPr/>
      </dsp:nvSpPr>
      <dsp:spPr>
        <a:xfrm>
          <a:off x="0" y="0"/>
          <a:ext cx="8229600" cy="20432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наглядно- зрительные приёмы:  показ педагогом движения; подражание образам; использование зрительных ориентиров и наглядных пособий.</a:t>
          </a:r>
          <a:endParaRPr lang="ru-RU" sz="2900" kern="1200" dirty="0"/>
        </a:p>
      </dsp:txBody>
      <dsp:txXfrm>
        <a:off x="0" y="0"/>
        <a:ext cx="8229600" cy="2043222"/>
      </dsp:txXfrm>
    </dsp:sp>
    <dsp:sp modelId="{3851AD67-91B6-4C63-9AB6-DD4AAEF9D427}">
      <dsp:nvSpPr>
        <dsp:cNvPr id="0" name=""/>
        <dsp:cNvSpPr/>
      </dsp:nvSpPr>
      <dsp:spPr>
        <a:xfrm>
          <a:off x="0" y="2476876"/>
          <a:ext cx="8229600" cy="20432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наглядно-слуховые приёмы для звуковой регуляции движения: инструментальная музыка и песни, бубен, колокольчики и др. ; короткие стихотворения, </a:t>
          </a:r>
          <a:r>
            <a:rPr lang="ru-RU" sz="2900" kern="1200" dirty="0" err="1" smtClean="0"/>
            <a:t>чистоговорки</a:t>
          </a:r>
          <a:r>
            <a:rPr lang="ru-RU" sz="2900" kern="1200" dirty="0" smtClean="0"/>
            <a:t>, скороговорки</a:t>
          </a:r>
          <a:endParaRPr lang="ru-RU" sz="2900" kern="1200" dirty="0"/>
        </a:p>
      </dsp:txBody>
      <dsp:txXfrm>
        <a:off x="0" y="2476876"/>
        <a:ext cx="8229600" cy="20432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2D958-315D-4420-BD5B-118DBBE1F50A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5230-EB88-481B-80EC-435FB3C95F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2D958-315D-4420-BD5B-118DBBE1F50A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5230-EB88-481B-80EC-435FB3C95F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2D958-315D-4420-BD5B-118DBBE1F50A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5230-EB88-481B-80EC-435FB3C95F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2D958-315D-4420-BD5B-118DBBE1F50A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5230-EB88-481B-80EC-435FB3C95F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2D958-315D-4420-BD5B-118DBBE1F50A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5230-EB88-481B-80EC-435FB3C95F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2D958-315D-4420-BD5B-118DBBE1F50A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5230-EB88-481B-80EC-435FB3C95F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2D958-315D-4420-BD5B-118DBBE1F50A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5230-EB88-481B-80EC-435FB3C95F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2D958-315D-4420-BD5B-118DBBE1F50A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5230-EB88-481B-80EC-435FB3C95F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2D958-315D-4420-BD5B-118DBBE1F50A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5230-EB88-481B-80EC-435FB3C95F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2D958-315D-4420-BD5B-118DBBE1F50A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5230-EB88-481B-80EC-435FB3C95F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2D958-315D-4420-BD5B-118DBBE1F50A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5230-EB88-481B-80EC-435FB3C95F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2D958-315D-4420-BD5B-118DBBE1F50A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05230-EB88-481B-80EC-435FB3C95FD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ааааааааааааа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92080" y="5589240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Выполнила: </a:t>
            </a:r>
          </a:p>
          <a:p>
            <a:r>
              <a:rPr lang="ru-RU" b="1" dirty="0" smtClean="0"/>
              <a:t>Воспитатель Гринева И.В. 1КК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бббббббббббббббббббб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7" y="0"/>
            <a:ext cx="9183357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тттттттттттттттттттт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66023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0"/>
            <a:ext cx="36358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                                                                 </a:t>
            </a:r>
            <a:r>
              <a:rPr lang="ru-RU" b="1" dirty="0" err="1" smtClean="0">
                <a:solidFill>
                  <a:srgbClr val="7030A0"/>
                </a:solidFill>
              </a:rPr>
              <a:t>Логоритмика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96136" y="1196752"/>
            <a:ext cx="3096344" cy="525658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Это комплекс упражнений, которые ребёнок выполняет при помощи музыки и стихов.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165618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Использование </a:t>
            </a:r>
            <a:r>
              <a:rPr lang="ru-RU" b="1" dirty="0"/>
              <a:t>средств </a:t>
            </a:r>
            <a:r>
              <a:rPr lang="ru-RU" b="1" dirty="0" err="1"/>
              <a:t>логоритмики</a:t>
            </a:r>
            <a:r>
              <a:rPr lang="ru-RU" b="1" dirty="0"/>
              <a:t> в работе по развитию речи позволяет решать широкий круг </a:t>
            </a:r>
            <a:r>
              <a:rPr lang="ru-RU" b="1" dirty="0" smtClean="0"/>
              <a:t>задач: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539552" y="2060848"/>
          <a:ext cx="8147248" cy="4065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 своей работе использую следующие </a:t>
            </a:r>
            <a:r>
              <a:rPr lang="ru-RU" b="1" dirty="0" smtClean="0"/>
              <a:t>приемы:</a:t>
            </a:r>
            <a:endParaRPr lang="ru-RU" dirty="0"/>
          </a:p>
        </p:txBody>
      </p:sp>
      <p:graphicFrame>
        <p:nvGraphicFramePr>
          <p:cNvPr id="18" name="Содержимое 17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ollageира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7" y="0"/>
            <a:ext cx="9183357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collageира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7" y="0"/>
            <a:ext cx="9183357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b="1" dirty="0"/>
              <a:t>РЕЗУЛЬТАТЫ ДЕЯТЕЛЬНОСТИ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/>
              <a:t>Положительная динамика процесса усвоения ребенком правильного звукопроизношения.</a:t>
            </a:r>
          </a:p>
          <a:p>
            <a:pPr lvl="0"/>
            <a:r>
              <a:rPr lang="ru-RU" dirty="0"/>
              <a:t>Выработка правильного темпа речи, ритма дыхания;</a:t>
            </a:r>
          </a:p>
          <a:p>
            <a:pPr lvl="0"/>
            <a:r>
              <a:rPr lang="ru-RU" dirty="0"/>
              <a:t>Развитие речевого выдоха</a:t>
            </a:r>
            <a:r>
              <a:rPr lang="ru-RU" b="1" dirty="0"/>
              <a:t>;</a:t>
            </a:r>
            <a:endParaRPr lang="ru-RU" dirty="0"/>
          </a:p>
          <a:p>
            <a:pPr lvl="0"/>
            <a:r>
              <a:rPr lang="ru-RU" dirty="0"/>
              <a:t>Улучшение речевой памяти</a:t>
            </a:r>
            <a:r>
              <a:rPr lang="ru-RU" b="1" dirty="0"/>
              <a:t>;</a:t>
            </a:r>
            <a:endParaRPr lang="ru-RU" dirty="0"/>
          </a:p>
          <a:p>
            <a:pPr lvl="0"/>
            <a:r>
              <a:rPr lang="ru-RU" dirty="0"/>
              <a:t>Способность выполнять дыхательные и пальчиковые упражнения, быстро реагировать на смену движений.</a:t>
            </a:r>
          </a:p>
          <a:p>
            <a:pPr lvl="0"/>
            <a:r>
              <a:rPr lang="ru-RU" dirty="0"/>
              <a:t>Развитие координации в соответствии с музыкальным сопровождением, что способствует снижению </a:t>
            </a:r>
            <a:r>
              <a:rPr lang="ru-RU" dirty="0" err="1"/>
              <a:t>психоэмоционального</a:t>
            </a:r>
            <a:r>
              <a:rPr lang="ru-RU" dirty="0"/>
              <a:t> напряжения и укреплению здоровья детей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яяяяяяяяяяяяяяя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75656" y="2025134"/>
            <a:ext cx="6660232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Спасибо всем  за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               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197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                                                                 Логоритмика</vt:lpstr>
      <vt:lpstr> Использование средств логоритмики в работе по развитию речи позволяет решать широкий круг задач: </vt:lpstr>
      <vt:lpstr>В своей работе использую следующие приемы:</vt:lpstr>
      <vt:lpstr>Слайд 6</vt:lpstr>
      <vt:lpstr>Слайд 7</vt:lpstr>
      <vt:lpstr>РЕЗУЛЬТАТЫ ДЕЯТЕЛЬНОСТИ 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19</cp:revision>
  <dcterms:created xsi:type="dcterms:W3CDTF">2021-04-25T08:15:02Z</dcterms:created>
  <dcterms:modified xsi:type="dcterms:W3CDTF">2021-04-25T11:11:05Z</dcterms:modified>
</cp:coreProperties>
</file>