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5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377A0E-6220-4940-B61E-C88A87A82318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056A36-B01F-4D85-ADC1-CDBBE7404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919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A7D668BA-A2B5-438D-A063-2071C28C21CC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6EF3E-2FD9-4A57-B596-99A55851A8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668BA-A2B5-438D-A063-2071C28C21CC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6EF3E-2FD9-4A57-B596-99A55851A8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668BA-A2B5-438D-A063-2071C28C21CC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6EF3E-2FD9-4A57-B596-99A55851A8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668BA-A2B5-438D-A063-2071C28C21CC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6EF3E-2FD9-4A57-B596-99A55851A841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668BA-A2B5-438D-A063-2071C28C21CC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6EF3E-2FD9-4A57-B596-99A55851A841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668BA-A2B5-438D-A063-2071C28C21CC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6EF3E-2FD9-4A57-B596-99A55851A841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668BA-A2B5-438D-A063-2071C28C21CC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6EF3E-2FD9-4A57-B596-99A55851A8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668BA-A2B5-438D-A063-2071C28C21CC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6EF3E-2FD9-4A57-B596-99A55851A841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668BA-A2B5-438D-A063-2071C28C21CC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6EF3E-2FD9-4A57-B596-99A55851A8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668BA-A2B5-438D-A063-2071C28C21CC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6EF3E-2FD9-4A57-B596-99A55851A84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668BA-A2B5-438D-A063-2071C28C21CC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6EF3E-2FD9-4A57-B596-99A55851A8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A7D668BA-A2B5-438D-A063-2071C28C21CC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1AD6EF3E-2FD9-4A57-B596-99A55851A84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pn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6" y="0"/>
            <a:ext cx="914016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-3448" y="0"/>
            <a:ext cx="4577366" cy="892552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Презентация для детей  среднего возраста , на тему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:   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« Богатыри земли Русской».</a:t>
            </a:r>
          </a:p>
          <a:p>
            <a:r>
              <a:rPr lang="ru-RU" sz="1600" b="1" i="1" dirty="0" smtClean="0"/>
              <a:t>Подготовила воспитатель 1КК – Гринева И.В.</a:t>
            </a:r>
            <a:endParaRPr lang="ru-RU" sz="1600" b="1" i="1" dirty="0"/>
          </a:p>
        </p:txBody>
      </p:sp>
    </p:spTree>
    <p:extLst>
      <p:ext uri="{BB962C8B-B14F-4D97-AF65-F5344CB8AC3E}">
        <p14:creationId xmlns:p14="http://schemas.microsoft.com/office/powerpoint/2010/main" val="22831256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124744"/>
            <a:ext cx="6400800" cy="685800"/>
          </a:xfrm>
        </p:spPr>
        <p:txBody>
          <a:bodyPr/>
          <a:lstStyle/>
          <a:p>
            <a:r>
              <a:rPr lang="ru-RU" dirty="0" smtClean="0"/>
              <a:t>Богатырская зарядка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2132856"/>
            <a:ext cx="7272808" cy="3726904"/>
          </a:xfrm>
        </p:spPr>
        <p:txBody>
          <a:bodyPr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ru-RU" sz="2000" dirty="0" smtClean="0">
                <a:latin typeface="Monotype Corsiva" pitchFamily="66" charset="0"/>
              </a:rPr>
              <a:t>1. Дружно </a:t>
            </a:r>
            <a:r>
              <a:rPr lang="ru-RU" sz="2000" dirty="0">
                <a:latin typeface="Monotype Corsiva" pitchFamily="66" charset="0"/>
              </a:rPr>
              <a:t>встанем – раз, два, три – (дети шагают на месте) </a:t>
            </a:r>
          </a:p>
          <a:p>
            <a:pPr indent="0">
              <a:lnSpc>
                <a:spcPct val="100000"/>
              </a:lnSpc>
              <a:buNone/>
            </a:pPr>
            <a:r>
              <a:rPr lang="ru-RU" sz="2000" dirty="0" smtClean="0">
                <a:latin typeface="Monotype Corsiva" pitchFamily="66" charset="0"/>
              </a:rPr>
              <a:t>2. Мы </a:t>
            </a:r>
            <a:r>
              <a:rPr lang="ru-RU" sz="2000" dirty="0">
                <a:latin typeface="Monotype Corsiva" pitchFamily="66" charset="0"/>
              </a:rPr>
              <a:t>теперь богатыри!        (руки согнуты в локтях, показываю силу) </a:t>
            </a:r>
          </a:p>
          <a:p>
            <a:pPr indent="0">
              <a:lnSpc>
                <a:spcPct val="100000"/>
              </a:lnSpc>
              <a:buNone/>
            </a:pPr>
            <a:r>
              <a:rPr lang="ru-RU" sz="2000" dirty="0" smtClean="0">
                <a:latin typeface="Monotype Corsiva" pitchFamily="66" charset="0"/>
              </a:rPr>
              <a:t>3. Мы </a:t>
            </a:r>
            <a:r>
              <a:rPr lang="ru-RU" sz="2000" dirty="0">
                <a:latin typeface="Monotype Corsiva" pitchFamily="66" charset="0"/>
              </a:rPr>
              <a:t>ладонь к глазам приставим,  (правую руку подносят козырьком к глазам) </a:t>
            </a:r>
          </a:p>
          <a:p>
            <a:pPr indent="0">
              <a:lnSpc>
                <a:spcPct val="100000"/>
              </a:lnSpc>
              <a:buNone/>
            </a:pPr>
            <a:r>
              <a:rPr lang="ru-RU" sz="2000" dirty="0" smtClean="0">
                <a:latin typeface="Monotype Corsiva" pitchFamily="66" charset="0"/>
              </a:rPr>
              <a:t>4. Ноги </a:t>
            </a:r>
            <a:r>
              <a:rPr lang="ru-RU" sz="2000" dirty="0">
                <a:latin typeface="Monotype Corsiva" pitchFamily="66" charset="0"/>
              </a:rPr>
              <a:t>крепкие расставим,</a:t>
            </a:r>
          </a:p>
          <a:p>
            <a:pPr indent="0">
              <a:lnSpc>
                <a:spcPct val="100000"/>
              </a:lnSpc>
              <a:buNone/>
            </a:pPr>
            <a:r>
              <a:rPr lang="ru-RU" sz="2000" dirty="0" smtClean="0">
                <a:latin typeface="Monotype Corsiva" pitchFamily="66" charset="0"/>
              </a:rPr>
              <a:t>5. Поворачиваясь </a:t>
            </a:r>
            <a:r>
              <a:rPr lang="ru-RU" sz="2000" dirty="0">
                <a:latin typeface="Monotype Corsiva" pitchFamily="66" charset="0"/>
              </a:rPr>
              <a:t>вправо – оглядимся величаво (повороты вправо, влево)</a:t>
            </a:r>
          </a:p>
          <a:p>
            <a:pPr indent="0">
              <a:lnSpc>
                <a:spcPct val="100000"/>
              </a:lnSpc>
              <a:buNone/>
            </a:pPr>
            <a:r>
              <a:rPr lang="ru-RU" sz="2000" dirty="0" smtClean="0">
                <a:latin typeface="Monotype Corsiva" pitchFamily="66" charset="0"/>
              </a:rPr>
              <a:t>6. И </a:t>
            </a:r>
            <a:r>
              <a:rPr lang="ru-RU" sz="2000" dirty="0">
                <a:latin typeface="Monotype Corsiva" pitchFamily="66" charset="0"/>
              </a:rPr>
              <a:t>налево надо тоже поглядеть из-под ладошек,</a:t>
            </a:r>
          </a:p>
          <a:p>
            <a:pPr indent="0">
              <a:lnSpc>
                <a:spcPct val="100000"/>
              </a:lnSpc>
              <a:buNone/>
            </a:pPr>
            <a:r>
              <a:rPr lang="ru-RU" sz="2000" dirty="0" smtClean="0">
                <a:latin typeface="Monotype Corsiva" pitchFamily="66" charset="0"/>
              </a:rPr>
              <a:t>7. И </a:t>
            </a:r>
            <a:r>
              <a:rPr lang="ru-RU" sz="2000" dirty="0">
                <a:latin typeface="Monotype Corsiva" pitchFamily="66" charset="0"/>
              </a:rPr>
              <a:t>направо, и ещё, через левое плечо.</a:t>
            </a:r>
          </a:p>
          <a:p>
            <a:pPr indent="0">
              <a:lnSpc>
                <a:spcPct val="100000"/>
              </a:lnSpc>
              <a:buNone/>
            </a:pPr>
            <a:r>
              <a:rPr lang="ru-RU" sz="2000" dirty="0" smtClean="0">
                <a:latin typeface="Monotype Corsiva" pitchFamily="66" charset="0"/>
              </a:rPr>
              <a:t>8. Дружно </a:t>
            </a:r>
            <a:r>
              <a:rPr lang="ru-RU" sz="2000" dirty="0">
                <a:latin typeface="Monotype Corsiva" pitchFamily="66" charset="0"/>
              </a:rPr>
              <a:t>встанем – раз, два, три – (встали ровно, выпрямили спинки</a:t>
            </a:r>
            <a:r>
              <a:rPr lang="ru-RU" sz="2000" dirty="0" smtClean="0">
                <a:latin typeface="Monotype Corsiva" pitchFamily="66" charset="0"/>
              </a:rPr>
              <a:t>)</a:t>
            </a:r>
          </a:p>
          <a:p>
            <a:pPr indent="0">
              <a:lnSpc>
                <a:spcPct val="100000"/>
              </a:lnSpc>
              <a:buNone/>
            </a:pPr>
            <a:endParaRPr lang="ru-RU" sz="2000" dirty="0">
              <a:latin typeface="Monotype Corsiva" pitchFamily="66" charset="0"/>
            </a:endParaRPr>
          </a:p>
        </p:txBody>
      </p:sp>
      <p:pic>
        <p:nvPicPr>
          <p:cNvPr id="4" name="Неизвестен - Богатырская сила минус, обрезка (-2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43608" y="12687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85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8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Одежда богатырей</a:t>
            </a:r>
            <a:endParaRPr lang="ru-RU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708920"/>
            <a:ext cx="3244497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1474" y="2708920"/>
            <a:ext cx="3007517" cy="2887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43808" y="2204864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Кольчуга                 и                шлем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019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Оружие богатырей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988840"/>
            <a:ext cx="2376264" cy="1409328"/>
          </a:xfrm>
        </p:spPr>
      </p:pic>
      <p:sp>
        <p:nvSpPr>
          <p:cNvPr id="6" name="TextBox 5"/>
          <p:cNvSpPr txBox="1"/>
          <p:nvPr/>
        </p:nvSpPr>
        <p:spPr>
          <a:xfrm>
            <a:off x="1043608" y="3512429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Палица</a:t>
            </a:r>
            <a:endParaRPr lang="ru-RU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799" y="3053325"/>
            <a:ext cx="1147133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7085" y="3855116"/>
            <a:ext cx="2263067" cy="1673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366" y="4164313"/>
            <a:ext cx="1624636" cy="1203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290" y="1993170"/>
            <a:ext cx="2376264" cy="144016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677086" y="3531852"/>
            <a:ext cx="972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Б</a:t>
            </a:r>
            <a:r>
              <a:rPr lang="ru-RU" dirty="0" smtClean="0"/>
              <a:t>улава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5151" y="2007960"/>
            <a:ext cx="2129798" cy="144449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156176" y="3545957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Л</a:t>
            </a:r>
            <a:r>
              <a:rPr lang="ru-RU" dirty="0" smtClean="0"/>
              <a:t>ук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974" y="3881761"/>
            <a:ext cx="2422682" cy="16041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750" y="3512429"/>
            <a:ext cx="1759732" cy="226203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259632" y="5528485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</a:t>
            </a:r>
            <a:r>
              <a:rPr lang="ru-RU" dirty="0" smtClean="0"/>
              <a:t>еч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6444208" y="5368041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Щ</a:t>
            </a:r>
            <a:r>
              <a:rPr lang="ru-RU" dirty="0" smtClean="0"/>
              <a:t>ит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0265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63688" y="1196752"/>
            <a:ext cx="4968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i="1" dirty="0" smtClean="0">
                <a:latin typeface="Monotype Corsiva" pitchFamily="66" charset="0"/>
              </a:rPr>
              <a:t>Пословицы и поговорки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47664" y="2420888"/>
            <a:ext cx="554461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dirty="0" smtClean="0"/>
              <a:t>Жить  -Родине служить</a:t>
            </a:r>
          </a:p>
          <a:p>
            <a:pPr marL="285750" indent="-285750">
              <a:buFont typeface="Wingdings" pitchFamily="2" charset="2"/>
              <a:buChar char="Ø"/>
            </a:pPr>
            <a:endParaRPr lang="ru-RU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/>
              <a:t>За правое дело – стой смело</a:t>
            </a:r>
          </a:p>
          <a:p>
            <a:pPr marL="285750" indent="-285750">
              <a:buFont typeface="Wingdings" pitchFamily="2" charset="2"/>
              <a:buChar char="Ø"/>
            </a:pPr>
            <a:endParaRPr lang="ru-RU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/>
              <a:t>Смелость города берет</a:t>
            </a:r>
          </a:p>
          <a:p>
            <a:pPr marL="285750" indent="-285750">
              <a:buFont typeface="Wingdings" pitchFamily="2" charset="2"/>
              <a:buChar char="Ø"/>
            </a:pPr>
            <a:endParaRPr lang="ru-RU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/>
              <a:t>Сам погибай, а товарища выручай</a:t>
            </a:r>
          </a:p>
          <a:p>
            <a:pPr marL="285750" indent="-285750">
              <a:buFont typeface="Wingdings" pitchFamily="2" charset="2"/>
              <a:buChar char="Ø"/>
            </a:pPr>
            <a:endParaRPr lang="ru-RU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/>
              <a:t>Кто за Родину горой, тот истинный герой.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8114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124744"/>
            <a:ext cx="5400600" cy="484283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71600" y="1268760"/>
            <a:ext cx="208823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latin typeface="Monotype Corsiva" pitchFamily="66" charset="0"/>
              </a:rPr>
              <a:t>Издревле на Руси жили воины-богатыри. Буд-то мам природа наделила такими качествами, как : мужеством, силой и мощью. Про них слагали легенды и писали былины, которые до сих пор любимы нашим народом.</a:t>
            </a:r>
            <a:endParaRPr lang="ru-RU" sz="2000" i="1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68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087552"/>
            <a:ext cx="7200800" cy="45935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15616" y="1196752"/>
            <a:ext cx="432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Monotype Corsiva" pitchFamily="66" charset="0"/>
              </a:rPr>
              <a:t>Самых первых богатырей называли необычными именами и приписывали им фантастические умения.</a:t>
            </a:r>
            <a:endParaRPr lang="ru-RU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15616" y="2348880"/>
            <a:ext cx="23762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Monotype Corsiva" pitchFamily="66" charset="0"/>
              </a:rPr>
              <a:t>Так самого  первого  богатыря звали ГОРЫНЯ 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Monotype Corsiva" pitchFamily="66" charset="0"/>
              </a:rPr>
              <a:t>Благодаря своей силе «на мизинце гору качает, горы сворачивает»</a:t>
            </a:r>
            <a:endParaRPr lang="ru-RU" sz="2400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1219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84848"/>
            <a:ext cx="4633267" cy="48883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868144" y="1412776"/>
            <a:ext cx="22322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Monotype Corsiva" pitchFamily="66" charset="0"/>
              </a:rPr>
              <a:t>ДУБЫНЯ</a:t>
            </a:r>
            <a:r>
              <a:rPr lang="ru-RU" sz="2000" dirty="0" smtClean="0">
                <a:latin typeface="Monotype Corsiva" pitchFamily="66" charset="0"/>
              </a:rPr>
              <a:t> – </a:t>
            </a:r>
          </a:p>
          <a:p>
            <a:r>
              <a:rPr lang="ru-RU" sz="2000" dirty="0" smtClean="0">
                <a:latin typeface="Monotype Corsiva" pitchFamily="66" charset="0"/>
              </a:rPr>
              <a:t>«Дубьё верстает: который дуб высок, тот в землю пихает, а который низок, из земли тянет».</a:t>
            </a:r>
            <a:endParaRPr lang="ru-RU" sz="2000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7498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021552"/>
            <a:ext cx="5082153" cy="410445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84168" y="1412776"/>
            <a:ext cx="187220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Monotype Corsiva" pitchFamily="66" charset="0"/>
              </a:rPr>
              <a:t>УСЫНЯ</a:t>
            </a:r>
          </a:p>
          <a:p>
            <a:r>
              <a:rPr lang="ru-RU" dirty="0" smtClean="0">
                <a:latin typeface="Monotype Corsiva" pitchFamily="66" charset="0"/>
              </a:rPr>
              <a:t>Способен перегородить реку своими могучими плечами, а его усы служат переправой: «одним усом реку запрудил, а по усу, словно по мосту, пешие идут, конные скачут, обозы едут».</a:t>
            </a:r>
            <a:endParaRPr lang="ru-RU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855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052736"/>
            <a:ext cx="5076828" cy="45365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08754" y="1476387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ВОЛЬГА Святославович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99592" y="2348880"/>
            <a:ext cx="20882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latin typeface="Monotype Corsiva" pitchFamily="66" charset="0"/>
              </a:rPr>
              <a:t>Основными отличительными чертами этого героя являются способность к </a:t>
            </a:r>
            <a:r>
              <a:rPr lang="ru-RU" sz="2000" i="1" dirty="0" err="1" smtClean="0">
                <a:latin typeface="Monotype Corsiva" pitchFamily="66" charset="0"/>
              </a:rPr>
              <a:t>оборотничеству</a:t>
            </a:r>
            <a:r>
              <a:rPr lang="ru-RU" sz="2000" i="1" dirty="0" smtClean="0">
                <a:latin typeface="Monotype Corsiva" pitchFamily="66" charset="0"/>
              </a:rPr>
              <a:t> и умение понимать язык птиц, рыб и зверей.</a:t>
            </a:r>
            <a:endParaRPr lang="ru-RU" sz="2000" i="1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39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80728"/>
            <a:ext cx="4418311" cy="468052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652120" y="1412776"/>
            <a:ext cx="2088232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Monotype Corsiva" pitchFamily="66" charset="0"/>
              </a:rPr>
              <a:t>Микула Святославович-</a:t>
            </a:r>
          </a:p>
          <a:p>
            <a:r>
              <a:rPr lang="ru-RU" sz="2000" dirty="0" smtClean="0">
                <a:latin typeface="Monotype Corsiva" pitchFamily="66" charset="0"/>
              </a:rPr>
              <a:t>легендарный пахарь-богатырь в русских былинах Богатырь олицетворяет крестьянскую силу; биться с ним нельзя, так как «весь род </a:t>
            </a:r>
            <a:r>
              <a:rPr lang="ru-RU" sz="2000" dirty="0" err="1" smtClean="0">
                <a:latin typeface="Monotype Corsiva" pitchFamily="66" charset="0"/>
              </a:rPr>
              <a:t>Микулов</a:t>
            </a:r>
            <a:r>
              <a:rPr lang="ru-RU" sz="2000" dirty="0" smtClean="0">
                <a:latin typeface="Monotype Corsiva" pitchFamily="66" charset="0"/>
              </a:rPr>
              <a:t> любит Матушка Сыра Земля».</a:t>
            </a:r>
            <a:endParaRPr lang="ru-RU" sz="2000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318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052736"/>
            <a:ext cx="4248472" cy="48223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76056" y="1412776"/>
            <a:ext cx="32403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Святогор-</a:t>
            </a:r>
          </a:p>
          <a:p>
            <a:r>
              <a:rPr lang="ru-RU" dirty="0" smtClean="0">
                <a:latin typeface="Monotype Corsiva" pitchFamily="66" charset="0"/>
              </a:rPr>
              <a:t>является огромным великаном, «выше леса стоячего, ниже облака ходячего». Он не ездит на святую Русь, а живёт на высоких Святых горах; при его поездке Мать — Сыра Земля потрясается, леса колышутся и реки выливаются из берегов. Святогор является русским древнейшим богатырём, дохристианским, божественным и могучим.</a:t>
            </a:r>
            <a:endParaRPr lang="ru-RU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6124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9632" y="1124744"/>
            <a:ext cx="684076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Самые известные и любимые богатыри былин: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/>
              <a:t>Илья Муромец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/>
              <a:t>Добрыня Никитич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/>
              <a:t>Алеша Попович</a:t>
            </a:r>
            <a:endParaRPr lang="ru-RU" sz="16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246280"/>
            <a:ext cx="6454581" cy="36317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598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утюр">
  <a:themeElements>
    <a:clrScheme name="Кутюр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Смокинг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Кутюр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152</TotalTime>
  <Words>419</Words>
  <Application>Microsoft Office PowerPoint</Application>
  <PresentationFormat>Экран (4:3)</PresentationFormat>
  <Paragraphs>47</Paragraphs>
  <Slides>13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Кутюр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Богатырская зарядка</vt:lpstr>
      <vt:lpstr>Одежда богатырей</vt:lpstr>
      <vt:lpstr>Оружие богатырей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Качалкин</dc:creator>
  <cp:lastModifiedBy>Дмитрий Качалкин</cp:lastModifiedBy>
  <cp:revision>12</cp:revision>
  <dcterms:created xsi:type="dcterms:W3CDTF">2023-03-19T15:05:35Z</dcterms:created>
  <dcterms:modified xsi:type="dcterms:W3CDTF">2023-03-19T17:37:46Z</dcterms:modified>
</cp:coreProperties>
</file>