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6"/>
  </p:handout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p:scale>
          <a:sx n="77" d="100"/>
          <a:sy n="77" d="100"/>
        </p:scale>
        <p:origin x="-1188" y="-78"/>
      </p:cViewPr>
      <p:guideLst>
        <p:guide orient="horz" pos="2160"/>
        <p:guide pos="2880"/>
      </p:guideLst>
    </p:cSldViewPr>
  </p:slideViewPr>
  <p:notesTextViewPr>
    <p:cViewPr>
      <p:scale>
        <a:sx n="1" d="1"/>
        <a:sy n="1" d="1"/>
      </p:scale>
      <p:origin x="0" y="0"/>
    </p:cViewPr>
  </p:notesTextViewPr>
  <p:notesViewPr>
    <p:cSldViewPr snapToGrid="0">
      <p:cViewPr varScale="1">
        <p:scale>
          <a:sx n="55" d="100"/>
          <a:sy n="55" d="100"/>
        </p:scale>
        <p:origin x="-2904"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639659B-7705-4F22-B725-8286CC3F3459}" type="datetimeFigureOut">
              <a:rPr lang="ru-RU" smtClean="0"/>
              <a:pPr/>
              <a:t>20.10.2022</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0C789BD-DDF1-4E49-A73A-8B4F2F6F17BA}"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9C61695E-CD95-4720-9506-8FCBD2C972AD}"/>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249692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4107981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203877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4000602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2000769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2288744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594227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781074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2766084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2182938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869D755-319D-4318-A60C-43DE846FC380}" type="datetimeFigureOut">
              <a:rPr lang="en-US" smtClean="0"/>
              <a:pPr/>
              <a:t>10/20/2022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3377878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96CBE26B-9904-4F18-BC3D-FA9A86080749}"/>
              </a:ext>
            </a:extLst>
          </p:cNvPr>
          <p:cNvPicPr>
            <a:picLocks noChangeAspect="1"/>
          </p:cNvPicPr>
          <p:nvPr userDrawn="1"/>
        </p:nvPicPr>
        <p:blipFill>
          <a:blip r:embed="rId13"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69D755-319D-4318-A60C-43DE846FC380}" type="datetimeFigureOut">
              <a:rPr lang="en-US" smtClean="0"/>
              <a:pPr/>
              <a:t>10/20/2022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2473E-305C-46D6-B084-E99FE8A17BDD}" type="slidenum">
              <a:rPr lang="en-US" smtClean="0"/>
              <a:pPr/>
              <a:t>‹#›</a:t>
            </a:fld>
            <a:endParaRPr lang="en-US"/>
          </a:p>
        </p:txBody>
      </p:sp>
    </p:spTree>
    <p:extLst>
      <p:ext uri="{BB962C8B-B14F-4D97-AF65-F5344CB8AC3E}">
        <p14:creationId xmlns:p14="http://schemas.microsoft.com/office/powerpoint/2010/main" xmlns="" val="9056396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396CA3C-502E-415A-8340-85244F5C7F00}"/>
              </a:ext>
            </a:extLst>
          </p:cNvPr>
          <p:cNvSpPr>
            <a:spLocks noGrp="1"/>
          </p:cNvSpPr>
          <p:nvPr>
            <p:ph type="ctrTitle"/>
          </p:nvPr>
        </p:nvSpPr>
        <p:spPr>
          <a:xfrm>
            <a:off x="933994" y="2001003"/>
            <a:ext cx="7772400" cy="2286792"/>
          </a:xfrm>
        </p:spPr>
        <p:txBody>
          <a:bodyPr>
            <a:noAutofit/>
          </a:bodyPr>
          <a:lstStyle/>
          <a:p>
            <a:r>
              <a:rPr lang="ru-RU" sz="4400" b="1" dirty="0" smtClean="0"/>
              <a:t>Тема выступления: </a:t>
            </a:r>
            <a:r>
              <a:rPr lang="ru-RU" sz="4400" b="1" dirty="0" smtClean="0">
                <a:latin typeface="Times New Roman" pitchFamily="18" charset="0"/>
                <a:cs typeface="Times New Roman" pitchFamily="18" charset="0"/>
              </a:rPr>
              <a:t>«Организация РППС с использованием технологии ТРИЗ для развития речи дошкольников</a:t>
            </a:r>
            <a:r>
              <a:rPr lang="ru-RU" sz="4400" b="1" dirty="0" smtClean="0">
                <a:latin typeface="Times New Roman" pitchFamily="18" charset="0"/>
                <a:cs typeface="Times New Roman" pitchFamily="18" charset="0"/>
              </a:rPr>
              <a:t>»</a:t>
            </a:r>
            <a:endParaRPr lang="en-US" sz="4400" b="1" dirty="0">
              <a:latin typeface="Times New Roman" pitchFamily="18" charset="0"/>
              <a:cs typeface="Times New Roman" pitchFamily="18" charset="0"/>
            </a:endParaRPr>
          </a:p>
        </p:txBody>
      </p:sp>
      <p:sp>
        <p:nvSpPr>
          <p:cNvPr id="3" name="Подзаголовок 2">
            <a:extLst>
              <a:ext uri="{FF2B5EF4-FFF2-40B4-BE49-F238E27FC236}">
                <a16:creationId xmlns:a16="http://schemas.microsoft.com/office/drawing/2014/main" xmlns="" id="{7B340FD4-78DE-476A-AE67-FFEFF85B2EC7}"/>
              </a:ext>
            </a:extLst>
          </p:cNvPr>
          <p:cNvSpPr>
            <a:spLocks noGrp="1"/>
          </p:cNvSpPr>
          <p:nvPr>
            <p:ph type="subTitle" idx="1"/>
          </p:nvPr>
        </p:nvSpPr>
        <p:spPr>
          <a:xfrm>
            <a:off x="5486400" y="4859502"/>
            <a:ext cx="3213463" cy="1655762"/>
          </a:xfrm>
        </p:spPr>
        <p:txBody>
          <a:bodyPr>
            <a:normAutofit/>
          </a:bodyPr>
          <a:lstStyle/>
          <a:p>
            <a:pPr algn="r"/>
            <a:r>
              <a:rPr lang="ru-RU" b="1" dirty="0" smtClean="0"/>
              <a:t>Подготовила:</a:t>
            </a:r>
            <a:endParaRPr lang="ru-RU" b="1" dirty="0" smtClean="0"/>
          </a:p>
          <a:p>
            <a:pPr algn="r"/>
            <a:r>
              <a:rPr lang="ru-RU" b="1" dirty="0" smtClean="0"/>
              <a:t>Воспитатель </a:t>
            </a:r>
            <a:r>
              <a:rPr lang="ru-RU" b="1" dirty="0" smtClean="0"/>
              <a:t>В</a:t>
            </a:r>
            <a:r>
              <a:rPr lang="en-US" b="1" dirty="0" smtClean="0"/>
              <a:t>KK</a:t>
            </a:r>
            <a:endParaRPr lang="ru-RU" b="1" dirty="0" smtClean="0"/>
          </a:p>
          <a:p>
            <a:pPr algn="r"/>
            <a:r>
              <a:rPr lang="ru-RU" b="1" dirty="0" smtClean="0"/>
              <a:t>Горелова Ю.Н</a:t>
            </a:r>
            <a:r>
              <a:rPr lang="ru-RU" b="1" dirty="0" smtClean="0"/>
              <a:t>.</a:t>
            </a:r>
            <a:endParaRPr lang="ru-RU" b="1" dirty="0" smtClean="0"/>
          </a:p>
        </p:txBody>
      </p:sp>
      <p:pic>
        <p:nvPicPr>
          <p:cNvPr id="4" name="Picture 3" descr="C:\Users\о\AppData\Local\Microsoft\Windows\Temporary Internet Files\Content.IE5\RNXB9C34\New-S.T.E.M.-Techniques-23[1].png"/>
          <p:cNvPicPr>
            <a:picLocks noChangeAspect="1" noChangeArrowheads="1"/>
          </p:cNvPicPr>
          <p:nvPr/>
        </p:nvPicPr>
        <p:blipFill>
          <a:blip r:embed="rId2" cstate="print"/>
          <a:srcRect/>
          <a:stretch>
            <a:fillRect/>
          </a:stretch>
        </p:blipFill>
        <p:spPr bwMode="auto">
          <a:xfrm>
            <a:off x="0" y="3476846"/>
            <a:ext cx="3918857" cy="3381154"/>
          </a:xfrm>
          <a:prstGeom prst="rect">
            <a:avLst/>
          </a:prstGeom>
          <a:noFill/>
        </p:spPr>
      </p:pic>
      <p:sp>
        <p:nvSpPr>
          <p:cNvPr id="15361" name="Rectangle 1"/>
          <p:cNvSpPr>
            <a:spLocks noChangeArrowheads="1"/>
          </p:cNvSpPr>
          <p:nvPr/>
        </p:nvSpPr>
        <p:spPr bwMode="auto">
          <a:xfrm>
            <a:off x="0" y="0"/>
            <a:ext cx="8350749" cy="830997"/>
          </a:xfrm>
          <a:prstGeom prst="rect">
            <a:avLst/>
          </a:prstGeom>
          <a:solidFill>
            <a:srgbClr val="FFC000"/>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Муниципальное дошкольное образовательное учреждение</a:t>
            </a:r>
            <a:endParaRPr kumimoji="0" lang="ru-RU" sz="1100" b="1" i="0" u="none" strike="noStrike" cap="none" normalizeH="0" baseline="0" dirty="0" smtClean="0">
              <a:ln>
                <a:noFill/>
              </a:ln>
              <a:solidFill>
                <a:srgbClr val="C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Центр развития ребенка </a:t>
            </a:r>
            <a:r>
              <a:rPr kumimoji="0" lang="ru-RU" sz="2400" b="1" i="0" u="none" strike="noStrike" cap="none" normalizeH="0" baseline="0" dirty="0" smtClean="0">
                <a:ln>
                  <a:noFill/>
                </a:ln>
                <a:solidFill>
                  <a:srgbClr val="C00000"/>
                </a:solidFill>
                <a:effectLst/>
                <a:latin typeface="Calibri"/>
                <a:ea typeface="Calibri" pitchFamily="34" charset="0"/>
                <a:cs typeface="Times New Roman" pitchFamily="18" charset="0"/>
              </a:rPr>
              <a:t>–</a:t>
            </a:r>
            <a:r>
              <a:rPr kumimoji="0" lang="ru-RU"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детский сад №5 г. Лиски</a:t>
            </a:r>
            <a:endParaRPr kumimoji="0" lang="ru-RU" sz="3200" b="1" i="0" u="none" strike="noStrike" cap="none" normalizeH="0" baseline="0" dirty="0" smtClean="0">
              <a:ln>
                <a:noFill/>
              </a:ln>
              <a:solidFill>
                <a:srgbClr val="C00000"/>
              </a:solidFill>
              <a:effectLst/>
              <a:latin typeface="Arial" pitchFamily="34" charset="0"/>
              <a:cs typeface="Arial" pitchFamily="34" charset="0"/>
            </a:endParaRPr>
          </a:p>
        </p:txBody>
      </p:sp>
    </p:spTree>
    <p:extLst>
      <p:ext uri="{BB962C8B-B14F-4D97-AF65-F5344CB8AC3E}">
        <p14:creationId xmlns:p14="http://schemas.microsoft.com/office/powerpoint/2010/main" xmlns="" val="1995044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9269" y="248194"/>
            <a:ext cx="8164287" cy="4031873"/>
          </a:xfrm>
          <a:prstGeom prst="rect">
            <a:avLst/>
          </a:prstGeom>
          <a:noFill/>
        </p:spPr>
        <p:txBody>
          <a:bodyPr wrap="square" rtlCol="0">
            <a:spAutoFit/>
          </a:bodyPr>
          <a:lstStyle/>
          <a:p>
            <a:pPr algn="ctr"/>
            <a:r>
              <a:rPr lang="ru-RU" sz="2000" b="1" dirty="0" smtClean="0">
                <a:solidFill>
                  <a:srgbClr val="C00000"/>
                </a:solidFill>
              </a:rPr>
              <a:t>МЕТОД «СОСТАВЛЕНИЕ ЗАГАДОК» </a:t>
            </a:r>
          </a:p>
          <a:p>
            <a:pPr algn="just"/>
            <a:r>
              <a:rPr lang="ru-RU" sz="2000" dirty="0" smtClean="0"/>
              <a:t>Цель: формирование навыков речевой творческой деятельности детей; обучение детей созданию сравнений, образных характеристик объектов </a:t>
            </a:r>
          </a:p>
          <a:p>
            <a:pPr algn="just"/>
            <a:r>
              <a:rPr lang="ru-RU" sz="2000" dirty="0" smtClean="0"/>
              <a:t>Также использование в работе таких вариантов  ТРИЗ как:</a:t>
            </a:r>
          </a:p>
          <a:p>
            <a:pPr algn="just"/>
            <a:r>
              <a:rPr lang="ru-RU" sz="2000" dirty="0" smtClean="0"/>
              <a:t>«Перевирание сказки» Изменяю сказку, меняя сюжет и включая новых персонажей, а дети исправляют за мной.</a:t>
            </a:r>
          </a:p>
          <a:p>
            <a:pPr algn="just"/>
            <a:r>
              <a:rPr lang="ru-RU" sz="2000" dirty="0" smtClean="0"/>
              <a:t>«Сказка в заданном ключе» Например: жили-были старик со старухой у самого синего моря в наши дни. Что будет просить старуха?</a:t>
            </a:r>
          </a:p>
          <a:p>
            <a:pPr algn="just"/>
            <a:r>
              <a:rPr lang="ru-RU" sz="2000" dirty="0" smtClean="0"/>
              <a:t>Сочинение сказки по заданному началу. Например: Наступил Новый год. Дед Мороз выехал из дома и поехал развозить детям новогодние подарки и вдруг… </a:t>
            </a:r>
          </a:p>
          <a:p>
            <a:r>
              <a:rPr lang="ru-RU" dirty="0" smtClean="0"/>
              <a:t> </a:t>
            </a:r>
          </a:p>
          <a:p>
            <a:endParaRPr lang="ru-RU" dirty="0"/>
          </a:p>
        </p:txBody>
      </p:sp>
      <p:pic>
        <p:nvPicPr>
          <p:cNvPr id="25602" name="Picture 2" descr="https://sun9-38.userapi.com/impg/WE8e4dZERf4jvXn2Q1NQ9Je340TbbPs054juQA/HDjjMB-oTq0.jpg?size=780x1040&amp;quality=96&amp;sign=441e329e9b0a5f454294611cf8dc42e2&amp;type=album"/>
          <p:cNvPicPr>
            <a:picLocks noChangeAspect="1" noChangeArrowheads="1"/>
          </p:cNvPicPr>
          <p:nvPr/>
        </p:nvPicPr>
        <p:blipFill>
          <a:blip r:embed="rId2" cstate="print"/>
          <a:srcRect r="479" b="19536"/>
          <a:stretch>
            <a:fillRect/>
          </a:stretch>
        </p:blipFill>
        <p:spPr bwMode="auto">
          <a:xfrm>
            <a:off x="6148234" y="3768414"/>
            <a:ext cx="2674490" cy="2883156"/>
          </a:xfrm>
          <a:prstGeom prst="rect">
            <a:avLst/>
          </a:prstGeom>
          <a:ln>
            <a:noFill/>
          </a:ln>
          <a:effectLst>
            <a:softEdge rad="112500"/>
          </a:effectLst>
        </p:spPr>
      </p:pic>
      <p:pic>
        <p:nvPicPr>
          <p:cNvPr id="25604" name="Picture 4" descr="https://sun9-51.userapi.com/impg/BYAYmJnQ-fLTo1q98lmiLeHfSAc2Cp84GpSX4g/tG_0LgxllgI.jpg?size=780x1040&amp;quality=96&amp;sign=1d3091bde384f8d0bf907c0effa5d4ff&amp;type=album"/>
          <p:cNvPicPr>
            <a:picLocks noChangeAspect="1" noChangeArrowheads="1"/>
          </p:cNvPicPr>
          <p:nvPr/>
        </p:nvPicPr>
        <p:blipFill>
          <a:blip r:embed="rId3" cstate="print"/>
          <a:srcRect b="20453"/>
          <a:stretch>
            <a:fillRect/>
          </a:stretch>
        </p:blipFill>
        <p:spPr bwMode="auto">
          <a:xfrm>
            <a:off x="395417" y="3816696"/>
            <a:ext cx="2867468" cy="3041304"/>
          </a:xfrm>
          <a:prstGeom prst="rect">
            <a:avLst/>
          </a:prstGeom>
          <a:ln>
            <a:noFill/>
          </a:ln>
          <a:effectLst>
            <a:softEdge rad="112500"/>
          </a:effectLst>
        </p:spPr>
      </p:pic>
      <p:pic>
        <p:nvPicPr>
          <p:cNvPr id="7" name="Picture 2" descr="C:\Users\о\Downloads\IMG_20180316_091920.jpg"/>
          <p:cNvPicPr>
            <a:picLocks noChangeAspect="1" noChangeArrowheads="1"/>
          </p:cNvPicPr>
          <p:nvPr/>
        </p:nvPicPr>
        <p:blipFill>
          <a:blip r:embed="rId4" cstate="print"/>
          <a:srcRect/>
          <a:stretch>
            <a:fillRect/>
          </a:stretch>
        </p:blipFill>
        <p:spPr bwMode="auto">
          <a:xfrm>
            <a:off x="3385750" y="4252706"/>
            <a:ext cx="2582563" cy="1936921"/>
          </a:xfrm>
          <a:prstGeom prst="rect">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39310" y="270789"/>
            <a:ext cx="6570618" cy="6124754"/>
          </a:xfrm>
          <a:prstGeom prst="rect">
            <a:avLst/>
          </a:prstGeom>
          <a:noFill/>
        </p:spPr>
        <p:txBody>
          <a:bodyPr wrap="square" rtlCol="0">
            <a:spAutoFit/>
          </a:bodyPr>
          <a:lstStyle/>
          <a:p>
            <a:pPr algn="just"/>
            <a:r>
              <a:rPr lang="ru-RU" sz="2200" dirty="0" smtClean="0"/>
              <a:t>Совместная деятельность по развитию речи с использованием ТРИЗ – технологий это импровизация, игра. Детей не надо искусственно возбуждать, заводить. Стоит только верно почувствовать, чем живёт каждый из сидящих за маленьким столом, уловить их интерес, определяющий доминанту занятия – и рождается </a:t>
            </a:r>
            <a:r>
              <a:rPr lang="ru-RU" sz="2200" u="sng" dirty="0" smtClean="0"/>
              <a:t>действие</a:t>
            </a:r>
            <a:r>
              <a:rPr lang="ru-RU" sz="2200" dirty="0" smtClean="0"/>
              <a:t>, в котором все участвуют на равных. </a:t>
            </a:r>
          </a:p>
          <a:p>
            <a:pPr algn="just"/>
            <a:r>
              <a:rPr lang="ru-RU" sz="2200" dirty="0" smtClean="0"/>
              <a:t>ТРИЗ дает возможность детям с ОВЗ проявить свою индивидуальность, учит детей нестандартно мыслить, развивает такие нравственные качества, как умение радоваться успехам других, желание помочь, стремление найти выход из затруднительного положения. Основным средством работы с детьми является педагогический поиск. Педагог не дает детям готовую информацию, а учит ее находить.</a:t>
            </a:r>
            <a:r>
              <a:rPr lang="ru-RU" sz="2000" dirty="0" smtClean="0"/>
              <a:t> </a:t>
            </a:r>
            <a:r>
              <a:rPr lang="ru-RU" dirty="0" smtClean="0"/>
              <a:t>   </a:t>
            </a:r>
          </a:p>
          <a:p>
            <a:endParaRPr lang="ru-RU" dirty="0"/>
          </a:p>
        </p:txBody>
      </p:sp>
      <p:pic>
        <p:nvPicPr>
          <p:cNvPr id="5" name="Picture 2" descr="C:\Users\о\AppData\Local\Microsoft\Windows\Temporary Internet Files\Content.IE5\7CDOF79H\Teacher-PNG-Download-Image[1].png"/>
          <p:cNvPicPr>
            <a:picLocks noChangeAspect="1" noChangeArrowheads="1"/>
          </p:cNvPicPr>
          <p:nvPr/>
        </p:nvPicPr>
        <p:blipFill>
          <a:blip r:embed="rId2" cstate="print"/>
          <a:srcRect/>
          <a:stretch>
            <a:fillRect/>
          </a:stretch>
        </p:blipFill>
        <p:spPr bwMode="auto">
          <a:xfrm flipH="1">
            <a:off x="0" y="3025930"/>
            <a:ext cx="2483768" cy="400506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4765" y="431075"/>
            <a:ext cx="6087292" cy="5109091"/>
          </a:xfrm>
          <a:prstGeom prst="rect">
            <a:avLst/>
          </a:prstGeom>
          <a:noFill/>
        </p:spPr>
        <p:txBody>
          <a:bodyPr wrap="square" rtlCol="0">
            <a:spAutoFit/>
          </a:bodyPr>
          <a:lstStyle/>
          <a:p>
            <a:pPr algn="just"/>
            <a:r>
              <a:rPr lang="ru-RU" sz="2200" dirty="0" smtClean="0"/>
              <a:t>Поскольку речевое развитие детей не ограничивается рамками специально организованной деятельности мы  используем  элементы   ТРИЗ- технологии и в свободной деятельности детей, стимулируем их речь. Ведь именно дошкольный возраст является сенситивным для развития речи детей, он уникален, ибо как сформируется ребёнок, такова будет его жизнь, поэтому важно не упустить этот период для раскрытия потенциала каждого ребёнка. Речевая инициатива ТРИЗ дает детям возможность проявить свою индивидуальность, нестандартно мыслить и высказывать свои мысли, развивая речь.</a:t>
            </a:r>
          </a:p>
          <a:p>
            <a:endParaRPr lang="ru-RU" dirty="0"/>
          </a:p>
        </p:txBody>
      </p:sp>
      <p:pic>
        <p:nvPicPr>
          <p:cNvPr id="5" name="Picture 3" descr="C:\Users\о\AppData\Local\Microsoft\Windows\Temporary Internet Files\Content.IE5\RNXB9C34\Innovation-PNG-HD[1].png"/>
          <p:cNvPicPr>
            <a:picLocks noChangeAspect="1" noChangeArrowheads="1"/>
          </p:cNvPicPr>
          <p:nvPr/>
        </p:nvPicPr>
        <p:blipFill>
          <a:blip r:embed="rId2" cstate="print"/>
          <a:srcRect/>
          <a:stretch>
            <a:fillRect/>
          </a:stretch>
        </p:blipFill>
        <p:spPr bwMode="auto">
          <a:xfrm>
            <a:off x="6228184" y="2629428"/>
            <a:ext cx="3174603" cy="422857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 descr="C:\Users\о\AppData\Local\Microsoft\Windows\Temporary Internet Files\Content.IE5\7CDOF79H\boy_pencil-swqhju[1].png"/>
          <p:cNvPicPr>
            <a:picLocks noChangeAspect="1" noChangeArrowheads="1"/>
          </p:cNvPicPr>
          <p:nvPr/>
        </p:nvPicPr>
        <p:blipFill>
          <a:blip r:embed="rId2" cstate="print"/>
          <a:srcRect/>
          <a:stretch>
            <a:fillRect/>
          </a:stretch>
        </p:blipFill>
        <p:spPr bwMode="auto">
          <a:xfrm flipH="1">
            <a:off x="-1" y="2481943"/>
            <a:ext cx="2360829" cy="4376057"/>
          </a:xfrm>
          <a:prstGeom prst="rect">
            <a:avLst/>
          </a:prstGeom>
          <a:noFill/>
        </p:spPr>
      </p:pic>
      <p:sp>
        <p:nvSpPr>
          <p:cNvPr id="6" name="TextBox 5"/>
          <p:cNvSpPr txBox="1"/>
          <p:nvPr/>
        </p:nvSpPr>
        <p:spPr>
          <a:xfrm>
            <a:off x="2207623" y="218185"/>
            <a:ext cx="6635930" cy="6463308"/>
          </a:xfrm>
          <a:prstGeom prst="rect">
            <a:avLst/>
          </a:prstGeom>
          <a:noFill/>
        </p:spPr>
        <p:txBody>
          <a:bodyPr wrap="square" rtlCol="0">
            <a:spAutoFit/>
          </a:bodyPr>
          <a:lstStyle/>
          <a:p>
            <a:pPr algn="just"/>
            <a:r>
              <a:rPr lang="ru-RU" sz="2000" dirty="0" smtClean="0"/>
              <a:t>Т</a:t>
            </a:r>
            <a:r>
              <a:rPr lang="ru-RU" sz="2200" dirty="0" smtClean="0"/>
              <a:t>аким образом, хочется отметить, что использование методов ТРИЗ в процессе развития речи  дошкольников с ОВЗ способствует: </a:t>
            </a:r>
          </a:p>
          <a:p>
            <a:pPr algn="just"/>
            <a:r>
              <a:rPr lang="ru-RU" sz="2200" dirty="0" smtClean="0"/>
              <a:t>- активизации познавательной деятельности детей; </a:t>
            </a:r>
          </a:p>
          <a:p>
            <a:pPr algn="just"/>
            <a:r>
              <a:rPr lang="ru-RU" sz="2200" dirty="0" smtClean="0"/>
              <a:t>- созданию мотивационных установок на проявление творчества; </a:t>
            </a:r>
          </a:p>
          <a:p>
            <a:pPr algn="just"/>
            <a:r>
              <a:rPr lang="ru-RU" sz="2200" dirty="0" smtClean="0"/>
              <a:t>- созданию условий для развития образной стороны речи детей (обогащение словарного запаса оценочной лексики, словами с переносным значением, синонимами и антонимами) ; </a:t>
            </a:r>
          </a:p>
          <a:p>
            <a:pPr algn="just"/>
            <a:r>
              <a:rPr lang="ru-RU" sz="2200" dirty="0" smtClean="0"/>
              <a:t>-повышению эффективности овладения всеми языковыми средствами; </a:t>
            </a:r>
          </a:p>
          <a:p>
            <a:pPr algn="just"/>
            <a:r>
              <a:rPr lang="ru-RU" sz="2200" dirty="0" smtClean="0"/>
              <a:t>-формированию осознанности в построении лексико-грамматических конструкций; </a:t>
            </a:r>
          </a:p>
          <a:p>
            <a:pPr algn="just"/>
            <a:r>
              <a:rPr lang="ru-RU" sz="2200" dirty="0" smtClean="0"/>
              <a:t>-развитию гибкости аналитико-синтетических операций в мыслительной деятельности. </a:t>
            </a:r>
          </a:p>
          <a:p>
            <a:pPr algn="just"/>
            <a:r>
              <a:rPr lang="ru-RU" sz="2200" dirty="0" smtClean="0"/>
              <a:t>Эта технология очень интересна и увлекательна - стоит только получше с ней познакомиться. </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62149" y="1319348"/>
            <a:ext cx="7694023" cy="923330"/>
          </a:xfrm>
          <a:prstGeom prst="rect">
            <a:avLst/>
          </a:prstGeom>
          <a:noFill/>
        </p:spPr>
        <p:txBody>
          <a:bodyPr wrap="square" rtlCol="0">
            <a:spAutoFit/>
          </a:bodyPr>
          <a:lstStyle/>
          <a:p>
            <a:pPr algn="ctr"/>
            <a:r>
              <a:rPr lang="ru-RU" sz="5400" dirty="0" smtClean="0">
                <a:solidFill>
                  <a:srgbClr val="C00000"/>
                </a:solidFill>
              </a:rPr>
              <a:t>Спасибо за внимание!</a:t>
            </a:r>
            <a:endParaRPr lang="ru-RU" sz="5400" dirty="0">
              <a:solidFill>
                <a:srgbClr val="C00000"/>
              </a:solidFill>
            </a:endParaRPr>
          </a:p>
        </p:txBody>
      </p:sp>
      <p:pic>
        <p:nvPicPr>
          <p:cNvPr id="6" name="Picture 2" descr="http://img-fotki.yandex.ru/get/6606/20573769.e/0_8296b_ecffc218_orig.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2276872"/>
            <a:ext cx="8399791" cy="384232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CAE3457-F340-4BB7-960F-5F3746D0DD67}"/>
              </a:ext>
            </a:extLst>
          </p:cNvPr>
          <p:cNvSpPr>
            <a:spLocks noGrp="1"/>
          </p:cNvSpPr>
          <p:nvPr>
            <p:ph type="title"/>
          </p:nvPr>
        </p:nvSpPr>
        <p:spPr>
          <a:xfrm>
            <a:off x="863782" y="2337618"/>
            <a:ext cx="7886700" cy="770947"/>
          </a:xfrm>
        </p:spPr>
        <p:txBody>
          <a:bodyPr>
            <a:noAutofit/>
          </a:bodyPr>
          <a:lstStyle/>
          <a:p>
            <a:pPr algn="just"/>
            <a:r>
              <a:rPr lang="ru-RU" sz="2400" dirty="0" smtClean="0"/>
              <a:t>Дети </a:t>
            </a:r>
            <a:r>
              <a:rPr lang="ru-RU" sz="2400" dirty="0" smtClean="0"/>
              <a:t>в разновозрастной группе</a:t>
            </a:r>
            <a:r>
              <a:rPr lang="ru-RU" sz="2400" dirty="0" smtClean="0"/>
              <a:t> </a:t>
            </a:r>
            <a:r>
              <a:rPr lang="ru-RU" sz="2400" dirty="0" smtClean="0"/>
              <a:t>имеют некоторые </a:t>
            </a:r>
            <a:r>
              <a:rPr lang="ru-RU" sz="2400" dirty="0" smtClean="0"/>
              <a:t>особенности.  </a:t>
            </a:r>
            <a:r>
              <a:rPr lang="ru-RU" sz="2400" dirty="0" smtClean="0"/>
              <a:t>- слабая способность к рассуждению, размышлению, что проявляется в частом употреблении стандартных фраз, однотипных средств оформления речи.</a:t>
            </a:r>
            <a:br>
              <a:rPr lang="ru-RU" sz="2400" dirty="0" smtClean="0"/>
            </a:br>
            <a:r>
              <a:rPr lang="ru-RU" sz="2400" dirty="0" smtClean="0"/>
              <a:t>Одним из результативных способов формирования познавательной и речевой активности, на наш  взгляд, является технология ТРИЗ - теория решения изобретательных задач, которая развивает мышление, формирует словарную лексику, способствует формированию навыка построения предложений.</a:t>
            </a:r>
            <a:endParaRPr lang="en-US" sz="2400" b="1" dirty="0"/>
          </a:p>
        </p:txBody>
      </p:sp>
      <p:pic>
        <p:nvPicPr>
          <p:cNvPr id="29" name="Picture 2" descr="http://sch2092uv.mskobr.ru/images/70583939.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5225142"/>
            <a:ext cx="8947761" cy="14238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xmlns="" val="2142200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latin typeface="Times New Roman" pitchFamily="18" charset="0"/>
                <a:cs typeface="Times New Roman" pitchFamily="18" charset="0"/>
              </a:rPr>
              <a:t>Что же такое ТРИЗ?</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589461" y="1616619"/>
            <a:ext cx="7886700" cy="4351338"/>
          </a:xfrm>
        </p:spPr>
        <p:txBody>
          <a:bodyPr/>
          <a:lstStyle/>
          <a:p>
            <a:pPr>
              <a:buNone/>
            </a:pPr>
            <a:r>
              <a:rPr lang="ru-RU" b="1" dirty="0" smtClean="0">
                <a:latin typeface="+mj-lt"/>
                <a:cs typeface="Times New Roman" pitchFamily="18" charset="0"/>
              </a:rPr>
              <a:t>Это уникальный инструмент для:  </a:t>
            </a:r>
          </a:p>
          <a:p>
            <a:pPr>
              <a:buNone/>
            </a:pPr>
            <a:r>
              <a:rPr lang="ru-RU" b="1" dirty="0" smtClean="0">
                <a:latin typeface="+mj-lt"/>
                <a:cs typeface="Times New Roman" pitchFamily="18" charset="0"/>
              </a:rPr>
              <a:t>   -поиска нетривиальных идей,                                 </a:t>
            </a:r>
          </a:p>
          <a:p>
            <a:pPr>
              <a:buNone/>
            </a:pPr>
            <a:r>
              <a:rPr lang="ru-RU" b="1" dirty="0" smtClean="0">
                <a:latin typeface="+mj-lt"/>
                <a:cs typeface="Times New Roman" pitchFamily="18" charset="0"/>
              </a:rPr>
              <a:t>   -выявления и решения  многих творческих проблем,                                                                          </a:t>
            </a:r>
          </a:p>
          <a:p>
            <a:pPr>
              <a:buNone/>
            </a:pPr>
            <a:r>
              <a:rPr lang="ru-RU" b="1" dirty="0" smtClean="0">
                <a:latin typeface="+mj-lt"/>
                <a:cs typeface="Times New Roman" pitchFamily="18" charset="0"/>
              </a:rPr>
              <a:t>  -развития творческого мышления, формирование творческой личности. </a:t>
            </a:r>
          </a:p>
          <a:p>
            <a:endParaRPr lang="ru-RU" dirty="0"/>
          </a:p>
        </p:txBody>
      </p:sp>
      <p:pic>
        <p:nvPicPr>
          <p:cNvPr id="2050" name="Picture 2" descr="C:\Users\о\AppData\Local\Microsoft\Windows\Temporary Internet Files\Content.IE5\CKDXKVTN\f10-nedelya[1].png"/>
          <p:cNvPicPr>
            <a:picLocks noChangeAspect="1" noChangeArrowheads="1"/>
          </p:cNvPicPr>
          <p:nvPr/>
        </p:nvPicPr>
        <p:blipFill>
          <a:blip r:embed="rId2" cstate="print"/>
          <a:srcRect/>
          <a:stretch>
            <a:fillRect/>
          </a:stretch>
        </p:blipFill>
        <p:spPr bwMode="auto">
          <a:xfrm>
            <a:off x="4124053" y="4000500"/>
            <a:ext cx="4762500" cy="28575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C:\Users\о\AppData\Local\Microsoft\Windows\Temporary Internet Files\Content.IE5\RNXB9C34\Timmytime-cutout-550x292[1].png"/>
          <p:cNvPicPr>
            <a:picLocks noChangeAspect="1" noChangeArrowheads="1"/>
          </p:cNvPicPr>
          <p:nvPr/>
        </p:nvPicPr>
        <p:blipFill>
          <a:blip r:embed="rId2" cstate="print"/>
          <a:srcRect/>
          <a:stretch>
            <a:fillRect/>
          </a:stretch>
        </p:blipFill>
        <p:spPr bwMode="auto">
          <a:xfrm>
            <a:off x="4885509" y="4468682"/>
            <a:ext cx="4500426" cy="2389317"/>
          </a:xfrm>
          <a:prstGeom prst="rect">
            <a:avLst/>
          </a:prstGeom>
          <a:noFill/>
        </p:spPr>
      </p:pic>
      <p:sp>
        <p:nvSpPr>
          <p:cNvPr id="2" name="Заголовок 1"/>
          <p:cNvSpPr>
            <a:spLocks noGrp="1"/>
          </p:cNvSpPr>
          <p:nvPr>
            <p:ph type="title"/>
          </p:nvPr>
        </p:nvSpPr>
        <p:spPr>
          <a:xfrm>
            <a:off x="509451" y="600258"/>
            <a:ext cx="8085910" cy="1325563"/>
          </a:xfrm>
        </p:spPr>
        <p:txBody>
          <a:bodyPr>
            <a:normAutofit fontScale="90000"/>
          </a:bodyPr>
          <a:lstStyle/>
          <a:p>
            <a:pPr algn="ctr"/>
            <a:r>
              <a:rPr lang="ru-RU" b="1" dirty="0" smtClean="0">
                <a:solidFill>
                  <a:srgbClr val="C00000"/>
                </a:solidFill>
              </a:rPr>
              <a:t>Использование методов ТРИЗ в процессе развития речи дошкольников способствует: </a:t>
            </a:r>
            <a:r>
              <a:rPr lang="ru-RU" dirty="0" smtClean="0"/>
              <a:t/>
            </a:r>
            <a:br>
              <a:rPr lang="ru-RU" dirty="0" smtClean="0"/>
            </a:br>
            <a:endParaRPr lang="ru-RU" dirty="0"/>
          </a:p>
        </p:txBody>
      </p:sp>
      <p:sp>
        <p:nvSpPr>
          <p:cNvPr id="3" name="Содержимое 2"/>
          <p:cNvSpPr>
            <a:spLocks noGrp="1"/>
          </p:cNvSpPr>
          <p:nvPr>
            <p:ph idx="1"/>
          </p:nvPr>
        </p:nvSpPr>
        <p:spPr>
          <a:xfrm>
            <a:off x="1479369" y="1982380"/>
            <a:ext cx="7063740" cy="4351338"/>
          </a:xfrm>
        </p:spPr>
        <p:txBody>
          <a:bodyPr/>
          <a:lstStyle/>
          <a:p>
            <a:r>
              <a:rPr lang="ru-RU" b="1" dirty="0" smtClean="0">
                <a:latin typeface="+mj-lt"/>
              </a:rPr>
              <a:t>-расширению словарного запаса;</a:t>
            </a:r>
          </a:p>
          <a:p>
            <a:r>
              <a:rPr lang="ru-RU" b="1" dirty="0" smtClean="0">
                <a:latin typeface="+mj-lt"/>
              </a:rPr>
              <a:t>-развитию связной речи  (диалогической и монологической); </a:t>
            </a:r>
          </a:p>
          <a:p>
            <a:r>
              <a:rPr lang="ru-RU" b="1" dirty="0" smtClean="0">
                <a:latin typeface="+mj-lt"/>
              </a:rPr>
              <a:t>-развитие коммуникативных навыков;</a:t>
            </a:r>
          </a:p>
          <a:p>
            <a:r>
              <a:rPr lang="ru-RU" b="1" dirty="0" smtClean="0">
                <a:latin typeface="+mj-lt"/>
              </a:rPr>
              <a:t>-интеллектуального развития;</a:t>
            </a:r>
          </a:p>
          <a:p>
            <a:r>
              <a:rPr lang="ru-RU" b="1" dirty="0" smtClean="0">
                <a:latin typeface="+mj-lt"/>
              </a:rPr>
              <a:t>-творческого развития (фантазирование);</a:t>
            </a:r>
          </a:p>
          <a:p>
            <a:r>
              <a:rPr lang="ru-RU" b="1" dirty="0" smtClean="0">
                <a:latin typeface="+mj-lt"/>
              </a:rPr>
              <a:t>-личностного становления. </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4034" y="313509"/>
            <a:ext cx="7550332" cy="4524315"/>
          </a:xfrm>
          <a:prstGeom prst="rect">
            <a:avLst/>
          </a:prstGeom>
          <a:noFill/>
        </p:spPr>
        <p:txBody>
          <a:bodyPr wrap="square" rtlCol="0">
            <a:spAutoFit/>
          </a:bodyPr>
          <a:lstStyle/>
          <a:p>
            <a:r>
              <a:rPr lang="ru-RU" sz="3200" dirty="0" smtClean="0">
                <a:solidFill>
                  <a:srgbClr val="C00000"/>
                </a:solidFill>
              </a:rPr>
              <a:t>ТРИЗ представляет собой совокупность различных методов, в работе по развитию речи мы используем только некоторые из них, такие как:</a:t>
            </a:r>
            <a:r>
              <a:rPr lang="ru-RU" sz="3200" dirty="0" smtClean="0"/>
              <a:t/>
            </a:r>
            <a:br>
              <a:rPr lang="ru-RU" sz="3200" dirty="0" smtClean="0"/>
            </a:br>
            <a:r>
              <a:rPr lang="ru-RU" sz="3200" dirty="0" smtClean="0"/>
              <a:t>1.Данетка</a:t>
            </a:r>
            <a:br>
              <a:rPr lang="ru-RU" sz="3200" dirty="0" smtClean="0"/>
            </a:br>
            <a:r>
              <a:rPr lang="ru-RU" sz="3200" dirty="0" smtClean="0"/>
              <a:t>2.Метод противоречий </a:t>
            </a:r>
            <a:br>
              <a:rPr lang="ru-RU" sz="3200" dirty="0" smtClean="0"/>
            </a:br>
            <a:r>
              <a:rPr lang="ru-RU" sz="3200" dirty="0" smtClean="0"/>
              <a:t>3.Мозговой штурм </a:t>
            </a:r>
            <a:br>
              <a:rPr lang="ru-RU" sz="3200" dirty="0" smtClean="0"/>
            </a:br>
            <a:r>
              <a:rPr lang="ru-RU" sz="3200" dirty="0" smtClean="0"/>
              <a:t>4.Синектика или метод аналогий </a:t>
            </a:r>
            <a:br>
              <a:rPr lang="ru-RU" sz="3200" dirty="0" smtClean="0"/>
            </a:br>
            <a:r>
              <a:rPr lang="ru-RU" sz="3200" dirty="0" smtClean="0"/>
              <a:t>5.Составление загадок и сказок.</a:t>
            </a:r>
            <a:endParaRPr lang="ru-RU" sz="3200" dirty="0"/>
          </a:p>
        </p:txBody>
      </p:sp>
      <p:pic>
        <p:nvPicPr>
          <p:cNvPr id="1028" name="Picture 4" descr="C:\Users\о\AppData\Local\Microsoft\Windows\Temporary Internet Files\Content.IE5\CKDXKVTN\nov-f8-bibliotechnaya-laboratoriya[1].jpg"/>
          <p:cNvPicPr>
            <a:picLocks noChangeAspect="1" noChangeArrowheads="1"/>
          </p:cNvPicPr>
          <p:nvPr/>
        </p:nvPicPr>
        <p:blipFill>
          <a:blip r:embed="rId2" cstate="print"/>
          <a:srcRect/>
          <a:stretch>
            <a:fillRect/>
          </a:stretch>
        </p:blipFill>
        <p:spPr bwMode="auto">
          <a:xfrm>
            <a:off x="5558094" y="4839135"/>
            <a:ext cx="3585906" cy="201886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6206" y="391886"/>
            <a:ext cx="8242663" cy="3139321"/>
          </a:xfrm>
          <a:prstGeom prst="rect">
            <a:avLst/>
          </a:prstGeom>
          <a:noFill/>
        </p:spPr>
        <p:txBody>
          <a:bodyPr wrap="square" rtlCol="0">
            <a:spAutoFit/>
          </a:bodyPr>
          <a:lstStyle/>
          <a:p>
            <a:pPr algn="ctr"/>
            <a:r>
              <a:rPr lang="ru-RU" sz="2000" b="1" dirty="0" smtClean="0">
                <a:solidFill>
                  <a:srgbClr val="C00000"/>
                </a:solidFill>
              </a:rPr>
              <a:t>МЕТОД </a:t>
            </a:r>
            <a:r>
              <a:rPr lang="ru-RU" sz="2000" b="1" i="1" dirty="0" smtClean="0">
                <a:solidFill>
                  <a:srgbClr val="C00000"/>
                </a:solidFill>
              </a:rPr>
              <a:t>«ДАНЕТКА»</a:t>
            </a:r>
            <a:r>
              <a:rPr lang="ru-RU" sz="2000" b="1" dirty="0" smtClean="0">
                <a:solidFill>
                  <a:srgbClr val="C00000"/>
                </a:solidFill>
              </a:rPr>
              <a:t>  </a:t>
            </a:r>
          </a:p>
          <a:p>
            <a:pPr algn="just"/>
            <a:r>
              <a:rPr lang="ru-RU" sz="2000" dirty="0" smtClean="0"/>
              <a:t>Этот метод даёт возможность научить детей находить существенный признак в предмете, классифицировать предметы и явления по общим признакам, слушать и слышать ответы других, строить на их основе свои вопросы, точно формулировать свои мысли. </a:t>
            </a:r>
          </a:p>
          <a:p>
            <a:pPr algn="just"/>
            <a:r>
              <a:rPr lang="ru-RU" sz="2000" dirty="0" smtClean="0"/>
              <a:t>Игра </a:t>
            </a:r>
            <a:r>
              <a:rPr lang="ru-RU" sz="2000" i="1" dirty="0" smtClean="0"/>
              <a:t>«</a:t>
            </a:r>
            <a:r>
              <a:rPr lang="ru-RU" sz="2000" i="1" dirty="0" err="1" smtClean="0"/>
              <a:t>Да-Нетки</a:t>
            </a:r>
            <a:r>
              <a:rPr lang="ru-RU" sz="2000" i="1" dirty="0" smtClean="0"/>
              <a:t>»</a:t>
            </a:r>
            <a:r>
              <a:rPr lang="ru-RU" sz="2000" dirty="0" smtClean="0"/>
              <a:t> или </a:t>
            </a:r>
            <a:r>
              <a:rPr lang="ru-RU" sz="2000" i="1" dirty="0" smtClean="0"/>
              <a:t>«Чёрный ящик»</a:t>
            </a:r>
            <a:r>
              <a:rPr lang="ru-RU" sz="2000" dirty="0" smtClean="0"/>
              <a:t>, </a:t>
            </a:r>
            <a:r>
              <a:rPr lang="ru-RU" sz="2000" i="1" dirty="0" smtClean="0"/>
              <a:t>«Угадай, что я загадала»</a:t>
            </a:r>
            <a:r>
              <a:rPr lang="ru-RU" sz="2000" dirty="0" smtClean="0"/>
              <a:t> </a:t>
            </a:r>
          </a:p>
          <a:p>
            <a:pPr algn="just"/>
            <a:r>
              <a:rPr lang="ru-RU" sz="2000" u="sng" dirty="0" smtClean="0"/>
              <a:t>Цель игры</a:t>
            </a:r>
            <a:r>
              <a:rPr lang="ru-RU" sz="2000" dirty="0" smtClean="0"/>
              <a:t>: Учить классификация объектов, учить находить задуманный предмет, отсекая все лишние признаки, учить слушать и слышать друг друга. </a:t>
            </a:r>
          </a:p>
          <a:p>
            <a:endParaRPr lang="ru-RU" dirty="0"/>
          </a:p>
        </p:txBody>
      </p:sp>
      <p:sp>
        <p:nvSpPr>
          <p:cNvPr id="6146" name="AutoShape 2" descr="https://apf.mail.ru/cgi-bin/readmsg?id=16193611970205438354;0;7&amp;exif=1&amp;full=1&amp;x-email=diana.osadchenko.99%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48" name="AutoShape 4" descr="https://apf.mail.ru/cgi-bin/readmsg?id=16193611970205438354;0;7&amp;exif=1&amp;full=1&amp;x-email=diana.osadchenko.99%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149" name="Picture 5" descr="C:\Users\о\Downloads\IMG_20180316_103606.jpg"/>
          <p:cNvPicPr>
            <a:picLocks noChangeAspect="1" noChangeArrowheads="1"/>
          </p:cNvPicPr>
          <p:nvPr/>
        </p:nvPicPr>
        <p:blipFill>
          <a:blip r:embed="rId2" cstate="print"/>
          <a:srcRect/>
          <a:stretch>
            <a:fillRect/>
          </a:stretch>
        </p:blipFill>
        <p:spPr bwMode="auto">
          <a:xfrm>
            <a:off x="5815583" y="4380285"/>
            <a:ext cx="3056567" cy="2292425"/>
          </a:xfrm>
          <a:prstGeom prst="rect">
            <a:avLst/>
          </a:prstGeom>
          <a:ln>
            <a:noFill/>
          </a:ln>
          <a:effectLst>
            <a:softEdge rad="112500"/>
          </a:effectLst>
        </p:spPr>
      </p:pic>
      <p:pic>
        <p:nvPicPr>
          <p:cNvPr id="6150" name="Picture 6" descr="C:\Users\о\Downloads\IMG_20180302_091314.jpg"/>
          <p:cNvPicPr>
            <a:picLocks noChangeAspect="1" noChangeArrowheads="1"/>
          </p:cNvPicPr>
          <p:nvPr/>
        </p:nvPicPr>
        <p:blipFill>
          <a:blip r:embed="rId3" cstate="print"/>
          <a:srcRect/>
          <a:stretch>
            <a:fillRect/>
          </a:stretch>
        </p:blipFill>
        <p:spPr bwMode="auto">
          <a:xfrm>
            <a:off x="185928" y="4470653"/>
            <a:ext cx="2952468" cy="2214351"/>
          </a:xfrm>
          <a:prstGeom prst="rect">
            <a:avLst/>
          </a:prstGeom>
          <a:ln>
            <a:noFill/>
          </a:ln>
          <a:effectLst>
            <a:softEdge rad="112500"/>
          </a:effectLst>
        </p:spPr>
      </p:pic>
      <p:pic>
        <p:nvPicPr>
          <p:cNvPr id="6152" name="Picture 8" descr="https://sun9-75.userapi.com/impg/rtAXvRphqMtnbqeD7H7isRH2SZkrp48uVUSQpQ/piz7-lwwgB8.jpg?size=1280x1280&amp;quality=96&amp;sign=117fcb27614deb8c91e6b7c807a52ae7&amp;type=album"/>
          <p:cNvPicPr>
            <a:picLocks noChangeAspect="1" noChangeArrowheads="1"/>
          </p:cNvPicPr>
          <p:nvPr/>
        </p:nvPicPr>
        <p:blipFill>
          <a:blip r:embed="rId4" cstate="print"/>
          <a:srcRect l="24974" r="10859" b="33672"/>
          <a:stretch>
            <a:fillRect/>
          </a:stretch>
        </p:blipFill>
        <p:spPr bwMode="auto">
          <a:xfrm>
            <a:off x="3352800" y="3398108"/>
            <a:ext cx="2364252" cy="2443892"/>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391886"/>
            <a:ext cx="8399418" cy="3754874"/>
          </a:xfrm>
          <a:prstGeom prst="rect">
            <a:avLst/>
          </a:prstGeom>
          <a:noFill/>
        </p:spPr>
        <p:txBody>
          <a:bodyPr wrap="square" rtlCol="0">
            <a:spAutoFit/>
          </a:bodyPr>
          <a:lstStyle/>
          <a:p>
            <a:pPr algn="ctr"/>
            <a:r>
              <a:rPr lang="ru-RU" sz="2000" b="1" dirty="0" smtClean="0">
                <a:solidFill>
                  <a:srgbClr val="C00000"/>
                </a:solidFill>
              </a:rPr>
              <a:t>МЕТОД </a:t>
            </a:r>
            <a:r>
              <a:rPr lang="ru-RU" sz="2000" b="1" i="1" dirty="0" smtClean="0">
                <a:solidFill>
                  <a:srgbClr val="C00000"/>
                </a:solidFill>
              </a:rPr>
              <a:t>«ПРОТИВОРЕЧИЙ»</a:t>
            </a:r>
            <a:r>
              <a:rPr lang="ru-RU" sz="2000" b="1" dirty="0" smtClean="0">
                <a:solidFill>
                  <a:srgbClr val="C00000"/>
                </a:solidFill>
              </a:rPr>
              <a:t>  </a:t>
            </a:r>
          </a:p>
          <a:p>
            <a:pPr algn="just"/>
            <a:r>
              <a:rPr lang="ru-RU" sz="2000" dirty="0" smtClean="0"/>
              <a:t>Это помогает увидеть в окружающей действительности противоречия и научить детей их формулировать. </a:t>
            </a:r>
          </a:p>
          <a:p>
            <a:pPr algn="just"/>
            <a:r>
              <a:rPr lang="ru-RU" sz="2000" dirty="0" smtClean="0"/>
              <a:t>Игра </a:t>
            </a:r>
            <a:r>
              <a:rPr lang="ru-RU" sz="2000" i="1" dirty="0" smtClean="0"/>
              <a:t>«</a:t>
            </a:r>
            <a:r>
              <a:rPr lang="ru-RU" sz="2000" i="1" dirty="0" err="1" smtClean="0"/>
              <a:t>Чёрное-белое</a:t>
            </a:r>
            <a:r>
              <a:rPr lang="ru-RU" sz="2000" i="1" dirty="0" smtClean="0"/>
              <a:t>»</a:t>
            </a:r>
            <a:r>
              <a:rPr lang="ru-RU" sz="2000" dirty="0" smtClean="0"/>
              <a:t>, </a:t>
            </a:r>
            <a:r>
              <a:rPr lang="ru-RU" sz="2000" i="1" dirty="0" smtClean="0"/>
              <a:t>«Хорошо-плохо»</a:t>
            </a:r>
            <a:r>
              <a:rPr lang="ru-RU" sz="2000" dirty="0" smtClean="0"/>
              <a:t>, </a:t>
            </a:r>
            <a:r>
              <a:rPr lang="ru-RU" sz="2000" i="1" dirty="0" smtClean="0"/>
              <a:t>«Нравится – не нравится»</a:t>
            </a:r>
            <a:r>
              <a:rPr lang="ru-RU" sz="2000" dirty="0" smtClean="0"/>
              <a:t>, </a:t>
            </a:r>
            <a:r>
              <a:rPr lang="ru-RU" sz="2000" i="1" dirty="0" smtClean="0"/>
              <a:t>«Маятник».</a:t>
            </a:r>
            <a:r>
              <a:rPr lang="ru-RU" sz="2000" dirty="0" smtClean="0"/>
              <a:t> </a:t>
            </a:r>
          </a:p>
          <a:p>
            <a:pPr algn="just"/>
            <a:r>
              <a:rPr lang="ru-RU" sz="2000" u="sng" dirty="0" smtClean="0"/>
              <a:t>Цель</a:t>
            </a:r>
            <a:r>
              <a:rPr lang="ru-RU" sz="2000" dirty="0" smtClean="0"/>
              <a:t>: Учить выделять противоречия в предметах </a:t>
            </a:r>
          </a:p>
          <a:p>
            <a:pPr algn="just"/>
            <a:r>
              <a:rPr lang="ru-RU" sz="2000" dirty="0" smtClean="0"/>
              <a:t>Воспитатель поднимает карточку с изображением белого домика, и дети называют положительные качества объекта, затем поднимает карточку с изображением черного домика и дети перечисляют отрицательные качества. (</a:t>
            </a:r>
            <a:r>
              <a:rPr lang="ru-RU" sz="2000" u="sng" dirty="0" smtClean="0"/>
              <a:t>Пример</a:t>
            </a:r>
            <a:r>
              <a:rPr lang="ru-RU" sz="2000" dirty="0" smtClean="0"/>
              <a:t>: “Книга”. Хорошо – из книг узнаешь много интересного… Плохо – они быстро рвутся.. . и т. д.) </a:t>
            </a:r>
          </a:p>
          <a:p>
            <a:endParaRPr lang="ru-RU" dirty="0"/>
          </a:p>
        </p:txBody>
      </p:sp>
      <p:pic>
        <p:nvPicPr>
          <p:cNvPr id="28673" name="Picture 1" descr="C:\Users\о\Downloads\IMG_20180126_092724.jpg"/>
          <p:cNvPicPr>
            <a:picLocks noChangeAspect="1" noChangeArrowheads="1"/>
          </p:cNvPicPr>
          <p:nvPr/>
        </p:nvPicPr>
        <p:blipFill>
          <a:blip r:embed="rId2" cstate="print"/>
          <a:srcRect r="15996"/>
          <a:stretch>
            <a:fillRect/>
          </a:stretch>
        </p:blipFill>
        <p:spPr bwMode="auto">
          <a:xfrm flipH="1">
            <a:off x="131157" y="4473146"/>
            <a:ext cx="2625690" cy="2177303"/>
          </a:xfrm>
          <a:prstGeom prst="rect">
            <a:avLst/>
          </a:prstGeom>
          <a:ln>
            <a:noFill/>
          </a:ln>
          <a:effectLst>
            <a:softEdge rad="112500"/>
          </a:effectLst>
        </p:spPr>
      </p:pic>
      <p:pic>
        <p:nvPicPr>
          <p:cNvPr id="28676" name="Picture 4" descr="https://sun9-50.userapi.com/impg/b2c0LxS254hE2UFx0VmOr_D1-XcAiunpPTWpOg/SQbj5qUHQLU.jpg?size=1280x960&amp;quality=96&amp;sign=eda82afdceb3982a44ff5cce80aa1d92&amp;type=album"/>
          <p:cNvPicPr>
            <a:picLocks noChangeAspect="1" noChangeArrowheads="1"/>
          </p:cNvPicPr>
          <p:nvPr/>
        </p:nvPicPr>
        <p:blipFill>
          <a:blip r:embed="rId3" cstate="print"/>
          <a:srcRect/>
          <a:stretch>
            <a:fillRect/>
          </a:stretch>
        </p:blipFill>
        <p:spPr bwMode="auto">
          <a:xfrm>
            <a:off x="3076288" y="3954162"/>
            <a:ext cx="2899719" cy="2174789"/>
          </a:xfrm>
          <a:prstGeom prst="rect">
            <a:avLst/>
          </a:prstGeom>
          <a:ln>
            <a:noFill/>
          </a:ln>
          <a:effectLst>
            <a:softEdge rad="112500"/>
          </a:effectLst>
        </p:spPr>
      </p:pic>
      <p:pic>
        <p:nvPicPr>
          <p:cNvPr id="8" name="Рисунок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162040" y="4583506"/>
            <a:ext cx="2747182" cy="2060387"/>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2696" y="300445"/>
            <a:ext cx="6361613" cy="4062651"/>
          </a:xfrm>
          <a:prstGeom prst="rect">
            <a:avLst/>
          </a:prstGeom>
          <a:noFill/>
        </p:spPr>
        <p:txBody>
          <a:bodyPr wrap="square" rtlCol="0">
            <a:spAutoFit/>
          </a:bodyPr>
          <a:lstStyle/>
          <a:p>
            <a:pPr algn="ctr"/>
            <a:r>
              <a:rPr lang="ru-RU" sz="2000" b="1" dirty="0" smtClean="0">
                <a:solidFill>
                  <a:srgbClr val="C00000"/>
                </a:solidFill>
              </a:rPr>
              <a:t>МЕТОД </a:t>
            </a:r>
            <a:r>
              <a:rPr lang="ru-RU" sz="2000" b="1" i="1" dirty="0" smtClean="0">
                <a:solidFill>
                  <a:srgbClr val="C00000"/>
                </a:solidFill>
              </a:rPr>
              <a:t>«</a:t>
            </a:r>
            <a:r>
              <a:rPr lang="ru-RU" sz="2000" b="1" dirty="0" smtClean="0">
                <a:solidFill>
                  <a:srgbClr val="C00000"/>
                </a:solidFill>
              </a:rPr>
              <a:t>МОЗГОВОЙ ШТУРМ» </a:t>
            </a:r>
          </a:p>
          <a:p>
            <a:pPr algn="just"/>
            <a:r>
              <a:rPr lang="ru-RU" sz="2000" dirty="0" smtClean="0"/>
              <a:t>Мозговой штурм предполагает постановку изобретательской задачи и нахождения способов ее решения с помощью перебора ресурсов, выбор идеального решения. </a:t>
            </a:r>
          </a:p>
          <a:p>
            <a:pPr algn="just"/>
            <a:r>
              <a:rPr lang="ru-RU" sz="2000" dirty="0" smtClean="0"/>
              <a:t>Темами мозгового штурма могут быть </a:t>
            </a:r>
            <a:r>
              <a:rPr lang="ru-RU" sz="2000" u="sng" dirty="0" smtClean="0"/>
              <a:t>такие</a:t>
            </a:r>
            <a:r>
              <a:rPr lang="ru-RU" sz="2000" dirty="0" smtClean="0"/>
              <a:t>: </a:t>
            </a:r>
          </a:p>
          <a:p>
            <a:pPr algn="just"/>
            <a:r>
              <a:rPr lang="ru-RU" sz="2000" dirty="0" smtClean="0"/>
              <a:t>• как не намокнуть под дождём; </a:t>
            </a:r>
          </a:p>
          <a:p>
            <a:pPr algn="just"/>
            <a:r>
              <a:rPr lang="ru-RU" sz="2000" dirty="0" smtClean="0"/>
              <a:t>• как мышам достать сыр из-под носа кота; </a:t>
            </a:r>
          </a:p>
          <a:p>
            <a:pPr algn="just"/>
            <a:r>
              <a:rPr lang="ru-RU" sz="2000" dirty="0" smtClean="0"/>
              <a:t>• как выгнать лису из </a:t>
            </a:r>
            <a:r>
              <a:rPr lang="ru-RU" sz="2000" dirty="0" err="1" smtClean="0"/>
              <a:t>зайкиной</a:t>
            </a:r>
            <a:r>
              <a:rPr lang="ru-RU" sz="2000" dirty="0" smtClean="0"/>
              <a:t> избушки; </a:t>
            </a:r>
          </a:p>
          <a:p>
            <a:pPr algn="just"/>
            <a:r>
              <a:rPr lang="ru-RU" sz="2000" dirty="0" smtClean="0"/>
              <a:t>• как не дать медведю залезть на теремок и развалить его; </a:t>
            </a:r>
          </a:p>
          <a:p>
            <a:pPr algn="just"/>
            <a:r>
              <a:rPr lang="ru-RU" sz="2000" dirty="0" smtClean="0"/>
              <a:t>• как оставить кусочек лета в зиму. </a:t>
            </a:r>
          </a:p>
          <a:p>
            <a:endParaRPr lang="ru-RU" dirty="0"/>
          </a:p>
        </p:txBody>
      </p:sp>
      <p:pic>
        <p:nvPicPr>
          <p:cNvPr id="27650" name="Picture 2" descr="https://sun9-75.userapi.com/impg/v0_1Pk3IjWSsRobQ0cZQkNETa_zCKkSLCb7W1Q/ELz9RmyaZ_w.jpg?size=780x1040&amp;quality=96&amp;sign=d77c52815cfd5cc73305d0b6dcab1b30&amp;type=album"/>
          <p:cNvPicPr>
            <a:picLocks noChangeAspect="1" noChangeArrowheads="1"/>
          </p:cNvPicPr>
          <p:nvPr/>
        </p:nvPicPr>
        <p:blipFill>
          <a:blip r:embed="rId2" cstate="print"/>
          <a:srcRect/>
          <a:stretch>
            <a:fillRect/>
          </a:stretch>
        </p:blipFill>
        <p:spPr bwMode="auto">
          <a:xfrm>
            <a:off x="6596743" y="3605349"/>
            <a:ext cx="2312125" cy="3082834"/>
          </a:xfrm>
          <a:prstGeom prst="rect">
            <a:avLst/>
          </a:prstGeom>
          <a:noFill/>
        </p:spPr>
      </p:pic>
      <p:pic>
        <p:nvPicPr>
          <p:cNvPr id="27652" name="Picture 4" descr="https://sun9-22.userapi.com/impg/U3d7aTLl1iMRHtEEk_z92xLl9uI57zzKvSaEhQ/TeKxH_RmIP8.jpg?size=1040x780&amp;quality=96&amp;sign=944d77fb4d7979525f2f9a662c0f458d&amp;type=album"/>
          <p:cNvPicPr>
            <a:picLocks noChangeAspect="1" noChangeArrowheads="1"/>
          </p:cNvPicPr>
          <p:nvPr/>
        </p:nvPicPr>
        <p:blipFill>
          <a:blip r:embed="rId3" cstate="print"/>
          <a:srcRect/>
          <a:stretch>
            <a:fillRect/>
          </a:stretch>
        </p:blipFill>
        <p:spPr bwMode="auto">
          <a:xfrm>
            <a:off x="3591105" y="4335984"/>
            <a:ext cx="2718253" cy="2038690"/>
          </a:xfrm>
          <a:prstGeom prst="rect">
            <a:avLst/>
          </a:prstGeom>
          <a:noFill/>
        </p:spPr>
      </p:pic>
      <p:pic>
        <p:nvPicPr>
          <p:cNvPr id="27654" name="Picture 6" descr="https://sun9-8.userapi.com/impg/gp--2vcEzuGvJFEdDWuyFOYJv8hvbaEP8iwq0g/8ObQwLpJj8o.jpg?size=1040x780&amp;quality=96&amp;sign=3d58aa7d36bad45a3de6c5bc114c5cc2&amp;type=album"/>
          <p:cNvPicPr>
            <a:picLocks noChangeAspect="1" noChangeArrowheads="1"/>
          </p:cNvPicPr>
          <p:nvPr/>
        </p:nvPicPr>
        <p:blipFill>
          <a:blip r:embed="rId4" cstate="print"/>
          <a:srcRect/>
          <a:stretch>
            <a:fillRect/>
          </a:stretch>
        </p:blipFill>
        <p:spPr bwMode="auto">
          <a:xfrm>
            <a:off x="220891" y="4110649"/>
            <a:ext cx="3158035" cy="2368527"/>
          </a:xfrm>
          <a:prstGeom prst="rect">
            <a:avLst/>
          </a:prstGeom>
          <a:noFill/>
        </p:spPr>
      </p:pic>
      <p:pic>
        <p:nvPicPr>
          <p:cNvPr id="27656" name="Picture 8" descr="https://sun9-59.userapi.com/impg/rpujqMVZ3jwwEQGfgOeNfe4zY8goKri1MPU_8A/s3sf8WQ6YZ8.jpg?size=780x1040&amp;quality=96&amp;sign=754126d1bd96122a9404a19f2c6a6f0c&amp;type=album"/>
          <p:cNvPicPr>
            <a:picLocks noChangeAspect="1" noChangeArrowheads="1"/>
          </p:cNvPicPr>
          <p:nvPr/>
        </p:nvPicPr>
        <p:blipFill>
          <a:blip r:embed="rId5" cstate="print"/>
          <a:srcRect/>
          <a:stretch>
            <a:fillRect/>
          </a:stretch>
        </p:blipFill>
        <p:spPr bwMode="auto">
          <a:xfrm>
            <a:off x="6817632" y="614272"/>
            <a:ext cx="2091237" cy="278831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5319" y="166640"/>
            <a:ext cx="7615647" cy="4678204"/>
          </a:xfrm>
          <a:prstGeom prst="rect">
            <a:avLst/>
          </a:prstGeom>
          <a:noFill/>
        </p:spPr>
        <p:txBody>
          <a:bodyPr wrap="square" rtlCol="0">
            <a:spAutoFit/>
          </a:bodyPr>
          <a:lstStyle/>
          <a:p>
            <a:pPr algn="ctr"/>
            <a:r>
              <a:rPr lang="ru-RU" sz="2000" b="1" dirty="0" smtClean="0">
                <a:solidFill>
                  <a:srgbClr val="C00000"/>
                </a:solidFill>
              </a:rPr>
              <a:t>МЕТОД </a:t>
            </a:r>
            <a:r>
              <a:rPr lang="ru-RU" sz="2000" b="1" i="1" dirty="0" smtClean="0">
                <a:solidFill>
                  <a:srgbClr val="C00000"/>
                </a:solidFill>
              </a:rPr>
              <a:t>«СИНЕКТИКА»</a:t>
            </a:r>
            <a:r>
              <a:rPr lang="ru-RU" sz="2000" b="1" dirty="0" smtClean="0">
                <a:solidFill>
                  <a:srgbClr val="C00000"/>
                </a:solidFill>
              </a:rPr>
              <a:t> </a:t>
            </a:r>
          </a:p>
          <a:p>
            <a:pPr algn="just"/>
            <a:r>
              <a:rPr lang="ru-RU" sz="2000" dirty="0" smtClean="0"/>
              <a:t>Это так называемый метод аналогий: </a:t>
            </a:r>
          </a:p>
          <a:p>
            <a:pPr algn="just"/>
            <a:r>
              <a:rPr lang="ru-RU" sz="2000" u="sng" dirty="0" smtClean="0"/>
              <a:t>Личностная аналогия </a:t>
            </a:r>
            <a:r>
              <a:rPr lang="ru-RU" sz="2000" i="1" u="sng" dirty="0" smtClean="0"/>
              <a:t>(</a:t>
            </a:r>
            <a:r>
              <a:rPr lang="ru-RU" sz="2000" i="1" u="sng" dirty="0" err="1" smtClean="0"/>
              <a:t>эмпатия</a:t>
            </a:r>
            <a:r>
              <a:rPr lang="ru-RU" sz="2000" i="1" u="sng" dirty="0" smtClean="0"/>
              <a:t>)</a:t>
            </a:r>
            <a:r>
              <a:rPr lang="ru-RU" sz="2000" u="sng" dirty="0" smtClean="0"/>
              <a:t>.</a:t>
            </a:r>
            <a:r>
              <a:rPr lang="ru-RU" sz="2000" dirty="0" smtClean="0"/>
              <a:t> Предлагаем ребёнку представить самого себя в качестве какого-нибудь предмета или явления в проблемной ситуации. </a:t>
            </a:r>
          </a:p>
          <a:p>
            <a:pPr algn="just"/>
            <a:r>
              <a:rPr lang="ru-RU" sz="2000" u="sng" dirty="0" smtClean="0"/>
              <a:t>Прямая аналогия</a:t>
            </a:r>
            <a:r>
              <a:rPr lang="ru-RU" sz="2000" dirty="0" smtClean="0"/>
              <a:t>. Основывается на поиске сходных процессов в других областях знаний.</a:t>
            </a:r>
          </a:p>
          <a:p>
            <a:pPr algn="just"/>
            <a:r>
              <a:rPr lang="ru-RU" sz="2000" u="sng" dirty="0" smtClean="0"/>
              <a:t>Символическая аналогия. </a:t>
            </a:r>
            <a:endParaRPr lang="ru-RU" sz="2000" dirty="0" smtClean="0"/>
          </a:p>
          <a:p>
            <a:pPr algn="just"/>
            <a:r>
              <a:rPr lang="ru-RU" sz="2000" dirty="0" smtClean="0"/>
              <a:t>Сравнение предметов по их свойствам. </a:t>
            </a:r>
          </a:p>
          <a:p>
            <a:pPr algn="just"/>
            <a:r>
              <a:rPr lang="ru-RU" sz="2000" dirty="0" smtClean="0"/>
              <a:t>- по форме</a:t>
            </a:r>
            <a:r>
              <a:rPr lang="ru-RU" sz="2000" i="1" dirty="0" smtClean="0"/>
              <a:t>(круглый, как)</a:t>
            </a:r>
            <a:r>
              <a:rPr lang="ru-RU" sz="2000" dirty="0" smtClean="0"/>
              <a:t> </a:t>
            </a:r>
          </a:p>
          <a:p>
            <a:pPr algn="just"/>
            <a:r>
              <a:rPr lang="ru-RU" sz="2000" dirty="0" smtClean="0"/>
              <a:t>- по размеру</a:t>
            </a:r>
            <a:r>
              <a:rPr lang="ru-RU" sz="2000" i="1" dirty="0" smtClean="0"/>
              <a:t>(большой, как)</a:t>
            </a:r>
            <a:r>
              <a:rPr lang="ru-RU" sz="2000" dirty="0" smtClean="0"/>
              <a:t> </a:t>
            </a:r>
          </a:p>
          <a:p>
            <a:pPr algn="just"/>
            <a:r>
              <a:rPr lang="ru-RU" sz="2000" dirty="0" smtClean="0"/>
              <a:t>- по цвету</a:t>
            </a:r>
            <a:r>
              <a:rPr lang="ru-RU" sz="2000" i="1" dirty="0" smtClean="0"/>
              <a:t>(жёлтый, как)</a:t>
            </a:r>
            <a:r>
              <a:rPr lang="ru-RU" sz="2000" dirty="0" smtClean="0"/>
              <a:t> </a:t>
            </a:r>
          </a:p>
          <a:p>
            <a:pPr algn="just"/>
            <a:r>
              <a:rPr lang="ru-RU" sz="2000" dirty="0" smtClean="0"/>
              <a:t>- по вкусовым ощущениям</a:t>
            </a:r>
            <a:r>
              <a:rPr lang="ru-RU" sz="2000" i="1" dirty="0" smtClean="0"/>
              <a:t>(кислый, как.)</a:t>
            </a:r>
            <a:r>
              <a:rPr lang="ru-RU" sz="2000" dirty="0" smtClean="0"/>
              <a:t> </a:t>
            </a:r>
          </a:p>
          <a:p>
            <a:pPr algn="just"/>
            <a:r>
              <a:rPr lang="ru-RU" sz="2000" dirty="0" smtClean="0"/>
              <a:t>- по тактильным ощущениям</a:t>
            </a:r>
            <a:r>
              <a:rPr lang="ru-RU" sz="2000" i="1" dirty="0" smtClean="0"/>
              <a:t>(тёплый, как.)</a:t>
            </a:r>
            <a:r>
              <a:rPr lang="ru-RU" sz="2000" dirty="0" smtClean="0"/>
              <a:t> </a:t>
            </a:r>
          </a:p>
          <a:p>
            <a:endParaRPr lang="ru-RU" dirty="0"/>
          </a:p>
        </p:txBody>
      </p:sp>
      <p:pic>
        <p:nvPicPr>
          <p:cNvPr id="26626" name="Picture 2" descr="https://sun9-5.userapi.com/impg/a1RHb_Df4ROgItM8XBR-DQEUXYR7UC_4pdfgiA/sJJhj-fdilA.jpg?size=780x1040&amp;quality=96&amp;sign=4f238701399aa436f3458a6c2272e154&amp;type=album"/>
          <p:cNvPicPr>
            <a:picLocks noChangeAspect="1" noChangeArrowheads="1"/>
          </p:cNvPicPr>
          <p:nvPr/>
        </p:nvPicPr>
        <p:blipFill>
          <a:blip r:embed="rId2" cstate="print"/>
          <a:srcRect/>
          <a:stretch>
            <a:fillRect/>
          </a:stretch>
        </p:blipFill>
        <p:spPr bwMode="auto">
          <a:xfrm>
            <a:off x="6499654" y="2109122"/>
            <a:ext cx="2419623" cy="2756264"/>
          </a:xfrm>
          <a:prstGeom prst="rect">
            <a:avLst/>
          </a:prstGeom>
          <a:ln>
            <a:noFill/>
          </a:ln>
          <a:effectLst>
            <a:softEdge rad="112500"/>
          </a:effectLst>
        </p:spPr>
      </p:pic>
      <p:pic>
        <p:nvPicPr>
          <p:cNvPr id="26627" name="Picture 3" descr="C:\Users\о\Downloads\IMG_20180316_092558.jpg"/>
          <p:cNvPicPr>
            <a:picLocks noChangeAspect="1" noChangeArrowheads="1"/>
          </p:cNvPicPr>
          <p:nvPr/>
        </p:nvPicPr>
        <p:blipFill>
          <a:blip r:embed="rId3" cstate="print"/>
          <a:srcRect/>
          <a:stretch>
            <a:fillRect/>
          </a:stretch>
        </p:blipFill>
        <p:spPr bwMode="auto">
          <a:xfrm>
            <a:off x="3567701" y="4696105"/>
            <a:ext cx="2882527" cy="2161895"/>
          </a:xfrm>
          <a:prstGeom prst="rect">
            <a:avLst/>
          </a:prstGeom>
          <a:ln>
            <a:noFill/>
          </a:ln>
          <a:effectLst>
            <a:softEdge rad="112500"/>
          </a:effectLst>
        </p:spPr>
      </p:pic>
      <p:pic>
        <p:nvPicPr>
          <p:cNvPr id="26629" name="Picture 5" descr="https://sun9-42.userapi.com/impg/ydyk2uYTL1P53HodCJvQBV5gigF6bk1FGysgRg/ua7f244bugE.jpg?size=1040x780&amp;quality=96&amp;sign=0d4d98be744be769c30c5880619b643f&amp;type=album"/>
          <p:cNvPicPr>
            <a:picLocks noChangeAspect="1" noChangeArrowheads="1"/>
          </p:cNvPicPr>
          <p:nvPr/>
        </p:nvPicPr>
        <p:blipFill>
          <a:blip r:embed="rId4" cstate="print"/>
          <a:srcRect/>
          <a:stretch>
            <a:fillRect/>
          </a:stretch>
        </p:blipFill>
        <p:spPr bwMode="auto">
          <a:xfrm>
            <a:off x="414435" y="4621427"/>
            <a:ext cx="2752404" cy="2064304"/>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1351</TotalTime>
  <Words>677</Words>
  <Application>Microsoft Office PowerPoint</Application>
  <PresentationFormat>Экран (4:3)</PresentationFormat>
  <Paragraphs>67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Тема выступления: «Организация РППС с использованием технологии ТРИЗ для развития речи дошкольников»</vt:lpstr>
      <vt:lpstr>Дети в разновозрастной группе имеют некоторые особенности.  - слабая способность к рассуждению, размышлению, что проявляется в частом употреблении стандартных фраз, однотипных средств оформления речи. Одним из результативных способов формирования познавательной и речевой активности, на наш  взгляд, является технология ТРИЗ - теория решения изобретательных задач, которая развивает мышление, формирует словарную лексику, способствует формированию навыка построения предложений.</vt:lpstr>
      <vt:lpstr>Что же такое ТРИЗ?</vt:lpstr>
      <vt:lpstr>Использование методов ТРИЗ в процессе развития речи дошкольников способствует:  </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Machine</cp:lastModifiedBy>
  <cp:revision>72</cp:revision>
  <dcterms:created xsi:type="dcterms:W3CDTF">2020-10-04T11:23:22Z</dcterms:created>
  <dcterms:modified xsi:type="dcterms:W3CDTF">2022-10-20T07:50:22Z</dcterms:modified>
</cp:coreProperties>
</file>