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57" r:id="rId8"/>
    <p:sldId id="264" r:id="rId9"/>
    <p:sldId id="263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59" autoAdjust="0"/>
    <p:restoredTop sz="86380" autoAdjust="0"/>
  </p:normalViewPr>
  <p:slideViewPr>
    <p:cSldViewPr>
      <p:cViewPr varScale="1">
        <p:scale>
          <a:sx n="73" d="100"/>
          <a:sy n="73" d="100"/>
        </p:scale>
        <p:origin x="-193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16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C4E64454-EF36-4D08-878C-E092AE644E7F}" type="datetimeFigureOut">
              <a:rPr lang="ru-RU" smtClean="0"/>
              <a:t>26.12.2021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475E85AA-6B6C-4793-93D1-FC642E17B8DE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64454-EF36-4D08-878C-E092AE644E7F}" type="datetimeFigureOut">
              <a:rPr lang="ru-RU" smtClean="0"/>
              <a:t>26.12.2021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E85AA-6B6C-4793-93D1-FC642E17B8D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64454-EF36-4D08-878C-E092AE644E7F}" type="datetimeFigureOut">
              <a:rPr lang="ru-RU" smtClean="0"/>
              <a:t>26.12.2021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E85AA-6B6C-4793-93D1-FC642E17B8D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4E64454-EF36-4D08-878C-E092AE644E7F}" type="datetimeFigureOut">
              <a:rPr lang="ru-RU" smtClean="0"/>
              <a:t>26.12.2021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75E85AA-6B6C-4793-93D1-FC642E17B8DE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C4E64454-EF36-4D08-878C-E092AE644E7F}" type="datetimeFigureOut">
              <a:rPr lang="ru-RU" smtClean="0"/>
              <a:t>26.12.2021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475E85AA-6B6C-4793-93D1-FC642E17B8DE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64454-EF36-4D08-878C-E092AE644E7F}" type="datetimeFigureOut">
              <a:rPr lang="ru-RU" smtClean="0"/>
              <a:t>26.12.2021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E85AA-6B6C-4793-93D1-FC642E17B8DE}" type="slidenum">
              <a:rPr lang="ru-RU" smtClean="0"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64454-EF36-4D08-878C-E092AE644E7F}" type="datetimeFigureOut">
              <a:rPr lang="ru-RU" smtClean="0"/>
              <a:t>26.12.2021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E85AA-6B6C-4793-93D1-FC642E17B8DE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4E64454-EF36-4D08-878C-E092AE644E7F}" type="datetimeFigureOut">
              <a:rPr lang="ru-RU" smtClean="0"/>
              <a:t>26.12.2021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75E85AA-6B6C-4793-93D1-FC642E17B8D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64454-EF36-4D08-878C-E092AE644E7F}" type="datetimeFigureOut">
              <a:rPr lang="ru-RU" smtClean="0"/>
              <a:t>26.12.2021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E85AA-6B6C-4793-93D1-FC642E17B8D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4E64454-EF36-4D08-878C-E092AE644E7F}" type="datetimeFigureOut">
              <a:rPr lang="ru-RU" smtClean="0"/>
              <a:t>26.12.2021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75E85AA-6B6C-4793-93D1-FC642E17B8DE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4E64454-EF36-4D08-878C-E092AE644E7F}" type="datetimeFigureOut">
              <a:rPr lang="ru-RU" smtClean="0"/>
              <a:t>26.12.2021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75E85AA-6B6C-4793-93D1-FC642E17B8DE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4E64454-EF36-4D08-878C-E092AE644E7F}" type="datetimeFigureOut">
              <a:rPr lang="ru-RU" smtClean="0"/>
              <a:t>26.12.2021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75E85AA-6B6C-4793-93D1-FC642E17B8D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285728"/>
            <a:ext cx="6172200" cy="857256"/>
          </a:xfrm>
        </p:spPr>
        <p:txBody>
          <a:bodyPr>
            <a:normAutofit/>
          </a:bodyPr>
          <a:lstStyle/>
          <a:p>
            <a:pPr algn="ctr"/>
            <a:r>
              <a:rPr lang="ru-RU" sz="4400" i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Презентация на тему:</a:t>
            </a:r>
            <a:endParaRPr lang="ru-RU" sz="4400" i="1" dirty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0" y="1643050"/>
            <a:ext cx="6172200" cy="4731872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accent3">
                    <a:lumMod val="75000"/>
                  </a:schemeClr>
                </a:solidFill>
                <a:latin typeface="Book Antiqua" pitchFamily="18" charset="0"/>
              </a:rPr>
              <a:t>«Развитие познавательной активности дошкольников через организацию детского экспериментирования»</a:t>
            </a:r>
          </a:p>
          <a:p>
            <a:endParaRPr lang="ru-RU" sz="3200" dirty="0" smtClean="0">
              <a:solidFill>
                <a:schemeClr val="accent3">
                  <a:lumMod val="75000"/>
                </a:schemeClr>
              </a:solidFill>
              <a:latin typeface="Book Antiqua" pitchFamily="18" charset="0"/>
            </a:endParaRPr>
          </a:p>
          <a:p>
            <a:pPr algn="ctr"/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Book Antiqua" pitchFamily="18" charset="0"/>
              </a:rPr>
              <a:t>                                                Презентацию выполнила:</a:t>
            </a:r>
          </a:p>
          <a:p>
            <a:pPr algn="ctr"/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Book Antiqua" pitchFamily="18" charset="0"/>
              </a:rPr>
              <a:t>                                       воспитатель 2 старшей группы</a:t>
            </a:r>
          </a:p>
          <a:p>
            <a:pPr algn="ctr"/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Book Antiqua" pitchFamily="18" charset="0"/>
              </a:rPr>
              <a:t>                                      «Рябинки»</a:t>
            </a:r>
          </a:p>
          <a:p>
            <a:pPr algn="ctr"/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Book Antiqua" pitchFamily="18" charset="0"/>
              </a:rPr>
              <a:t>                                         </a:t>
            </a:r>
            <a:r>
              <a:rPr lang="ru-RU" sz="1600" dirty="0" err="1" smtClean="0">
                <a:solidFill>
                  <a:schemeClr val="accent3">
                    <a:lumMod val="75000"/>
                  </a:schemeClr>
                </a:solidFill>
                <a:latin typeface="Book Antiqua" pitchFamily="18" charset="0"/>
              </a:rPr>
              <a:t>Герусова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Book Antiqua" pitchFamily="18" charset="0"/>
              </a:rPr>
              <a:t> А.В.</a:t>
            </a:r>
          </a:p>
          <a:p>
            <a:pPr algn="ctr"/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Book Antiqua" pitchFamily="18" charset="0"/>
              </a:rPr>
              <a:t>                                   МКДОУ»ЦРР-  Д.С №1»</a:t>
            </a:r>
          </a:p>
          <a:p>
            <a:pPr algn="ctr"/>
            <a:r>
              <a:rPr lang="ru-RU" sz="1200" dirty="0" smtClean="0">
                <a:solidFill>
                  <a:schemeClr val="accent3">
                    <a:lumMod val="75000"/>
                  </a:schemeClr>
                </a:solidFill>
                <a:latin typeface="Book Antiqua" pitchFamily="18" charset="0"/>
              </a:rPr>
              <a:t>ЛИСКИ 2021</a:t>
            </a:r>
            <a:endParaRPr lang="ru-RU" sz="1200" dirty="0">
              <a:solidFill>
                <a:schemeClr val="accent3">
                  <a:lumMod val="75000"/>
                </a:schemeClr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ransition>
    <p:wheel spokes="8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sz="quarter" idx="1"/>
          </p:nvPr>
        </p:nvSpPr>
        <p:spPr>
          <a:xfrm>
            <a:off x="285720" y="214290"/>
            <a:ext cx="7786742" cy="6429420"/>
          </a:xfrm>
        </p:spPr>
        <p:txBody>
          <a:bodyPr>
            <a:normAutofit fontScale="60000" lnSpcReduction="20000"/>
          </a:bodyPr>
          <a:lstStyle/>
          <a:p>
            <a:pPr algn="ctr"/>
            <a:r>
              <a:rPr lang="ru-RU" sz="3100" b="1" dirty="0" smtClean="0">
                <a:solidFill>
                  <a:schemeClr val="accent3"/>
                </a:solidFill>
                <a:latin typeface="Book Antiqua" pitchFamily="18" charset="0"/>
              </a:rPr>
              <a:t/>
            </a:r>
            <a:br>
              <a:rPr lang="ru-RU" sz="3100" b="1" dirty="0" smtClean="0">
                <a:solidFill>
                  <a:schemeClr val="accent3"/>
                </a:solidFill>
                <a:latin typeface="Book Antiqua" pitchFamily="18" charset="0"/>
              </a:rPr>
            </a:br>
            <a:r>
              <a:rPr lang="ru-RU" sz="3100" b="1" dirty="0" smtClean="0">
                <a:solidFill>
                  <a:schemeClr val="accent3"/>
                </a:solidFill>
                <a:latin typeface="Book Antiqua" pitchFamily="18" charset="0"/>
              </a:rPr>
              <a:t>СТРУКТУРА ЗАНЯТИЯ</a:t>
            </a:r>
            <a:endParaRPr lang="ru-RU" sz="3100" dirty="0" smtClean="0">
              <a:solidFill>
                <a:schemeClr val="accent3"/>
              </a:solidFill>
              <a:latin typeface="Book Antiqua" pitchFamily="18" charset="0"/>
            </a:endParaRPr>
          </a:p>
          <a:p>
            <a:r>
              <a:rPr lang="ru-RU" sz="29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1.Постановка исследовательской задачи</a:t>
            </a:r>
            <a:endParaRPr lang="ru-RU" sz="2900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r>
              <a:rPr lang="ru-RU" sz="29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(при педагогической поддержке в раннем, младшем, среднем дошкольном возрасте, самостоятельно в старшем дошкольном возрасте).</a:t>
            </a:r>
            <a:endParaRPr lang="ru-RU" sz="2900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r>
              <a:rPr lang="ru-RU" sz="29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2.Прогнозированные результаты</a:t>
            </a:r>
            <a:endParaRPr lang="ru-RU" sz="2900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r>
              <a:rPr lang="ru-RU" sz="29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(старший дошкольный возраст).</a:t>
            </a:r>
            <a:endParaRPr lang="ru-RU" sz="2900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r>
              <a:rPr lang="ru-RU" sz="29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3. Уточнение правил безопасности жизнедеятельности в ходе осуществления экспериментирования.</a:t>
            </a:r>
            <a:endParaRPr lang="ru-RU" sz="2900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r>
              <a:rPr lang="ru-RU" sz="29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4.Распределение детей на подгруппы, выбор ведущих, капитанов, помогающих организовать работу сверстников, комментирующих ход и результаты совместной деятельности детей в группах</a:t>
            </a:r>
            <a:endParaRPr lang="ru-RU" sz="2900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r>
              <a:rPr lang="ru-RU" sz="29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(старший дошкольный возраст).</a:t>
            </a:r>
            <a:endParaRPr lang="ru-RU" sz="2900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r>
              <a:rPr lang="ru-RU" sz="29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5. Выполнение эксперимента (под руководством воспитателя).</a:t>
            </a:r>
            <a:endParaRPr lang="ru-RU" sz="2900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r>
              <a:rPr lang="ru-RU" sz="29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6.Наблюдение результатов эксперимента.</a:t>
            </a:r>
            <a:endParaRPr lang="ru-RU" sz="2900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r>
              <a:rPr lang="ru-RU" sz="29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7.Фиксирование результатов эксперимента.</a:t>
            </a:r>
            <a:endParaRPr lang="ru-RU" sz="2900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r>
              <a:rPr lang="ru-RU" sz="29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8.Формулировка выводов</a:t>
            </a:r>
            <a:endParaRPr lang="ru-RU" sz="2900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r>
              <a:rPr lang="ru-RU" sz="29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(при педагогической поддержке в раннем и младшем</a:t>
            </a:r>
            <a:endParaRPr lang="ru-RU" sz="2900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r>
              <a:rPr lang="ru-RU" sz="29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дошкольном возрасте, самостоятельно в среднем и старшем возрасте).</a:t>
            </a:r>
            <a:endParaRPr lang="ru-RU" sz="2900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endParaRPr lang="ru-RU" sz="2900" b="1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endParaRPr lang="ru-RU" sz="2900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endParaRPr lang="ru-RU" sz="2900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>
    <p:wheel spokes="3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57166"/>
            <a:ext cx="7467600" cy="6116786"/>
          </a:xfrm>
        </p:spPr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accent3"/>
                </a:solidFill>
                <a:latin typeface="Book Antiqua" pitchFamily="18" charset="0"/>
              </a:rPr>
              <a:t>Работа с </a:t>
            </a:r>
            <a:r>
              <a:rPr lang="ru-RU" sz="3600" b="1" i="1" dirty="0" smtClean="0">
                <a:solidFill>
                  <a:schemeClr val="accent3"/>
                </a:solidFill>
                <a:latin typeface="Book Antiqua" pitchFamily="18" charset="0"/>
              </a:rPr>
              <a:t>родителями</a:t>
            </a:r>
          </a:p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Консультации</a:t>
            </a:r>
            <a:endParaRPr lang="ru-RU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Анкетирование.</a:t>
            </a:r>
            <a:endParaRPr lang="ru-RU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Родительские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собрания</a:t>
            </a:r>
            <a:endParaRPr lang="ru-RU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Наглядно –информационный материал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( Стенды, Папки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–передвижки, выставки).</a:t>
            </a:r>
            <a:endParaRPr lang="ru-RU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Индивидуальные беседы</a:t>
            </a:r>
            <a:endParaRPr lang="ru-RU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Ознакомление родителей с экспериментальным уголком в ДОУ</a:t>
            </a:r>
            <a:endParaRPr lang="ru-RU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Привлекаем родителей к созданию познавательно-развивающей среды в группе.</a:t>
            </a:r>
            <a:endParaRPr lang="ru-RU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>
    <p:dissolv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57166"/>
            <a:ext cx="7467600" cy="6116786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Проектно-исследовательская деятельность вызывает огромный интерес у детей и помогает ребёнку:</a:t>
            </a: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экспериментировать, синтезировать полученные знания,</a:t>
            </a: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выстроить отношения между воспитателем, родителями и детьми на основе партнерства,</a:t>
            </a: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развивать творческие способности, коммуникативные и познавательные навыки,</a:t>
            </a: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формирует осознанно правильное отношение к объектам и явлениям природы, экологическое мышление.</a:t>
            </a:r>
          </a:p>
          <a:p>
            <a:r>
              <a:rPr lang="ru-RU" b="1" i="1" dirty="0" smtClean="0">
                <a:solidFill>
                  <a:schemeClr val="accent3"/>
                </a:solidFill>
                <a:latin typeface="Book Antiqua" pitchFamily="18" charset="0"/>
              </a:rPr>
              <a:t>Все, что ребенок слышит,</a:t>
            </a:r>
            <a:endParaRPr lang="ru-RU" dirty="0" smtClean="0">
              <a:solidFill>
                <a:schemeClr val="accent3"/>
              </a:solidFill>
              <a:latin typeface="Book Antiqua" pitchFamily="18" charset="0"/>
            </a:endParaRPr>
          </a:p>
          <a:p>
            <a:r>
              <a:rPr lang="ru-RU" b="1" i="1" dirty="0" smtClean="0">
                <a:solidFill>
                  <a:schemeClr val="accent3"/>
                </a:solidFill>
                <a:latin typeface="Book Antiqua" pitchFamily="18" charset="0"/>
              </a:rPr>
              <a:t>Все, что ребенок слышит,</a:t>
            </a:r>
            <a:endParaRPr lang="ru-RU" dirty="0" smtClean="0">
              <a:solidFill>
                <a:schemeClr val="accent3"/>
              </a:solidFill>
              <a:latin typeface="Book Antiqua" pitchFamily="18" charset="0"/>
            </a:endParaRPr>
          </a:p>
          <a:p>
            <a:r>
              <a:rPr lang="ru-RU" b="1" i="1" dirty="0" smtClean="0">
                <a:solidFill>
                  <a:schemeClr val="accent3"/>
                </a:solidFill>
                <a:latin typeface="Book Antiqua" pitchFamily="18" charset="0"/>
              </a:rPr>
              <a:t>видит и делает сам,</a:t>
            </a:r>
            <a:endParaRPr lang="ru-RU" dirty="0" smtClean="0">
              <a:solidFill>
                <a:schemeClr val="accent3"/>
              </a:solidFill>
              <a:latin typeface="Book Antiqua" pitchFamily="18" charset="0"/>
            </a:endParaRPr>
          </a:p>
          <a:p>
            <a:r>
              <a:rPr lang="ru-RU" b="1" i="1" dirty="0" smtClean="0">
                <a:solidFill>
                  <a:schemeClr val="accent3"/>
                </a:solidFill>
                <a:latin typeface="Book Antiqua" pitchFamily="18" charset="0"/>
              </a:rPr>
              <a:t>видит и делает сам,</a:t>
            </a:r>
            <a:endParaRPr lang="ru-RU" dirty="0" smtClean="0">
              <a:solidFill>
                <a:schemeClr val="accent3"/>
              </a:solidFill>
              <a:latin typeface="Book Antiqua" pitchFamily="18" charset="0"/>
            </a:endParaRPr>
          </a:p>
          <a:p>
            <a:r>
              <a:rPr lang="ru-RU" b="1" i="1" dirty="0" smtClean="0">
                <a:solidFill>
                  <a:schemeClr val="accent3"/>
                </a:solidFill>
                <a:latin typeface="Book Antiqua" pitchFamily="18" charset="0"/>
              </a:rPr>
              <a:t>усваивается прочно и надолго.</a:t>
            </a:r>
            <a:endParaRPr lang="ru-RU" dirty="0" smtClean="0">
              <a:solidFill>
                <a:schemeClr val="accent3"/>
              </a:solidFill>
              <a:latin typeface="Book Antiqua" pitchFamily="18" charset="0"/>
            </a:endParaRPr>
          </a:p>
          <a:p>
            <a:r>
              <a:rPr lang="ru-RU" b="1" i="1" dirty="0" smtClean="0">
                <a:solidFill>
                  <a:schemeClr val="accent3"/>
                </a:solidFill>
                <a:latin typeface="Book Antiqua" pitchFamily="18" charset="0"/>
              </a:rPr>
              <a:t>усваивается прочно и надолго.</a:t>
            </a:r>
            <a:endParaRPr lang="ru-RU" dirty="0" smtClean="0">
              <a:solidFill>
                <a:schemeClr val="accent3"/>
              </a:solidFill>
              <a:latin typeface="Book Antiqua" pitchFamily="18" charset="0"/>
            </a:endParaRP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/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</a:br>
            <a:endParaRPr lang="ru-RU" dirty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ransition>
    <p:wheel spokes="8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sz="quarter" idx="1"/>
          </p:nvPr>
        </p:nvSpPr>
        <p:spPr>
          <a:xfrm>
            <a:off x="457200" y="285728"/>
            <a:ext cx="7467600" cy="6143668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“ Умейте открыть перед ребенком в окружающем мире что-то одно, но открыть так, чтобы кусочек жизни заиграл перед детьми всеми красками радуги. Оставляйте всегда что-то недосказанное, чтобы ребенку захотелось еще и еще раз возвратится к тому, что он узнал”</a:t>
            </a:r>
          </a:p>
          <a:p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В.А. Сухомлинский</a:t>
            </a:r>
          </a:p>
          <a:p>
            <a:endParaRPr lang="ru-RU" sz="3600" dirty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ransition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7467600" cy="54292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Расскажи- и </a:t>
            </a: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я забуду,</a:t>
            </a:r>
            <a:b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</a:b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/>
            </a:r>
            <a:b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</a:b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/>
            </a:r>
            <a:b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</a:br>
            <a:r>
              <a:rPr lang="ru-RU" sz="3600" b="1" dirty="0" smtClean="0">
                <a:solidFill>
                  <a:schemeClr val="accent3"/>
                </a:solidFill>
                <a:latin typeface="Book Antiqua" pitchFamily="18" charset="0"/>
              </a:rPr>
              <a:t>Покажи- и </a:t>
            </a:r>
            <a:r>
              <a:rPr lang="ru-RU" sz="3600" b="1" dirty="0" smtClean="0">
                <a:solidFill>
                  <a:schemeClr val="accent3"/>
                </a:solidFill>
                <a:latin typeface="Book Antiqua" pitchFamily="18" charset="0"/>
              </a:rPr>
              <a:t>я запомню,</a:t>
            </a:r>
            <a:br>
              <a:rPr lang="ru-RU" sz="3600" b="1" dirty="0" smtClean="0">
                <a:solidFill>
                  <a:schemeClr val="accent3"/>
                </a:solidFill>
                <a:latin typeface="Book Antiqua" pitchFamily="18" charset="0"/>
              </a:rPr>
            </a:b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/>
            </a:r>
            <a:b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</a:b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/>
            </a:r>
            <a:b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</a:b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Дай попробовать </a:t>
            </a: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/>
            </a:r>
            <a:b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</a:b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/>
            </a:r>
            <a:b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</a:br>
            <a:r>
              <a:rPr lang="ru-RU" sz="3600" b="1" dirty="0" smtClean="0">
                <a:solidFill>
                  <a:schemeClr val="accent3"/>
                </a:solidFill>
                <a:latin typeface="Book Antiqua" pitchFamily="18" charset="0"/>
              </a:rPr>
              <a:t>и я пойму…</a:t>
            </a: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/>
            </a:r>
            <a:b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</a:b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457200" y="214290"/>
            <a:ext cx="7467600" cy="6259662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accent3"/>
                </a:solidFill>
                <a:latin typeface="Book Antiqua" pitchFamily="18" charset="0"/>
              </a:rPr>
              <a:t>Актуальность</a:t>
            </a:r>
            <a:endParaRPr lang="ru-RU" sz="2000" dirty="0" smtClean="0">
              <a:solidFill>
                <a:schemeClr val="accent3"/>
              </a:solidFill>
              <a:latin typeface="Book Antiqua" pitchFamily="18" charset="0"/>
            </a:endParaRPr>
          </a:p>
          <a:p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•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 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Дети получают реальные представления о различных сторонах изучаемого объекта и его взаимоотношениях с другими объектами и со средой обитания.</a:t>
            </a:r>
            <a:endParaRPr lang="ru-RU" sz="1600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endParaRPr lang="ru-RU" sz="1600" b="1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•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 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Идет обогащение памяти ребенка, активизируются его мыслительные процессы.</a:t>
            </a:r>
            <a:endParaRPr lang="ru-RU" sz="1600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endParaRPr lang="ru-RU" sz="1600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•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 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Развивается речь.</a:t>
            </a:r>
            <a:endParaRPr lang="ru-RU" sz="1600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•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 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Формируется самостоятельность, способность преобразовывать какие-либо предметы и явления для достижения определенного результата.</a:t>
            </a:r>
            <a:endParaRPr lang="ru-RU" sz="1600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endParaRPr lang="ru-RU" sz="1600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•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 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Развивается эмоциональная сфера ребенка, творческие способности, формируются трудовые навыки, укрепляется здоровье за счет повышения общего уровня двигательной активности.</a:t>
            </a:r>
            <a:endParaRPr lang="ru-RU" sz="1600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endParaRPr lang="ru-RU" sz="1600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r>
              <a:rPr lang="ru-RU" sz="1600" dirty="0" smtClean="0">
                <a:solidFill>
                  <a:schemeClr val="accent3"/>
                </a:solidFill>
                <a:latin typeface="Book Antiqua" pitchFamily="18" charset="0"/>
              </a:rPr>
              <a:t>«Люди, научившиеся наблюдениям и опытам, приобретают способность сами ставить вопросы и получать на них фактические ответы, оказываясь на более высоком умственном и нравственном уровне в сравнении с теми, кто такой школы не прошёл».</a:t>
            </a:r>
            <a:endParaRPr lang="ru-RU" sz="1600" dirty="0">
              <a:solidFill>
                <a:schemeClr val="accent3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ransition>
    <p:wipe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457200" y="285728"/>
            <a:ext cx="7467600" cy="618822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3"/>
                </a:solidFill>
                <a:latin typeface="Book Antiqua" pitchFamily="18" charset="0"/>
              </a:rPr>
              <a:t>Задачи:</a:t>
            </a:r>
            <a:endParaRPr lang="ru-RU" dirty="0" smtClean="0">
              <a:solidFill>
                <a:schemeClr val="accent3"/>
              </a:solidFill>
              <a:latin typeface="Book Antiqua" pitchFamily="18" charset="0"/>
            </a:endParaRP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1.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 Расширять представления детей об окружающем мире через знакомство с элементарными знаниями из различных областей наук.</a:t>
            </a: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2.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 Развивать умение наблюдать, анализировать, сравнивать, выделять характерные, существенные признаки предметов и явлений, обобщать их по этим признакам.</a:t>
            </a: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3.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 Формировать у дошкольников способы познания путем сенсорного анализа.</a:t>
            </a: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4.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 Привлечь родителей к экспериментально-поисковой деятельности детей.</a:t>
            </a: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5.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 Развивать эмоционально-ценностное отношение к природе родного края.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ransition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457200" y="357166"/>
            <a:ext cx="7467600" cy="6116786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3"/>
                </a:solidFill>
                <a:latin typeface="Book Antiqua" pitchFamily="18" charset="0"/>
              </a:rPr>
              <a:t>В результате организации</a:t>
            </a:r>
            <a:endParaRPr lang="ru-RU" dirty="0" smtClean="0">
              <a:solidFill>
                <a:schemeClr val="accent3"/>
              </a:solidFill>
              <a:latin typeface="Book Antiqua" pitchFamily="18" charset="0"/>
            </a:endParaRPr>
          </a:p>
          <a:p>
            <a:pPr algn="ctr"/>
            <a:r>
              <a:rPr lang="ru-RU" b="1" dirty="0" smtClean="0">
                <a:solidFill>
                  <a:schemeClr val="accent3"/>
                </a:solidFill>
                <a:latin typeface="Book Antiqua" pitchFamily="18" charset="0"/>
              </a:rPr>
              <a:t>поисково-экспериментальной деятельности:</a:t>
            </a:r>
            <a:endParaRPr lang="ru-RU" dirty="0" smtClean="0">
              <a:solidFill>
                <a:schemeClr val="accent3"/>
              </a:solidFill>
              <a:latin typeface="Book Antiqua" pitchFamily="18" charset="0"/>
            </a:endParaRP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- создаются условия для формирования основ целостного мировидения у детей средствами физического эксперимента;</a:t>
            </a:r>
            <a:endParaRPr lang="ru-RU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endParaRPr lang="ru-RU" b="1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-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развивается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эмоционально-ценностное</a:t>
            </a:r>
            <a:endParaRPr lang="ru-RU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отношение к окружающему миру;</a:t>
            </a:r>
            <a:endParaRPr lang="ru-RU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endParaRPr lang="ru-RU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- формируются основы целостного мировидения у детей через детское экспериментирование;</a:t>
            </a:r>
            <a:endParaRPr lang="ru-RU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endParaRPr lang="ru-RU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457200" y="285728"/>
            <a:ext cx="7467600" cy="6188224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b="1" dirty="0" smtClean="0">
                <a:solidFill>
                  <a:schemeClr val="accent3"/>
                </a:solidFill>
                <a:latin typeface="Book Antiqua" pitchFamily="18" charset="0"/>
              </a:rPr>
              <a:t>В результате организации</a:t>
            </a:r>
            <a:endParaRPr lang="ru-RU" dirty="0" smtClean="0">
              <a:solidFill>
                <a:schemeClr val="accent3"/>
              </a:solidFill>
              <a:latin typeface="Book Antiqua" pitchFamily="18" charset="0"/>
            </a:endParaRPr>
          </a:p>
          <a:p>
            <a:pPr algn="ctr"/>
            <a:r>
              <a:rPr lang="ru-RU" b="1" dirty="0" smtClean="0">
                <a:solidFill>
                  <a:schemeClr val="accent3"/>
                </a:solidFill>
                <a:latin typeface="Book Antiqua" pitchFamily="18" charset="0"/>
              </a:rPr>
              <a:t>поисково-экспериментальной деятельности:</a:t>
            </a:r>
            <a:endParaRPr lang="ru-RU" dirty="0" smtClean="0">
              <a:solidFill>
                <a:schemeClr val="accent3"/>
              </a:solidFill>
              <a:latin typeface="Book Antiqua" pitchFamily="18" charset="0"/>
            </a:endParaRP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- обеспечивается обогащенное познавательное и речевое развитие детей, формируются базисные основы личности ребенка;</a:t>
            </a:r>
            <a:endParaRPr lang="ru-RU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- расширяются перспективы развития поисково-познавательной деятельности у детей дошкольного возраста;</a:t>
            </a:r>
            <a:endParaRPr lang="ru-RU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- формируется диалектическое мышление, способность видеть многообразие окружающего мира;</a:t>
            </a:r>
            <a:endParaRPr lang="ru-RU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- формируются коммуникативные навыки, навыки сотрудничества.</a:t>
            </a:r>
            <a:endParaRPr lang="ru-RU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- обеспечивается обогащенное познавательное и речевое развитие детей, формируются базисные основы личности ребенка;</a:t>
            </a:r>
            <a:endParaRPr lang="ru-RU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- расширяются перспективы развития поисково-познавательной деятельности у детей дошкольного возраста;</a:t>
            </a:r>
            <a:endParaRPr lang="ru-RU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- формируется диалектическое мышление, способность видеть многообразие окружающего мира;</a:t>
            </a:r>
            <a:endParaRPr lang="ru-RU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- формируются коммуникативные навыки, навыки сотрудничества.</a:t>
            </a:r>
            <a:endParaRPr lang="ru-RU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14290"/>
            <a:ext cx="7467600" cy="6259662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b="1" dirty="0" smtClean="0">
                <a:solidFill>
                  <a:schemeClr val="accent3"/>
                </a:solidFill>
                <a:latin typeface="Book Antiqua" pitchFamily="18" charset="0"/>
              </a:rPr>
              <a:t>Основные принципы</a:t>
            </a:r>
            <a:endParaRPr lang="ru-RU" dirty="0" smtClean="0">
              <a:solidFill>
                <a:schemeClr val="accent3"/>
              </a:solidFill>
              <a:latin typeface="Book Antiqua" pitchFamily="18" charset="0"/>
            </a:endParaRPr>
          </a:p>
          <a:p>
            <a:pPr algn="ctr"/>
            <a:r>
              <a:rPr lang="ru-RU" b="1" dirty="0" smtClean="0">
                <a:solidFill>
                  <a:schemeClr val="accent3"/>
                </a:solidFill>
                <a:latin typeface="Book Antiqua" pitchFamily="18" charset="0"/>
              </a:rPr>
              <a:t>организации детского экспериментирования</a:t>
            </a:r>
            <a:endParaRPr lang="ru-RU" dirty="0" smtClean="0">
              <a:solidFill>
                <a:schemeClr val="accent3"/>
              </a:solidFill>
              <a:latin typeface="Book Antiqua" pitchFamily="18" charset="0"/>
            </a:endParaRP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Связь теории с практикой.</a:t>
            </a: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Развивающий характер воспитания и обучения.</a:t>
            </a: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Индивидуализация и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гуманизация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 образования.</a:t>
            </a:r>
          </a:p>
          <a:p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Природосообразность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 - акцент на психолого-возрастные особенности дошкольников.</a:t>
            </a: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Целостность и системность обучающего процесса.</a:t>
            </a: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Взаимодействие трех факторов: детский сад, семья, общество</a:t>
            </a: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Связь теории с практикой.</a:t>
            </a: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Развивающий характер воспитания и обучения.</a:t>
            </a: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Индивидуализация и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гуманизация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 образования.</a:t>
            </a:r>
          </a:p>
          <a:p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Природосообразность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 - акцент на психолого-возрастные особенности дошкольников.</a:t>
            </a: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Целостность и системность обучающего процесса.</a:t>
            </a: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Взаимодействие трех факторов: детский сад, семья, общество</a:t>
            </a:r>
          </a:p>
          <a:p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ransition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14290"/>
            <a:ext cx="7467600" cy="6259662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solidFill>
                  <a:schemeClr val="accent3"/>
                </a:solidFill>
                <a:latin typeface="Book Antiqua" pitchFamily="18" charset="0"/>
              </a:rPr>
              <a:t>Успешность эксперимента:</a:t>
            </a:r>
            <a:endParaRPr lang="ru-RU" sz="1600" dirty="0" smtClean="0">
              <a:solidFill>
                <a:schemeClr val="accent3"/>
              </a:solidFill>
              <a:latin typeface="Book Antiqua" pitchFamily="18" charset="0"/>
            </a:endParaRPr>
          </a:p>
          <a:p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Работать по этой технологии может каждый, это интересно и детям и взрослым!</a:t>
            </a:r>
            <a:endParaRPr lang="ru-RU" sz="1600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Ребенок-исследователь с рождения, но осознанно что-то делает с 5лет,</a:t>
            </a:r>
            <a:endParaRPr lang="ru-RU" sz="1600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а готовить ребенка к этой деятельности можно с раннего возраста.</a:t>
            </a:r>
            <a:endParaRPr lang="ru-RU" sz="1600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Способность к интеллектуальным усилиям, исследовательские умения, логика и смекалка сами по себе не окрепнут. Тут могут помочь и родители и педагоги.</a:t>
            </a:r>
            <a:endParaRPr lang="ru-RU" sz="1600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Важно, чтобы была атмосфера лаборатории.</a:t>
            </a:r>
            <a:endParaRPr lang="ru-RU" sz="1600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Форма работы: занятия со всеми детьми, с подгруппой, индивидуально.</a:t>
            </a:r>
            <a:endParaRPr lang="ru-RU" sz="1600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Работать по этой технологии может каждый, это интересно и детям и взрослым!</a:t>
            </a:r>
            <a:endParaRPr lang="ru-RU" sz="1600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Ребенок-исследователь с рождения, но осознанно что-то делает с 5лет,</a:t>
            </a:r>
            <a:endParaRPr lang="ru-RU" sz="1600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а готовить ребенка к этой деятельности можно с раннего возраста.</a:t>
            </a:r>
            <a:endParaRPr lang="ru-RU" sz="1600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Способность к интеллектуальным усилиям, исследовательские умения, логика и смекалка сами по себе не окрепнут. Тут могут помочь и родители и педагоги.</a:t>
            </a:r>
            <a:endParaRPr lang="ru-RU" sz="1600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Важно, чтобы была атмосфера лаборатории.</a:t>
            </a:r>
            <a:endParaRPr lang="ru-RU" sz="1600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Форма работы: занятия со всеми детьми, с подгруппой, индивидуально.</a:t>
            </a:r>
            <a:endParaRPr lang="ru-RU" sz="1600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endParaRPr lang="ru-RU" sz="1600" dirty="0" smtClean="0">
              <a:latin typeface="Book Antiqua" pitchFamily="18" charset="0"/>
            </a:endParaRPr>
          </a:p>
          <a:p>
            <a:endParaRPr lang="ru-RU" sz="1600" dirty="0">
              <a:latin typeface="Book Antiqua" pitchFamily="18" charset="0"/>
            </a:endParaRPr>
          </a:p>
        </p:txBody>
      </p:sp>
    </p:spTree>
  </p:cSld>
  <p:clrMapOvr>
    <a:masterClrMapping/>
  </p:clrMapOvr>
  <p:transition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85728"/>
            <a:ext cx="7467600" cy="5715040"/>
          </a:xfrm>
        </p:spPr>
        <p:txBody>
          <a:bodyPr>
            <a:normAutofit/>
          </a:bodyPr>
          <a:lstStyle/>
          <a:p>
            <a:pPr lvl="8"/>
            <a:endParaRPr lang="ru-RU" sz="2800" b="1" dirty="0" smtClean="0">
              <a:solidFill>
                <a:schemeClr val="accent3"/>
              </a:solidFill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71472" y="285728"/>
            <a:ext cx="700092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3"/>
                </a:solidFill>
                <a:latin typeface="Book Antiqua" pitchFamily="18" charset="0"/>
              </a:rPr>
              <a:t>Методы и приемы:</a:t>
            </a: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Дидактические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игры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Трудовые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поручения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Наблюдения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Прогулка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Эвристические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беседы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Моделирование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r>
              <a:rPr lang="ru-RU" b="1" i="1" dirty="0">
                <a:solidFill>
                  <a:schemeClr val="accent3"/>
                </a:solidFill>
                <a:latin typeface="Book Antiqua" pitchFamily="18" charset="0"/>
              </a:rPr>
              <a:t>Формы, методы и приёмы</a:t>
            </a:r>
            <a:endParaRPr lang="ru-RU" dirty="0">
              <a:solidFill>
                <a:schemeClr val="accent3"/>
              </a:solidFill>
              <a:latin typeface="Book Antiqua" pitchFamily="18" charset="0"/>
            </a:endParaRPr>
          </a:p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Опыты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Экскурсии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Фиксации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результатов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Трудовая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деятельность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Путешествия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Постановка вопросов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проблемного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характера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ransition>
    <p:wheel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159</TotalTime>
  <Words>635</Words>
  <Application>Microsoft Office PowerPoint</Application>
  <PresentationFormat>Экран (4:3)</PresentationFormat>
  <Paragraphs>132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Эркер</vt:lpstr>
      <vt:lpstr>Презентация на тему:</vt:lpstr>
      <vt:lpstr>Расскажи- и я забуду,   Покажи- и я запомню,   Дай попробовать   и я пойму… 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тему:</dc:title>
  <dc:creator>АННА</dc:creator>
  <cp:lastModifiedBy>АННА</cp:lastModifiedBy>
  <cp:revision>16</cp:revision>
  <dcterms:created xsi:type="dcterms:W3CDTF">2021-12-26T12:55:19Z</dcterms:created>
  <dcterms:modified xsi:type="dcterms:W3CDTF">2021-12-26T15:34:30Z</dcterms:modified>
</cp:coreProperties>
</file>