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0" r:id="rId3"/>
    <p:sldId id="271" r:id="rId4"/>
    <p:sldId id="274" r:id="rId5"/>
    <p:sldId id="259" r:id="rId6"/>
    <p:sldId id="260" r:id="rId7"/>
    <p:sldId id="272" r:id="rId8"/>
    <p:sldId id="277" r:id="rId9"/>
    <p:sldId id="280" r:id="rId10"/>
    <p:sldId id="281" r:id="rId11"/>
    <p:sldId id="278" r:id="rId12"/>
    <p:sldId id="279" r:id="rId13"/>
    <p:sldId id="273" r:id="rId14"/>
    <p:sldId id="276" r:id="rId15"/>
    <p:sldId id="282" r:id="rId16"/>
    <p:sldId id="261" r:id="rId17"/>
    <p:sldId id="262" r:id="rId18"/>
    <p:sldId id="257" r:id="rId19"/>
    <p:sldId id="264" r:id="rId20"/>
    <p:sldId id="263" r:id="rId21"/>
    <p:sldId id="266" r:id="rId22"/>
    <p:sldId id="267" r:id="rId23"/>
    <p:sldId id="268" r:id="rId24"/>
    <p:sldId id="26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74" d="100"/>
          <a:sy n="74" d="100"/>
        </p:scale>
        <p:origin x="-17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4E64454-EF36-4D08-878C-E092AE644E7F}" type="datetimeFigureOut">
              <a:rPr lang="ru-RU" smtClean="0"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5E85AA-6B6C-4793-93D1-FC642E17B8D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q=http://paidagogos.com/?p%3D105&amp;sa=D&amp;ust=1520692746010000&amp;usg=AFQjCNFfcXf70AWINY9rBnPuEJg-sINBdw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85728"/>
            <a:ext cx="6172200" cy="857256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Презентация на тему:</a:t>
            </a:r>
            <a:endParaRPr lang="ru-RU" sz="4400" i="1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1052736"/>
            <a:ext cx="7164288" cy="566124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«Технология проектирования как средство развития познавательно- исследовательской деятельности дошкольников»</a:t>
            </a:r>
          </a:p>
          <a:p>
            <a:endParaRPr lang="ru-RU" sz="3200" dirty="0" smtClean="0">
              <a:solidFill>
                <a:schemeClr val="accent3">
                  <a:lumMod val="75000"/>
                </a:schemeClr>
              </a:solidFill>
              <a:latin typeface="Book Antiqua" pitchFamily="18" charset="0"/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             Презентацию выполнила: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    воспитатель 2 старшей группы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   «Рябинки»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      </a:t>
            </a:r>
            <a:r>
              <a:rPr lang="ru-RU" sz="1600" dirty="0" err="1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Герусова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А.В.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                                   МКДОУ»ЦРР-  Д.С №1»</a:t>
            </a:r>
          </a:p>
          <a:p>
            <a:pPr algn="ctr"/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  <a:latin typeface="Book Antiqua" pitchFamily="18" charset="0"/>
              </a:rPr>
              <a:t>ЛИСКИ 2021</a:t>
            </a:r>
            <a:endParaRPr lang="ru-RU" sz="1200" dirty="0">
              <a:solidFill>
                <a:schemeClr val="accent3">
                  <a:lumMod val="7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645024"/>
            <a:ext cx="2520280" cy="2736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2088232"/>
          </a:xfrm>
        </p:spPr>
        <p:txBody>
          <a:bodyPr>
            <a:normAutofit fontScale="90000"/>
          </a:bodyPr>
          <a:lstStyle/>
          <a:p>
            <a:pPr marL="274320" lvl="0" indent="-274320"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Book Antiqua" panose="02040602050305030304" pitchFamily="18" charset="0"/>
              </a:rPr>
              <a:t>Познавательно- исследовательская деятельность (опыты, эксперименты</a:t>
            </a:r>
            <a:r>
              <a:rPr lang="ru-RU" sz="2800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)</a:t>
            </a:r>
            <a:br>
              <a:rPr lang="ru-RU" sz="2800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</a:br>
            <a:r>
              <a:rPr lang="ru-RU" sz="1800" cap="none" dirty="0" smtClean="0">
                <a:solidFill>
                  <a:srgbClr val="C00000"/>
                </a:solidFill>
                <a:latin typeface="Book Antiqua" panose="02040602050305030304" pitchFamily="18" charset="0"/>
                <a:ea typeface="+mn-ea"/>
                <a:cs typeface="+mn-cs"/>
              </a:rPr>
              <a:t> </a:t>
            </a:r>
            <a:r>
              <a:rPr lang="ru-RU" sz="1800" cap="none" dirty="0">
                <a:solidFill>
                  <a:srgbClr val="C00000"/>
                </a:solidFill>
                <a:latin typeface="Book Antiqua" panose="02040602050305030304" pitchFamily="18" charset="0"/>
                <a:ea typeface="+mn-ea"/>
                <a:cs typeface="+mn-cs"/>
              </a:rPr>
              <a:t>Создаем необходимые условия для исследовательской деятельности. Учим устанавливать причинно- следственные связи.</a:t>
            </a:r>
            <a:br>
              <a:rPr lang="ru-RU" sz="1800" cap="none" dirty="0">
                <a:solidFill>
                  <a:srgbClr val="C00000"/>
                </a:solidFill>
                <a:latin typeface="Book Antiqua" panose="02040602050305030304" pitchFamily="18" charset="0"/>
                <a:ea typeface="+mn-ea"/>
                <a:cs typeface="+mn-cs"/>
              </a:rPr>
            </a:br>
            <a:r>
              <a:rPr lang="ru-RU" sz="1800" cap="none" dirty="0">
                <a:solidFill>
                  <a:srgbClr val="C00000"/>
                </a:solidFill>
                <a:latin typeface="Book Antiqua" panose="02040602050305030304" pitchFamily="18" charset="0"/>
                <a:ea typeface="+mn-ea"/>
                <a:cs typeface="+mn-cs"/>
              </a:rPr>
              <a:t>Дети познают объект в ходе практической деятельности с ним, умеют доказывать и аргументировать свои ответы и суждения</a:t>
            </a:r>
            <a:r>
              <a:rPr lang="ru-RU" sz="1800" cap="none" dirty="0">
                <a:solidFill>
                  <a:srgbClr val="C00000"/>
                </a:solidFill>
                <a:ea typeface="+mn-ea"/>
                <a:cs typeface="+mn-cs"/>
              </a:rPr>
              <a:t>.</a:t>
            </a:r>
            <a:br>
              <a:rPr lang="ru-RU" sz="1800" cap="none" dirty="0">
                <a:solidFill>
                  <a:srgbClr val="C00000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988840"/>
            <a:ext cx="388843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88840"/>
            <a:ext cx="453650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20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Проекты, разработанные в ДОУ</a:t>
            </a:r>
            <a:b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Проект мини- музея «Волшебное дерево»</a:t>
            </a:r>
            <a:b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«Как прекрасен этот мир»</a:t>
            </a:r>
            <a:b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«Юные конструкторы»</a:t>
            </a:r>
            <a:endParaRPr lang="ru-RU" sz="20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916832"/>
            <a:ext cx="3456384" cy="482453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309339"/>
            <a:ext cx="2880320" cy="3456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88839"/>
            <a:ext cx="3024336" cy="432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17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anose="02040602050305030304" pitchFamily="18" charset="0"/>
              </a:rPr>
              <a:t>Проекты, разработанные в </a:t>
            </a:r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ДОУ</a:t>
            </a:r>
            <a:b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«Огород на окошке»</a:t>
            </a:r>
            <a:b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«Три волшебных цвета»</a:t>
            </a:r>
            <a:r>
              <a:rPr lang="ru-RU" sz="2000" b="1" dirty="0">
                <a:solidFill>
                  <a:srgbClr val="0070C0"/>
                </a:solidFill>
                <a:latin typeface="Book Antiqua" panose="02040602050305030304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Book Antiqua" panose="02040602050305030304" pitchFamily="18" charset="0"/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00200"/>
            <a:ext cx="3960440" cy="48736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628800"/>
            <a:ext cx="424847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410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79208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Плюсами проектно- исследовательской деятельности и проектных задач являются вырабатываемые умения: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908720"/>
            <a:ext cx="8568952" cy="2376264"/>
          </a:xfrm>
        </p:spPr>
        <p:txBody>
          <a:bodyPr>
            <a:normAutofit fontScale="85000" lnSpcReduction="20000"/>
          </a:bodyPr>
          <a:lstStyle/>
          <a:p>
            <a:pPr marL="2377440" lvl="8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Планировать свою работу:</a:t>
            </a:r>
          </a:p>
          <a:p>
            <a:pPr marL="2377440" lvl="8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Предвидеть результаты;</a:t>
            </a:r>
          </a:p>
          <a:p>
            <a:pPr marL="2377440" lvl="8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Использовать различные источники информации;</a:t>
            </a:r>
          </a:p>
          <a:p>
            <a:pPr marL="2377440" lvl="8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Самостоятельно отбирать и накапливать материал;</a:t>
            </a:r>
          </a:p>
          <a:p>
            <a:pPr marL="2377440" lvl="8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Анализировать, сопоставлять факты;</a:t>
            </a:r>
          </a:p>
          <a:p>
            <a:pPr marL="2377440" lvl="8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Аргументировать мнение;</a:t>
            </a:r>
          </a:p>
          <a:p>
            <a:pPr marL="2377440" lvl="8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Самостоятельно принимать решение;</a:t>
            </a:r>
          </a:p>
          <a:p>
            <a:pPr marL="2377440" lvl="8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Устанавливать социальные контакты( распределять обязанности, взаимодействовать друг с другом);</a:t>
            </a:r>
          </a:p>
          <a:p>
            <a:pPr marL="2377440" lvl="8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Адекватно оценивать себя и друг друга;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40968"/>
            <a:ext cx="849694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907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Выводы</a:t>
            </a:r>
            <a:endParaRPr lang="ru-RU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Проектная деятельность, как вид инновационного метода в ДОУ, обогащает образовательный процесс, способствует сплочению педагогического коллектива, гармонизации отношений с воспитанниками и их родителями, а также дает перспективы саморазвития и самовыражения всех участников образовательного процесса, что обеспечивает потребность личности идти по ступенькам роста- от проекта к проекту.</a:t>
            </a:r>
            <a:endParaRPr lang="ru-RU" sz="2000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9000"/>
            <a:ext cx="864096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27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708920"/>
            <a:ext cx="7467600" cy="2520280"/>
          </a:xfrm>
        </p:spPr>
        <p:txBody>
          <a:bodyPr>
            <a:normAutofit/>
          </a:bodyPr>
          <a:lstStyle/>
          <a:p>
            <a:pPr lvl="3" algn="ctr"/>
            <a:r>
              <a:rPr lang="ru-RU" sz="54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СПАСИБО ЗА ВНИМАНИЕ!!!</a:t>
            </a:r>
            <a:endParaRPr lang="ru-RU" sz="54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577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7467600" cy="6259662"/>
          </a:xfrm>
        </p:spPr>
        <p:txBody>
          <a:bodyPr>
            <a:normAutofit/>
          </a:bodyPr>
          <a:lstStyle/>
          <a:p>
            <a:pPr algn="ctr"/>
            <a:endParaRPr lang="ru-RU" b="1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7467600" cy="6259662"/>
          </a:xfrm>
        </p:spPr>
        <p:txBody>
          <a:bodyPr>
            <a:noAutofit/>
          </a:bodyPr>
          <a:lstStyle/>
          <a:p>
            <a:endParaRPr lang="ru-RU" sz="1600" dirty="0" smtClean="0">
              <a:latin typeface="Book Antiqua" pitchFamily="18" charset="0"/>
            </a:endParaRPr>
          </a:p>
          <a:p>
            <a:endParaRPr lang="ru-RU" sz="1600" dirty="0">
              <a:latin typeface="Book Antiqua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467600" cy="70609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Что такое проект?</a:t>
            </a:r>
            <a:endParaRPr lang="ru-RU" b="1" dirty="0" smtClean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052736"/>
            <a:ext cx="5112568" cy="5421216"/>
          </a:xfrm>
        </p:spPr>
        <p:txBody>
          <a:bodyPr>
            <a:normAutofit fontScale="92500"/>
          </a:bodyPr>
          <a:lstStyle/>
          <a:p>
            <a:pPr lvl="1" algn="ctr"/>
            <a:r>
              <a:rPr lang="ru-RU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В словаре слово «проект» заимствовано из латыни, обозначает «выброшенный вперед», «выступающий», «бросающийся в глаза».</a:t>
            </a:r>
          </a:p>
          <a:p>
            <a:pPr lvl="1" algn="ctr"/>
            <a: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Метод проектов</a:t>
            </a:r>
            <a:r>
              <a:rPr lang="ru-RU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- способ организации педагогического процесса, основанный на взаимодействии педагога и воспитанника, способ взаимодействия с окружающей средой ,поэтапная практическая деятельность по достижению поставленной цели.</a:t>
            </a:r>
          </a:p>
          <a:p>
            <a:pPr lvl="1" algn="ctr"/>
            <a: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Метод проектов как педагогическая технология</a:t>
            </a:r>
            <a:r>
              <a:rPr lang="ru-RU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-это совокупность исследовательских, поисковых, проблемных методов, творческих по своей сути.</a:t>
            </a:r>
          </a:p>
          <a:p>
            <a:pPr lvl="1" algn="ctr"/>
            <a:endParaRPr lang="ru-RU" dirty="0" smtClean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212976"/>
            <a:ext cx="352839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5715040"/>
          </a:xfrm>
        </p:spPr>
        <p:txBody>
          <a:bodyPr>
            <a:normAutofit/>
          </a:bodyPr>
          <a:lstStyle/>
          <a:p>
            <a:pPr lvl="8"/>
            <a:endParaRPr lang="ru-RU" sz="2800" b="1" dirty="0" smtClean="0">
              <a:solidFill>
                <a:schemeClr val="accent3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whee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7786742" cy="6429420"/>
          </a:xfrm>
        </p:spPr>
        <p:txBody>
          <a:bodyPr>
            <a:normAutofit fontScale="97500"/>
          </a:bodyPr>
          <a:lstStyle/>
          <a:p>
            <a:pPr algn="ctr"/>
            <a:r>
              <a:rPr lang="ru-RU" sz="3100" b="1" dirty="0" smtClean="0">
                <a:solidFill>
                  <a:schemeClr val="accent3"/>
                </a:solidFill>
                <a:latin typeface="Book Antiqua" pitchFamily="18" charset="0"/>
              </a:rPr>
              <a:t/>
            </a:r>
            <a:br>
              <a:rPr lang="ru-RU" sz="3100" b="1" dirty="0" smtClean="0">
                <a:solidFill>
                  <a:schemeClr val="accent3"/>
                </a:solidFill>
                <a:latin typeface="Book Antiqua" pitchFamily="18" charset="0"/>
              </a:rPr>
            </a:br>
            <a:endParaRPr lang="ru-RU" sz="3100" b="1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endParaRPr lang="ru-RU" sz="2900" b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sz="2900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 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Проектно-исследовательская деятельность вызывает огромный интерес у детей и помогает ребёнку: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экспериментировать, синтезировать полученные знания,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выстроить отношения между воспитателем, родителями и детьми на основе партнерства,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развивать творческие способности, коммуникативные и познавательные навыки,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формирует осознанно правильное отношение к объектам и явлениям природы, экологическое мышление.</a:t>
            </a: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Все, что ребенок слышит,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Все, что ребенок слышит,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видит и делает сам,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видит и делает сам,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усваивается прочно и надолго.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b="1" i="1" dirty="0" smtClean="0">
                <a:solidFill>
                  <a:schemeClr val="accent3"/>
                </a:solidFill>
                <a:latin typeface="Book Antiqua" pitchFamily="18" charset="0"/>
              </a:rPr>
              <a:t>усваивается прочно и надолго.</a:t>
            </a:r>
            <a:endParaRPr lang="ru-RU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4366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“ Умейте открыть перед ребенком в окружающем мире что-то одно, но открыть так, чтобы кусочек жизни заиграл перед детьми всеми красками радуги. Оставляйте всегда что-то недосказанное, чтобы ребенку захотелось еще и еще раз возвратится к тому, что он узнал”</a:t>
            </a:r>
          </a:p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Book Antiqua" pitchFamily="18" charset="0"/>
              </a:rPr>
              <a:t>В.А. Сухомлинский</a:t>
            </a:r>
          </a:p>
          <a:p>
            <a:endParaRPr lang="ru-RU" sz="3600" dirty="0">
              <a:solidFill>
                <a:schemeClr val="accent2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64807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anose="02040602050305030304" pitchFamily="18" charset="0"/>
              </a:rPr>
              <a:t>Технология проектной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3384376"/>
          </a:xfrm>
        </p:spPr>
        <p:txBody>
          <a:bodyPr>
            <a:normAutofit fontScale="92500"/>
          </a:bodyPr>
          <a:lstStyle/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ru-RU" dirty="0">
                <a:solidFill>
                  <a:srgbClr val="0070C0"/>
                </a:solidFill>
                <a:latin typeface="Book Antiqua" panose="02040602050305030304" pitchFamily="18" charset="0"/>
              </a:rPr>
              <a:t>Цель: </a:t>
            </a:r>
            <a:r>
              <a:rPr lang="ru-RU" sz="2400" dirty="0">
                <a:solidFill>
                  <a:srgbClr val="C00000"/>
                </a:solidFill>
                <a:latin typeface="Book Antiqua" panose="02040602050305030304" pitchFamily="18" charset="0"/>
              </a:rPr>
              <a:t>развитие свободной творческой личности ребенка</a:t>
            </a:r>
            <a:r>
              <a:rPr lang="ru-RU" sz="24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Основное </a:t>
            </a:r>
            <a:r>
              <a:rPr lang="ru-RU" dirty="0">
                <a:solidFill>
                  <a:srgbClr val="0070C0"/>
                </a:solidFill>
                <a:latin typeface="Book Antiqua" panose="02040602050305030304" pitchFamily="18" charset="0"/>
              </a:rPr>
              <a:t>предназначение: 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</a:rPr>
              <a:t>- предоставление детям возможности самостоятельного приобретения знаний при решении практических задач или проблем. Проект позволяет ребенку «прожить» тему в разных видах деятельности, усвоить больший объем информации, осмыслить связи между предметами и явлениями.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365104"/>
            <a:ext cx="388843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72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2231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933056"/>
            <a:ext cx="7467600" cy="280831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rgbClr val="C00000"/>
                </a:solidFill>
                <a:latin typeface="Book Antiqua" panose="02040602050305030304" pitchFamily="18" charset="0"/>
              </a:rPr>
              <a:t>Актуальность проектной деятельности обусловлена тем, что она позволяет расширять социально-познавательное пространство детей, развивать их творческую активность, общие интеллектуальные способности, формировать познавательную мотивацию.</a:t>
            </a:r>
            <a:endParaRPr lang="ru-RU" dirty="0">
              <a:solidFill>
                <a:srgbClr val="C00000"/>
              </a:solidFill>
              <a:latin typeface="Book Antiqua" panose="0204060205030503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Book Antiqua" panose="02040602050305030304" pitchFamily="18" charset="0"/>
              </a:rPr>
              <a:t>Вывод : проектную деятельность нужно обязательно включать в образовательную программу так часто, как это будет целесообразно и удобно</a:t>
            </a:r>
            <a:r>
              <a:rPr lang="ru-RU" dirty="0">
                <a:solidFill>
                  <a:srgbClr val="C00000"/>
                </a:solidFill>
                <a:latin typeface="Book Antiqua" panose="0204060205030503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6632"/>
            <a:ext cx="770485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80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8712968" cy="674136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accent3"/>
                </a:solidFill>
                <a:latin typeface="Book Antiqua" pitchFamily="18" charset="0"/>
              </a:rPr>
              <a:t>Метод проектов соответствует комплексно- тематическому принципу построения образовательного процесса, так как предполагает погружение ребенка в определенную тему или проблему. Таким образом, получается целостный, а не разбитый на части образовательный процесс. Это позволит ребенку «прожить» тему в разных видах деятельности, усвоить больший объем информации по предполагаемой теме, осмыслить связи между предметами и явлениями.</a:t>
            </a:r>
          </a:p>
          <a:p>
            <a:r>
              <a:rPr lang="ru-RU" sz="1800" b="1" dirty="0" smtClean="0">
                <a:solidFill>
                  <a:schemeClr val="accent3"/>
                </a:solidFill>
                <a:latin typeface="Book Antiqua" pitchFamily="18" charset="0"/>
              </a:rPr>
              <a:t>Основной целью проектного метода в ДОУ является развитие свободной творческой личности ребенка, которое определяется задачами развития и задачами познавательно- исследовательской деятельности дошкольников.</a:t>
            </a:r>
            <a:r>
              <a:rPr lang="ru-RU" sz="1800" b="1" dirty="0"/>
              <a:t> </a:t>
            </a:r>
            <a:r>
              <a:rPr lang="ru-RU" sz="1800" b="1" dirty="0">
                <a:solidFill>
                  <a:srgbClr val="0070C0"/>
                </a:solidFill>
              </a:rPr>
              <a:t>Что такое проектно-исследовательская деятельность?</a:t>
            </a:r>
            <a:endParaRPr lang="ru-RU" sz="1800" dirty="0">
              <a:solidFill>
                <a:srgbClr val="0070C0"/>
              </a:solidFill>
            </a:endParaRPr>
          </a:p>
          <a:p>
            <a:r>
              <a:rPr lang="ru-RU" sz="1600" dirty="0">
                <a:solidFill>
                  <a:srgbClr val="C00000"/>
                </a:solidFill>
                <a:latin typeface="Book Antiqua" panose="02040602050305030304" pitchFamily="18" charset="0"/>
              </a:rPr>
              <a:t>   Важнейшие черты поведения ребёнка - дошкольника — это любознательность, стремление к наблюдениям, экспериментам и открытиям, потребность в получении новых впечатлений, самостоятельная поисковая активность. Именно эта направленность детского поведения порождает потребность в нахождении способов успешной организации исследовательской деятельности. С созданием необходимой среды для реализации потребностей в </a:t>
            </a:r>
            <a:r>
              <a:rPr lang="ru-RU" sz="1600" u="sng" dirty="0">
                <a:solidFill>
                  <a:srgbClr val="C00000"/>
                </a:solidFill>
                <a:latin typeface="Book Antiqua" panose="02040602050305030304" pitchFamily="18" charset="0"/>
                <a:hlinkClick r:id="rId2"/>
              </a:rPr>
              <a:t>поисковой деятельности</a:t>
            </a:r>
            <a:r>
              <a:rPr lang="ru-RU" sz="1600" dirty="0">
                <a:solidFill>
                  <a:srgbClr val="C00000"/>
                </a:solidFill>
                <a:latin typeface="Book Antiqua" panose="02040602050305030304" pitchFamily="18" charset="0"/>
              </a:rPr>
              <a:t> отлично справляется проектно-исследовательский метод.</a:t>
            </a:r>
          </a:p>
          <a:p>
            <a:r>
              <a:rPr lang="ru-RU" sz="1600" dirty="0">
                <a:solidFill>
                  <a:srgbClr val="C00000"/>
                </a:solidFill>
                <a:latin typeface="Book Antiqua" panose="02040602050305030304" pitchFamily="18" charset="0"/>
              </a:rPr>
              <a:t>   Проектно-исследовательская деятельность — эта технология, основанная на научном методе познания, которая предполагает решение ребенком разнообразных задач </a:t>
            </a:r>
            <a:r>
              <a:rPr lang="ru-RU" sz="1600" dirty="0" err="1">
                <a:solidFill>
                  <a:srgbClr val="C00000"/>
                </a:solidFill>
                <a:latin typeface="Book Antiqua" panose="02040602050305030304" pitchFamily="18" charset="0"/>
              </a:rPr>
              <a:t>исследовательско</a:t>
            </a:r>
            <a:r>
              <a:rPr lang="ru-RU" sz="1600" dirty="0">
                <a:solidFill>
                  <a:srgbClr val="C00000"/>
                </a:solidFill>
                <a:latin typeface="Book Antiqua" panose="02040602050305030304" pitchFamily="18" charset="0"/>
              </a:rPr>
              <a:t>-творческого характера под руководством педагога.</a:t>
            </a:r>
          </a:p>
          <a:p>
            <a:r>
              <a:rPr lang="ru-RU" sz="1600" dirty="0">
                <a:solidFill>
                  <a:srgbClr val="C00000"/>
                </a:solidFill>
                <a:latin typeface="Book Antiqua" panose="02040602050305030304" pitchFamily="18" charset="0"/>
              </a:rPr>
              <a:t>   Проектная деятельность дошкольников — это познавательная, исследовательская и творческая деятельность, в результате которой появляется решение задачи, которое представлено в виде проекта.</a:t>
            </a:r>
          </a:p>
          <a:p>
            <a:endParaRPr lang="ru-RU" sz="1800" b="1" dirty="0" smtClean="0">
              <a:solidFill>
                <a:schemeClr val="accent3"/>
              </a:solidFill>
              <a:latin typeface="Book Antiqua" pitchFamily="18" charset="0"/>
            </a:endParaRPr>
          </a:p>
          <a:p>
            <a:pPr algn="ctr"/>
            <a:endParaRPr lang="ru-RU" b="1" dirty="0" smtClean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Задачи познавательно- исследовательской деятельности</a:t>
            </a:r>
          </a:p>
          <a:p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-способность вхождению воспитанников в проблемную игровую ситуацию (ведущая роль педагога);</a:t>
            </a:r>
          </a:p>
          <a:p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-активизировать желание искать пути разрешения проблемной ситуации (вместе с педагогом);</a:t>
            </a:r>
          </a:p>
          <a:p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-развивать способности пристальному и целенаправленному обследованию объекта;</a:t>
            </a:r>
          </a:p>
          <a:p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-формировать начальные предпосылки исследовательской </a:t>
            </a:r>
            <a:r>
              <a:rPr lang="ru-RU" b="1" dirty="0" smtClean="0">
                <a:solidFill>
                  <a:srgbClr val="C00000"/>
                </a:solidFill>
                <a:latin typeface="Book Antiqua" pitchFamily="18" charset="0"/>
              </a:rPr>
              <a:t>деятельности (практические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опыты)</a:t>
            </a:r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8367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ПРОЕКТНАЯ ПОЗНАВАТЕЛЬНО- ИССЛЕДОВАТЕЛЬСКАЯ ДЕЯТЕЛЬНОСТЬ</a:t>
            </a:r>
            <a:endParaRPr lang="ru-RU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975123"/>
            <a:ext cx="8640960" cy="54988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1400" b="1" dirty="0" smtClean="0">
                <a:solidFill>
                  <a:srgbClr val="C00000"/>
                </a:solidFill>
              </a:rPr>
              <a:t>                                         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836712"/>
            <a:ext cx="7488832" cy="5904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Book Antiqua" panose="02040602050305030304" pitchFamily="18" charset="0"/>
              </a:rPr>
              <a:t> *  Социально-  коммуникативное          </a:t>
            </a:r>
          </a:p>
          <a:p>
            <a:pPr algn="ctr"/>
            <a:r>
              <a:rPr lang="ru-RU" dirty="0" smtClean="0">
                <a:latin typeface="Book Antiqua" panose="02040602050305030304" pitchFamily="18" charset="0"/>
              </a:rPr>
              <a:t> * Познавательное  </a:t>
            </a:r>
          </a:p>
          <a:p>
            <a:pPr algn="ctr"/>
            <a:r>
              <a:rPr lang="ru-RU" dirty="0" smtClean="0">
                <a:latin typeface="Book Antiqua" panose="02040602050305030304" pitchFamily="18" charset="0"/>
              </a:rPr>
              <a:t> * Речевое</a:t>
            </a:r>
          </a:p>
          <a:p>
            <a:pPr algn="ctr"/>
            <a:r>
              <a:rPr lang="ru-RU" dirty="0" smtClean="0">
                <a:latin typeface="Book Antiqua" panose="02040602050305030304" pitchFamily="18" charset="0"/>
              </a:rPr>
              <a:t> *  Художественно- эстетическое </a:t>
            </a:r>
          </a:p>
          <a:p>
            <a:pPr algn="ctr"/>
            <a:r>
              <a:rPr lang="ru-RU" dirty="0" smtClean="0">
                <a:latin typeface="Book Antiqua" panose="02040602050305030304" pitchFamily="18" charset="0"/>
              </a:rPr>
              <a:t> *    Физическое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Возможные формы работы: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Наблюдения, опыты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Экскурсии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Решение проблемных ситуаций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Коллекционирование, мини-музеи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Моделирование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Реализация проекта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Слушание, чтение, обсуждение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Разучивание, чтение литературы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Игры( сюжетно- ролевые)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Придумывание сказок, рассказов, загадок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Подвижная игра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Пальчиковая игра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Театрализованная деятельность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Релаксация</a:t>
            </a:r>
          </a:p>
          <a:p>
            <a:pPr algn="ctr"/>
            <a:r>
              <a:rPr lang="ru-RU" dirty="0" smtClean="0">
                <a:latin typeface="Book Antiqua" panose="02040602050305030304" pitchFamily="18" charset="0"/>
              </a:rPr>
              <a:t> 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740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57606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Виды проектов</a:t>
            </a:r>
            <a:endParaRPr lang="ru-RU" b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4752528" cy="5472608"/>
          </a:xfrm>
        </p:spPr>
        <p:txBody>
          <a:bodyPr/>
          <a:lstStyle/>
          <a:p>
            <a:r>
              <a:rPr lang="ru-RU" sz="1800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Творческие</a:t>
            </a: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- после воплощения проекта в жизнь проводится оформление результата в виде детского праздника.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Исследовательские</a:t>
            </a: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- дети проводят опыты, после чего результаты оформляют в виде книг, газет, альбомов, выставок.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Игровые</a:t>
            </a: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-это проекты с элементами творческих игр, когда ребята входят в образ персонажей сказки, по- своему решая поставленные задачи и проблемы.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Информационные</a:t>
            </a: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- дети собирают информацию и реализуют ее, ориентируясь на собственные социальные интересы (оформление группы, отдельных уголков и </a:t>
            </a:r>
            <a:r>
              <a:rPr lang="ru-RU" sz="1800" dirty="0" err="1" smtClean="0">
                <a:solidFill>
                  <a:srgbClr val="C00000"/>
                </a:solidFill>
                <a:latin typeface="Book Antiqua" panose="02040602050305030304" pitchFamily="18" charset="0"/>
              </a:rPr>
              <a:t>т.д</a:t>
            </a:r>
            <a:r>
              <a:rPr lang="ru-RU" sz="1800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)</a:t>
            </a:r>
            <a:endParaRPr lang="ru-RU" sz="1800" dirty="0" smtClean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96752"/>
            <a:ext cx="4104457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74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  <a:latin typeface="Book Antiqua" panose="02040602050305030304" pitchFamily="18" charset="0"/>
              </a:rPr>
              <a:t>Предметно- развивающая среда</a:t>
            </a:r>
            <a:br>
              <a:rPr lang="ru-RU" sz="2700" b="1" dirty="0">
                <a:solidFill>
                  <a:srgbClr val="C00000"/>
                </a:solidFill>
                <a:latin typeface="Book Antiqua" panose="02040602050305030304" pitchFamily="18" charset="0"/>
              </a:rPr>
            </a:br>
            <a:r>
              <a:rPr lang="ru-RU" sz="2700" b="1" dirty="0">
                <a:solidFill>
                  <a:srgbClr val="C00000"/>
                </a:solidFill>
                <a:latin typeface="Book Antiqua" panose="02040602050305030304" pitchFamily="18" charset="0"/>
              </a:rPr>
              <a:t>Центр исследовательской деятельности (уголок экспериментирования) в группе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915420"/>
            <a:ext cx="2736304" cy="4243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628800"/>
            <a:ext cx="2736304" cy="4896544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16832"/>
            <a:ext cx="259228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7749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622</TotalTime>
  <Words>771</Words>
  <Application>Microsoft Office PowerPoint</Application>
  <PresentationFormat>Экран (4:3)</PresentationFormat>
  <Paragraphs>94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Презентация на тему:</vt:lpstr>
      <vt:lpstr>Что такое проект?</vt:lpstr>
      <vt:lpstr>Технология проектной деятельности</vt:lpstr>
      <vt:lpstr>Презентация PowerPoint</vt:lpstr>
      <vt:lpstr>Презентация PowerPoint</vt:lpstr>
      <vt:lpstr>Презентация PowerPoint</vt:lpstr>
      <vt:lpstr>ПРОЕКТНАЯ ПОЗНАВАТЕЛЬНО- ИССЛЕДОВАТЕЛЬСКАЯ ДЕЯТЕЛЬНОСТЬ</vt:lpstr>
      <vt:lpstr>Виды проектов</vt:lpstr>
      <vt:lpstr>Предметно- развивающая среда Центр исследовательской деятельности (уголок экспериментирования) в группе</vt:lpstr>
      <vt:lpstr>Познавательно- исследовательская деятельность (опыты, эксперименты)  Создаем необходимые условия для исследовательской деятельности. Учим устанавливать причинно- следственные связи. Дети познают объект в ходе практической деятельности с ним, умеют доказывать и аргументировать свои ответы и суждения. </vt:lpstr>
      <vt:lpstr>Проекты, разработанные в ДОУ Проект мини- музея «Волшебное дерево» «Как прекрасен этот мир» «Юные конструкторы»</vt:lpstr>
      <vt:lpstr>Проекты, разработанные в ДОУ «Огород на окошке» «Три волшебных цвета» </vt:lpstr>
      <vt:lpstr>Плюсами проектно- исследовательской деятельности и проектных задач являются вырабатываемые умения:</vt:lpstr>
      <vt:lpstr>Выводы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</dc:title>
  <dc:creator>АННА</dc:creator>
  <cp:lastModifiedBy>АННА</cp:lastModifiedBy>
  <cp:revision>44</cp:revision>
  <dcterms:created xsi:type="dcterms:W3CDTF">2021-12-26T12:55:19Z</dcterms:created>
  <dcterms:modified xsi:type="dcterms:W3CDTF">2022-01-26T18:08:38Z</dcterms:modified>
</cp:coreProperties>
</file>