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DCB97BD3-09A1-4021-8CFB-C42D1CA0500D}" type="datetimeFigureOut">
              <a:rPr lang="ru-RU" smtClean="0"/>
              <a:t>07.01.2026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7D0DC24-A2D1-4616-99AA-5002EAD6F53B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CB97BD3-09A1-4021-8CFB-C42D1CA0500D}" type="datetimeFigureOut">
              <a:rPr lang="ru-RU" smtClean="0"/>
              <a:t>07.01.2026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7D0DC24-A2D1-4616-99AA-5002EAD6F53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DCB97BD3-09A1-4021-8CFB-C42D1CA0500D}" type="datetimeFigureOut">
              <a:rPr lang="ru-RU" smtClean="0"/>
              <a:t>07.01.2026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7D0DC24-A2D1-4616-99AA-5002EAD6F53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CB97BD3-09A1-4021-8CFB-C42D1CA0500D}" type="datetimeFigureOut">
              <a:rPr lang="ru-RU" smtClean="0"/>
              <a:t>07.01.2026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7D0DC24-A2D1-4616-99AA-5002EAD6F53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CB97BD3-09A1-4021-8CFB-C42D1CA0500D}" type="datetimeFigureOut">
              <a:rPr lang="ru-RU" smtClean="0"/>
              <a:t>07.01.2026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B7D0DC24-A2D1-4616-99AA-5002EAD6F53B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CB97BD3-09A1-4021-8CFB-C42D1CA0500D}" type="datetimeFigureOut">
              <a:rPr lang="ru-RU" smtClean="0"/>
              <a:t>07.01.2026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7D0DC24-A2D1-4616-99AA-5002EAD6F53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CB97BD3-09A1-4021-8CFB-C42D1CA0500D}" type="datetimeFigureOut">
              <a:rPr lang="ru-RU" smtClean="0"/>
              <a:t>07.01.2026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7D0DC24-A2D1-4616-99AA-5002EAD6F53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CB97BD3-09A1-4021-8CFB-C42D1CA0500D}" type="datetimeFigureOut">
              <a:rPr lang="ru-RU" smtClean="0"/>
              <a:t>07.01.2026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7D0DC24-A2D1-4616-99AA-5002EAD6F53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CB97BD3-09A1-4021-8CFB-C42D1CA0500D}" type="datetimeFigureOut">
              <a:rPr lang="ru-RU" smtClean="0"/>
              <a:t>07.01.2026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7D0DC24-A2D1-4616-99AA-5002EAD6F53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CB97BD3-09A1-4021-8CFB-C42D1CA0500D}" type="datetimeFigureOut">
              <a:rPr lang="ru-RU" smtClean="0"/>
              <a:t>07.01.2026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7D0DC24-A2D1-4616-99AA-5002EAD6F53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CB97BD3-09A1-4021-8CFB-C42D1CA0500D}" type="datetimeFigureOut">
              <a:rPr lang="ru-RU" smtClean="0"/>
              <a:t>07.01.2026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7D0DC24-A2D1-4616-99AA-5002EAD6F53B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DCB97BD3-09A1-4021-8CFB-C42D1CA0500D}" type="datetimeFigureOut">
              <a:rPr lang="ru-RU" smtClean="0"/>
              <a:t>07.01.2026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7D0DC24-A2D1-4616-99AA-5002EAD6F53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media.foxford.ru/articles/kak-borotsya-s-nevnimatelnostyu-rebenka-v-shkole" TargetMode="External"/><Relationship Id="rId2" Type="http://schemas.openxmlformats.org/officeDocument/2006/relationships/hyperlink" Target="https://externat.foxford.ru/polezno-znat/razvivayushchaya-sistema-ehlkonina-davydova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media.foxford.ru/articles/kak-pomoch-rebenku-podnyat-samoocenku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hyperlink" Target="https://externat.foxford.ru/polezno-znat/school-home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66868" y="116632"/>
            <a:ext cx="5105400" cy="936104"/>
          </a:xfrm>
        </p:spPr>
        <p:txBody>
          <a:bodyPr/>
          <a:lstStyle/>
          <a:p>
            <a:pPr algn="ctr"/>
            <a:r>
              <a:rPr lang="ru-RU" sz="2800" dirty="0" smtClean="0"/>
              <a:t>Презентация на</a:t>
            </a:r>
            <a:br>
              <a:rPr lang="ru-RU" sz="2800" dirty="0" smtClean="0"/>
            </a:br>
            <a:r>
              <a:rPr lang="ru-RU" sz="2800" dirty="0" smtClean="0"/>
              <a:t>тему:</a:t>
            </a: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39752" y="1124744"/>
            <a:ext cx="6768752" cy="5544616"/>
          </a:xfrm>
        </p:spPr>
        <p:txBody>
          <a:bodyPr>
            <a:normAutofit fontScale="55000" lnSpcReduction="20000"/>
          </a:bodyPr>
          <a:lstStyle/>
          <a:p>
            <a:pPr algn="ctr"/>
            <a:r>
              <a:rPr lang="ru-RU" sz="5800" dirty="0" smtClean="0">
                <a:solidFill>
                  <a:srgbClr val="FFC000"/>
                </a:solidFill>
              </a:rPr>
              <a:t>«Причины, особенности</a:t>
            </a:r>
          </a:p>
          <a:p>
            <a:pPr algn="ctr"/>
            <a:r>
              <a:rPr lang="ru-RU" sz="5800" dirty="0" smtClean="0">
                <a:solidFill>
                  <a:srgbClr val="FFC000"/>
                </a:solidFill>
              </a:rPr>
              <a:t> и проявление кризиса 7 лет у детей дошкольного возраста»</a:t>
            </a:r>
          </a:p>
          <a:p>
            <a:pPr algn="ctr"/>
            <a:endParaRPr lang="ru-RU" sz="4000" dirty="0">
              <a:solidFill>
                <a:srgbClr val="FFC000"/>
              </a:solidFill>
            </a:endParaRPr>
          </a:p>
          <a:p>
            <a:pPr algn="ctr"/>
            <a:endParaRPr lang="ru-RU" sz="4000" dirty="0" smtClean="0">
              <a:solidFill>
                <a:srgbClr val="FFC000"/>
              </a:solidFill>
            </a:endParaRPr>
          </a:p>
          <a:p>
            <a:pPr algn="ctr"/>
            <a:endParaRPr lang="ru-RU" sz="4000" dirty="0">
              <a:solidFill>
                <a:srgbClr val="FFC000"/>
              </a:solidFill>
            </a:endParaRPr>
          </a:p>
          <a:p>
            <a:pPr algn="ctr"/>
            <a:endParaRPr lang="ru-RU" sz="4000" dirty="0" smtClean="0">
              <a:solidFill>
                <a:srgbClr val="FFC000"/>
              </a:solidFill>
            </a:endParaRPr>
          </a:p>
          <a:p>
            <a:pPr algn="ctr"/>
            <a:endParaRPr lang="ru-RU" sz="4000" dirty="0" smtClean="0">
              <a:solidFill>
                <a:srgbClr val="FFC000"/>
              </a:solidFill>
            </a:endParaRPr>
          </a:p>
          <a:p>
            <a:pPr algn="ctr"/>
            <a:r>
              <a:rPr lang="ru-RU" sz="1800" dirty="0" smtClean="0">
                <a:solidFill>
                  <a:srgbClr val="FFC000"/>
                </a:solidFill>
              </a:rPr>
              <a:t>                                                                                                                               Презентацию выполнила:</a:t>
            </a:r>
          </a:p>
          <a:p>
            <a:pPr algn="ctr"/>
            <a:r>
              <a:rPr lang="ru-RU" sz="1800" dirty="0" smtClean="0">
                <a:solidFill>
                  <a:srgbClr val="FFC000"/>
                </a:solidFill>
              </a:rPr>
              <a:t>                                                                                                                                                   воспитатель</a:t>
            </a:r>
          </a:p>
          <a:p>
            <a:pPr algn="ctr"/>
            <a:r>
              <a:rPr lang="ru-RU" sz="1800" dirty="0" smtClean="0">
                <a:solidFill>
                  <a:srgbClr val="FFC000"/>
                </a:solidFill>
              </a:rPr>
              <a:t>                                                                                                                      1 средней группы </a:t>
            </a:r>
            <a:r>
              <a:rPr lang="ru-RU" sz="1800" dirty="0" err="1" smtClean="0">
                <a:solidFill>
                  <a:srgbClr val="FFC000"/>
                </a:solidFill>
              </a:rPr>
              <a:t>Герусова</a:t>
            </a:r>
            <a:r>
              <a:rPr lang="ru-RU" sz="1800" dirty="0" smtClean="0">
                <a:solidFill>
                  <a:srgbClr val="FFC000"/>
                </a:solidFill>
              </a:rPr>
              <a:t> А.В.</a:t>
            </a:r>
          </a:p>
          <a:p>
            <a:pPr algn="ctr"/>
            <a:r>
              <a:rPr lang="ru-RU" sz="1800" dirty="0" smtClean="0">
                <a:solidFill>
                  <a:srgbClr val="FFC000"/>
                </a:solidFill>
              </a:rPr>
              <a:t>                                                                                                                               МКДОУ «ЦРР-д.с.№1»</a:t>
            </a:r>
          </a:p>
          <a:p>
            <a:pPr algn="ctr"/>
            <a:endParaRPr lang="ru-RU" sz="1800" dirty="0">
              <a:solidFill>
                <a:srgbClr val="FFC000"/>
              </a:solidFill>
            </a:endParaRPr>
          </a:p>
          <a:p>
            <a:pPr algn="ctr"/>
            <a:endParaRPr lang="ru-RU" sz="1800" dirty="0" smtClean="0">
              <a:solidFill>
                <a:srgbClr val="FFC000"/>
              </a:solidFill>
            </a:endParaRPr>
          </a:p>
          <a:p>
            <a:pPr algn="ctr"/>
            <a:endParaRPr lang="ru-RU" sz="1800" dirty="0">
              <a:solidFill>
                <a:srgbClr val="FFC000"/>
              </a:solidFill>
            </a:endParaRPr>
          </a:p>
          <a:p>
            <a:pPr algn="ctr"/>
            <a:endParaRPr lang="ru-RU" sz="1800" dirty="0" smtClean="0">
              <a:solidFill>
                <a:srgbClr val="FFC000"/>
              </a:solidFill>
            </a:endParaRPr>
          </a:p>
          <a:p>
            <a:pPr algn="ctr"/>
            <a:endParaRPr lang="ru-RU" sz="1800" dirty="0">
              <a:solidFill>
                <a:srgbClr val="FFC000"/>
              </a:solidFill>
            </a:endParaRPr>
          </a:p>
          <a:p>
            <a:pPr algn="ctr"/>
            <a:endParaRPr lang="ru-RU" sz="1800" dirty="0" smtClean="0">
              <a:solidFill>
                <a:srgbClr val="FFC000"/>
              </a:solidFill>
            </a:endParaRPr>
          </a:p>
          <a:p>
            <a:pPr algn="ctr"/>
            <a:r>
              <a:rPr lang="ru-RU" sz="1800" dirty="0" smtClean="0">
                <a:solidFill>
                  <a:srgbClr val="FFC000"/>
                </a:solidFill>
              </a:rPr>
              <a:t>Лиски 2026 г</a:t>
            </a:r>
            <a:endParaRPr lang="ru-RU" sz="1800" dirty="0">
              <a:solidFill>
                <a:srgbClr val="FFC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1" y="2420888"/>
            <a:ext cx="5256583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646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4624"/>
            <a:ext cx="7239000" cy="7200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7992888" cy="6267723"/>
          </a:xfrm>
        </p:spPr>
      </p:pic>
    </p:spTree>
    <p:extLst>
      <p:ext uri="{BB962C8B-B14F-4D97-AF65-F5344CB8AC3E}">
        <p14:creationId xmlns:p14="http://schemas.microsoft.com/office/powerpoint/2010/main" val="11082721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7239000" cy="504056"/>
          </a:xfrm>
        </p:spPr>
        <p:txBody>
          <a:bodyPr>
            <a:normAutofit fontScale="90000"/>
          </a:bodyPr>
          <a:lstStyle/>
          <a:p>
            <a:r>
              <a:rPr lang="ru-RU" sz="2000" dirty="0">
                <a:solidFill>
                  <a:schemeClr val="bg2">
                    <a:lumMod val="50000"/>
                  </a:schemeClr>
                </a:solidFill>
              </a:rPr>
              <a:t>Причины кризиса семи лет</a:t>
            </a:r>
            <a:br>
              <a:rPr lang="ru-RU" sz="2000" dirty="0">
                <a:solidFill>
                  <a:schemeClr val="bg2">
                    <a:lumMod val="50000"/>
                  </a:schemeClr>
                </a:solidFill>
              </a:rPr>
            </a:br>
            <a:endParaRPr lang="ru-RU" sz="2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404664"/>
            <a:ext cx="7848872" cy="6264696"/>
          </a:xfrm>
        </p:spPr>
        <p:txBody>
          <a:bodyPr>
            <a:normAutofit/>
          </a:bodyPr>
          <a:lstStyle/>
          <a:p>
            <a:r>
              <a:rPr lang="ru-RU" sz="1700" dirty="0"/>
              <a:t>Кризис семи лет в психологии называют кризисом младшего школьного возраста, потому что он выпадает на переломный момент жизни ребёнка, когда из дошкольника он становится первоклассником. Это обстоятельство и является главной причиной кризиса, который может начаться и в шесть, и в восемь лет — в зависимости от того, когда ребёнок начинает ходить в школу. </a:t>
            </a:r>
          </a:p>
          <a:p>
            <a:r>
              <a:rPr lang="ru-RU" sz="1700" dirty="0"/>
              <a:t>Внешне мы видим, что к шести-семи годам ребёнок созревает для школы: он разыгрывает учебные ситуации, становится серьёзнее, </a:t>
            </a:r>
            <a:r>
              <a:rPr lang="ru-RU" sz="1700" dirty="0" err="1"/>
              <a:t>ответственнее</a:t>
            </a:r>
            <a:r>
              <a:rPr lang="ru-RU" sz="1700" dirty="0"/>
              <a:t>, подражает взрослым. Но в то же время внутренне он остаётся малышом, который всё ещё не может полноценно обслужить себя в быту. Ему по-прежнему нужна помощь, чтобы справиться с эмоциями, а иногда даже чтобы просто уснуть. 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8950" y="3789040"/>
            <a:ext cx="3086100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6386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7239000" cy="576064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C00000"/>
                </a:solidFill>
              </a:rPr>
              <a:t>Причины кризиса семи лет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2"/>
            <a:ext cx="7239000" cy="5904656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Во многих странах ребята начинают учиться с шести и даже с пяти лет, но там начальное школьное образование спаяно с детским садом, так что учебная нагрузка у детей минимальная и серьёзное обучение начинается лет с одиннадцати. Почему же в России дети идут в школу именно в шесть или семь? </a:t>
            </a:r>
          </a:p>
          <a:p>
            <a:r>
              <a:rPr lang="ru-RU" dirty="0"/>
              <a:t>По классификации </a:t>
            </a:r>
            <a:r>
              <a:rPr lang="ru-RU" u="sng" dirty="0" err="1">
                <a:hlinkClick r:id="rId2"/>
              </a:rPr>
              <a:t>Эльконина</a:t>
            </a:r>
            <a:r>
              <a:rPr lang="ru-RU" u="sng" dirty="0">
                <a:hlinkClick r:id="rId2"/>
              </a:rPr>
              <a:t> и Давыдова</a:t>
            </a:r>
            <a:r>
              <a:rPr lang="ru-RU" dirty="0"/>
              <a:t>, принятой в отечественной детской психологии, в этом возрасте игровая деятельность естественно сменяется учебной: игра уже не приносит столько пользы, сколько может принести учёба. Согласно исследованиям, в среднем в семь лет у человека созревают лобные доли, отвечающие за самоконтроль. Увеличивается </a:t>
            </a:r>
            <a:r>
              <a:rPr lang="ru-RU" u="sng" dirty="0">
                <a:hlinkClick r:id="rId3"/>
              </a:rPr>
              <a:t>устойчивость внимания</a:t>
            </a:r>
            <a:r>
              <a:rPr lang="ru-RU" dirty="0"/>
              <a:t>, формируется образное мышление, развивается мелкая моторика — рука становится пригодна к письму.</a:t>
            </a:r>
          </a:p>
          <a:p>
            <a:r>
              <a:rPr lang="ru-RU" dirty="0"/>
              <a:t>Но мы понимаем, что каждый ребёнок развивается в своём темпе, поэтому сейчас условным возрастом для поступления в школу считается промежуток от шести до восьми лет и существует множество вариантов организации начальной школы в зависимости от особенностей ребёнка и возможностей семьи, например семейное обучение.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72962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7239000" cy="1008112"/>
          </a:xfrm>
        </p:spPr>
        <p:txBody>
          <a:bodyPr>
            <a:normAutofit/>
          </a:bodyPr>
          <a:lstStyle/>
          <a:p>
            <a:r>
              <a:rPr lang="ru-RU" sz="2700" dirty="0">
                <a:solidFill>
                  <a:srgbClr val="C00000"/>
                </a:solidFill>
              </a:rPr>
              <a:t>Особенности кризиса семи лет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692696"/>
            <a:ext cx="7776864" cy="6048672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Итак, семья решила, что ребёнок готов стать школьником, и выбрала формат обучения. Очень важно морально подготовить ребёнка к учёбе — много говорить с ним о школе, объяснять, что и как там будет происходить, в идеале — походить на подготовительные занятия. </a:t>
            </a:r>
          </a:p>
          <a:p>
            <a:r>
              <a:rPr lang="ru-RU" i="1" dirty="0"/>
              <a:t>Но даже в этом случае психика ребёнка начинает раскачиваться. Он чувствует: меняется что-то очень важное. Ужасно интересно и ужасно неизвестно. Я уже большой? А если нет? А как же мои игрушки и привычные </a:t>
            </a:r>
            <a:endParaRPr lang="ru-RU" dirty="0"/>
          </a:p>
          <a:p>
            <a:r>
              <a:rPr lang="ru-RU" i="1" dirty="0"/>
              <a:t>дела? А как будет ко мне относиться мама, если я не справлюсь? А кто ещё там будет? А они мне понравятся? </a:t>
            </a:r>
            <a:endParaRPr lang="ru-RU" dirty="0"/>
          </a:p>
          <a:p>
            <a:r>
              <a:rPr lang="ru-RU" dirty="0"/>
              <a:t>Конечно, ребёнок не всегда может это сформулировать, но он очень взволнован, даже если старается не показывать этого. Кстати, именно к шести-семи годам созревает способность контролировать эмоции: ребёнок уже может скрывать свои чувства, управлять своим состоянием, а вместе с этим — сомневаться в своих ощущениях и испытывать сложные социальные чувства.</a:t>
            </a:r>
          </a:p>
          <a:p>
            <a:r>
              <a:rPr lang="ru-RU" dirty="0"/>
              <a:t>Переживания ребёнка приобретают осмысленность, склеиваются с социальной ситуацией, закрепляются. Часто в этой точке он делает специфические выводы, например: </a:t>
            </a:r>
            <a:r>
              <a:rPr lang="ru-RU" i="1" dirty="0"/>
              <a:t>«Я был сегодня в новой одежде, и именно поэтому меня заметили и оценили, нужно это использовать»</a:t>
            </a:r>
            <a:r>
              <a:rPr lang="ru-RU" dirty="0"/>
              <a:t>. Вообще, малыш начинает как бы смотреть на себя со стороны, оценивать, насколько он хорош, насколько вписывается в общество.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32018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7239000" cy="648072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C00000"/>
                </a:solidFill>
              </a:rPr>
              <a:t>Особенности кризиса семи лет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2"/>
            <a:ext cx="7239000" cy="5619024"/>
          </a:xfrm>
        </p:spPr>
        <p:txBody>
          <a:bodyPr>
            <a:normAutofit/>
          </a:bodyPr>
          <a:lstStyle/>
          <a:p>
            <a:r>
              <a:rPr lang="ru-RU" sz="1800" dirty="0"/>
              <a:t>В новом социальном окружении — в школе — ребёнок быстро выбирает, за кем ему следовать, на кого быть похожим. Слушаться учителя? Следовать правилам? Держаться за самого яркого из одноклассников? Подружиться с самыми тихими? Держаться ото всех особняком с очень серьёзным лицом? А может, самому стать лидером? </a:t>
            </a:r>
          </a:p>
          <a:p>
            <a:r>
              <a:rPr lang="ru-RU" sz="1800" i="1" dirty="0"/>
              <a:t>Неосознанно ребёнок делает выбор, в зависимости от того, чьё одобрение ему сейчас важно, кто даёт в новом месте ощущение безопасности. </a:t>
            </a:r>
            <a:endParaRPr lang="ru-RU" sz="1800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3429000"/>
            <a:ext cx="4104456" cy="32403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3429000"/>
            <a:ext cx="4536503" cy="3240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2948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7239000" cy="576064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C00000"/>
                </a:solidFill>
              </a:rPr>
              <a:t>Особенности кризиса семи лет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7239000" cy="5547016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Итак, появляются первые социальные выводы, стратегии и некоторая личная мораль. У ребёнка уже достаточно опыта, чтобы делать выводы, что хорошо для него, а что плохо. Начинает формироваться </a:t>
            </a:r>
            <a:r>
              <a:rPr lang="ru-RU" u="sng" dirty="0">
                <a:hlinkClick r:id="rId2"/>
              </a:rPr>
              <a:t>самооценка</a:t>
            </a:r>
            <a:r>
              <a:rPr lang="ru-RU" dirty="0"/>
              <a:t>.</a:t>
            </a:r>
            <a:r>
              <a:rPr lang="ru-RU" i="1" dirty="0"/>
              <a:t> «Чем я отличаюсь от остальных? В чём я хорош? За что меня здесь будут любить?» </a:t>
            </a:r>
            <a:endParaRPr lang="ru-RU" dirty="0"/>
          </a:p>
          <a:p>
            <a:r>
              <a:rPr lang="ru-RU" dirty="0"/>
              <a:t>Учебная деятельность и новый социум постепенно вытесняют интерес к игре. Игрушки становятся не так важны, кажутся слишком детскими, «некрутыми» и уходят в разряд развлечений, отдыха, баловства. Потребность в них всё ещё есть, но на публике ребёнок может заявлять обратное. Начинается этап переоценки ценностей.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92543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-19276"/>
            <a:ext cx="7239000" cy="711972"/>
          </a:xfrm>
        </p:spPr>
        <p:txBody>
          <a:bodyPr>
            <a:normAutofit fontScale="90000"/>
          </a:bodyPr>
          <a:lstStyle/>
          <a:p>
            <a:r>
              <a:rPr lang="ru-RU" sz="2400" dirty="0">
                <a:solidFill>
                  <a:srgbClr val="C00000"/>
                </a:solidFill>
              </a:rPr>
              <a:t>Как проявляется кризис семи лет(признаки)</a:t>
            </a:r>
            <a:br>
              <a:rPr lang="ru-RU" sz="2400" dirty="0">
                <a:solidFill>
                  <a:srgbClr val="C00000"/>
                </a:solidFill>
              </a:rPr>
            </a:b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476672"/>
            <a:ext cx="7848872" cy="6192688"/>
          </a:xfrm>
        </p:spPr>
        <p:txBody>
          <a:bodyPr>
            <a:normAutofit/>
          </a:bodyPr>
          <a:lstStyle/>
          <a:p>
            <a:r>
              <a:rPr lang="ru-RU" sz="1200" b="1" dirty="0"/>
              <a:t>Паясничество, непослушание.</a:t>
            </a:r>
            <a:r>
              <a:rPr lang="ru-RU" sz="1200" dirty="0"/>
              <a:t> Жизнь ребёнка резко меняется и мчится в неизведанное, но ему хочется хотя бы немного владеть ситуацией. С ребёнком можно договориться, но только с учётом его условий. Делайте послабления в правилах — сейчас это правда важно. Поддерживайте взрослое поведение: хвалите за выдержку, внимательность, за то, что хорошо получается. Не вмешивайтесь, если ребёнок занят чем-то важным для себя, и не навязывайте помощь. Обсуждайте сложные темы и ситуации в жизни и фильмах, позволяйте высказывать своё мнение. Уверены, вам и самим это будет очень интересно. </a:t>
            </a:r>
          </a:p>
          <a:p>
            <a:r>
              <a:rPr lang="ru-RU" sz="1200" b="1" dirty="0"/>
              <a:t>Детское поведение.</a:t>
            </a:r>
            <a:r>
              <a:rPr lang="ru-RU" sz="1200" dirty="0"/>
              <a:t> В безопасном домашнем пространстве ребёнок может чаще просить ласки, забираться на ручки, требовать поиграть с ним или делать «как раньше». Не стоит призывать его ко взрослости и ответственности — дайте ему эту ласку и время, чтобы он мог расслабиться и мягче адаптироваться к изменившейся жизни. Два шага вперёд — один назад. Это поможет сберечь ваши доверительные отношения и умение ребёнка расслабляться рядом с близкими. А ответственности и оценок — во всех смыслах — хватает и в школе. 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789040"/>
            <a:ext cx="3744416" cy="288032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3140968"/>
            <a:ext cx="4752528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5934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7239000" cy="122413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dirty="0">
                <a:solidFill>
                  <a:srgbClr val="C00000"/>
                </a:solidFill>
              </a:rPr>
              <a:t>Как проявляется кризис семи лет(признаки)</a:t>
            </a:r>
            <a:r>
              <a:rPr lang="ru-RU" sz="4000" dirty="0">
                <a:solidFill>
                  <a:srgbClr val="C00000"/>
                </a:solidFill>
              </a:rPr>
              <a:t/>
            </a:r>
            <a:br>
              <a:rPr lang="ru-RU" sz="4000" dirty="0">
                <a:solidFill>
                  <a:srgbClr val="C00000"/>
                </a:solidFill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08720"/>
            <a:ext cx="7920880" cy="5760640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/>
              <a:t>Сложности со школьной дисциплиной.</a:t>
            </a:r>
            <a:r>
              <a:rPr lang="ru-RU" dirty="0"/>
              <a:t> Не всегда малыш из всеобщего любимца сразу готов превратиться в сознательного члена общества. Это долгий путь разговоров, обсуждений, почему так принято, экспериментов и их последствий. Ребёнок постепенно теряет детскую непосредственность и овладевает контролем над собой. Просто поддержите его — для него это совершенно новый опыт. </a:t>
            </a:r>
          </a:p>
          <a:p>
            <a:r>
              <a:rPr lang="ru-RU" b="1" dirty="0"/>
              <a:t>Внимание к своей внешности.</a:t>
            </a:r>
            <a:r>
              <a:rPr lang="ru-RU" dirty="0"/>
              <a:t> Ребёнок начинает смотреть на себя со стороны, оценивать свою причёску, одежду, социальный статус, и здесь ему тоже очень нужно помочь сориентироваться. Ему критически важно не отставать от других детей и иметь критерии собственной успешности в обществе. Обсуждайте, как через внешний вид проявляется характер людей и их интересы. Подумайте вместе, что ещё в человеке заметно, кроме одежды и вещей, например личные качества, привычки, поведение. Учите справляться с критикой и строить отношения с другими людьми. И самое главное — учите видеть в одноклассниках и учителях таких же людей с их чувствами и увлечениями. Приглашайте их в гости и соедините два раздельных для ребёнка мира — школьный и домашний.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77413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7239000" cy="1224136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solidFill>
                  <a:srgbClr val="C00000"/>
                </a:solidFill>
              </a:rPr>
              <a:t>Как проявляется кризис семи лет(признаки)</a:t>
            </a:r>
            <a:br>
              <a:rPr lang="ru-RU" sz="2800" dirty="0">
                <a:solidFill>
                  <a:srgbClr val="C00000"/>
                </a:solidFill>
              </a:rPr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80728"/>
            <a:ext cx="7848872" cy="5475008"/>
          </a:xfrm>
        </p:spPr>
        <p:txBody>
          <a:bodyPr/>
          <a:lstStyle/>
          <a:p>
            <a:r>
              <a:rPr lang="ru-RU" sz="1400" dirty="0"/>
              <a:t>‍</a:t>
            </a:r>
            <a:r>
              <a:rPr lang="ru-RU" sz="1400" b="1" dirty="0"/>
              <a:t>Страхи, неврозы, утомление. </a:t>
            </a:r>
            <a:r>
              <a:rPr lang="ru-RU" sz="1400" dirty="0"/>
              <a:t>На этом этапе у ребёнка могут обостриться уже существующие проблемы. Дайте соответствующую поддержку: соблюдайте режим дня и питания, убедитесь, что ребёнок полноценно отдыхает и получает достаточно витаминов и физической нагрузки, чтобы снизить утомляемость и раздражительность. Особенно это важно, если параллельно он проживает физический скачок роста. В некоторых случаях может понадобиться более серьёзная поддержка — консультации психолога, сокращение нагрузки или </a:t>
            </a:r>
            <a:r>
              <a:rPr lang="ru-RU" sz="1400" u="sng" dirty="0">
                <a:hlinkClick r:id="rId2"/>
              </a:rPr>
              <a:t>смена формы обучения</a:t>
            </a:r>
            <a:r>
              <a:rPr lang="ru-RU" sz="1400" dirty="0"/>
              <a:t>.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0120" y="4509120"/>
            <a:ext cx="3407114" cy="223224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638585"/>
            <a:ext cx="4286250" cy="262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2008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129</TotalTime>
  <Words>345</Words>
  <Application>Microsoft Office PowerPoint</Application>
  <PresentationFormat>Экран (4:3)</PresentationFormat>
  <Paragraphs>46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Изящная</vt:lpstr>
      <vt:lpstr>Презентация на тему:</vt:lpstr>
      <vt:lpstr>Причины кризиса семи лет </vt:lpstr>
      <vt:lpstr>Причины кризиса семи лет</vt:lpstr>
      <vt:lpstr>Особенности кризиса семи лет </vt:lpstr>
      <vt:lpstr>Особенности кризиса семи лет</vt:lpstr>
      <vt:lpstr>Особенности кризиса семи лет</vt:lpstr>
      <vt:lpstr>Как проявляется кризис семи лет(признаки) </vt:lpstr>
      <vt:lpstr>Как проявляется кризис семи лет(признаки) </vt:lpstr>
      <vt:lpstr>Как проявляется кризис семи лет(признаки) </vt:lpstr>
      <vt:lpstr>Презентация PowerPoint</vt:lpstr>
    </vt:vector>
  </TitlesOfParts>
  <Company>Пользователь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на тему:</dc:title>
  <dc:creator>Андрей</dc:creator>
  <cp:lastModifiedBy>Андрей</cp:lastModifiedBy>
  <cp:revision>8</cp:revision>
  <dcterms:created xsi:type="dcterms:W3CDTF">2026-01-07T08:45:18Z</dcterms:created>
  <dcterms:modified xsi:type="dcterms:W3CDTF">2026-01-07T10:54:55Z</dcterms:modified>
</cp:coreProperties>
</file>