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7" r:id="rId10"/>
    <p:sldId id="268" r:id="rId11"/>
    <p:sldId id="270" r:id="rId12"/>
    <p:sldId id="271" r:id="rId13"/>
    <p:sldId id="272" r:id="rId14"/>
    <p:sldId id="27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20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9130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152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9964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060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090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782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712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2198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8281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661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51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032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3888" y="1628801"/>
            <a:ext cx="5400600" cy="3104579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ru-RU" sz="2000" b="1" dirty="0" smtClean="0">
                <a:latin typeface="Georgia" panose="02040502050405020303" pitchFamily="18" charset="0"/>
              </a:rPr>
              <a:t>Елена Дмитриевна Гончаренко</a:t>
            </a:r>
            <a:br>
              <a:rPr lang="ru-RU" sz="2000" b="1" dirty="0" smtClean="0">
                <a:latin typeface="Georgia" panose="02040502050405020303" pitchFamily="18" charset="0"/>
              </a:rPr>
            </a:br>
            <a:r>
              <a:rPr lang="ru-RU" sz="2000" b="1" dirty="0" smtClean="0">
                <a:latin typeface="Georgia" panose="02040502050405020303" pitchFamily="18" charset="0"/>
              </a:rPr>
              <a:t/>
            </a:r>
            <a:br>
              <a:rPr lang="ru-RU" sz="2000" b="1" dirty="0" smtClean="0">
                <a:latin typeface="Georgia" panose="02040502050405020303" pitchFamily="18" charset="0"/>
              </a:rPr>
            </a:br>
            <a:r>
              <a:rPr lang="ru-RU" sz="2000" b="1" dirty="0" smtClean="0">
                <a:latin typeface="Georgia" panose="02040502050405020303" pitchFamily="18" charset="0"/>
              </a:rPr>
              <a:t>Педагог-психолог </a:t>
            </a:r>
            <a:r>
              <a:rPr lang="ru-RU" sz="2000" b="1" dirty="0">
                <a:latin typeface="Georgia" panose="02040502050405020303" pitchFamily="18" charset="0"/>
              </a:rPr>
              <a:t>1 квалификационной категории МАДОУ "Цветик-</a:t>
            </a:r>
            <a:r>
              <a:rPr lang="ru-RU" sz="2000" b="1" dirty="0" err="1">
                <a:latin typeface="Georgia" panose="02040502050405020303" pitchFamily="18" charset="0"/>
              </a:rPr>
              <a:t>семицветик</a:t>
            </a:r>
            <a:r>
              <a:rPr lang="ru-RU" sz="2000" b="1" dirty="0">
                <a:latin typeface="Georgia" panose="02040502050405020303" pitchFamily="18" charset="0"/>
              </a:rPr>
              <a:t> </a:t>
            </a:r>
            <a:r>
              <a:rPr lang="ru-RU" sz="2000" b="1" dirty="0" smtClean="0">
                <a:latin typeface="Georgia" panose="02040502050405020303" pitchFamily="18" charset="0"/>
              </a:rPr>
              <a:t>".</a:t>
            </a:r>
            <a:r>
              <a:rPr lang="ru-RU" sz="2000" b="1" dirty="0">
                <a:latin typeface="Georgia" panose="02040502050405020303" pitchFamily="18" charset="0"/>
              </a:rPr>
              <a:t/>
            </a:r>
            <a:br>
              <a:rPr lang="ru-RU" sz="2000" b="1" dirty="0">
                <a:latin typeface="Georgia" panose="02040502050405020303" pitchFamily="18" charset="0"/>
              </a:rPr>
            </a:br>
            <a:r>
              <a:rPr lang="ru-RU" sz="2000" b="1" dirty="0" smtClean="0">
                <a:latin typeface="Georgia" panose="02040502050405020303" pitchFamily="18" charset="0"/>
              </a:rPr>
              <a:t>Сертифицированный </a:t>
            </a:r>
            <a:br>
              <a:rPr lang="ru-RU" sz="2000" b="1" dirty="0" smtClean="0">
                <a:latin typeface="Georgia" panose="02040502050405020303" pitchFamily="18" charset="0"/>
              </a:rPr>
            </a:br>
            <a:r>
              <a:rPr lang="ru-RU" sz="2000" b="1" dirty="0" err="1" smtClean="0">
                <a:latin typeface="Georgia" panose="02040502050405020303" pitchFamily="18" charset="0"/>
              </a:rPr>
              <a:t>когнитивно</a:t>
            </a:r>
            <a:r>
              <a:rPr lang="ru-RU" sz="2000" b="1" dirty="0" smtClean="0">
                <a:latin typeface="Georgia" panose="02040502050405020303" pitchFamily="18" charset="0"/>
              </a:rPr>
              <a:t>-поведенческий </a:t>
            </a:r>
            <a:r>
              <a:rPr lang="ru-RU" sz="2000" b="1" dirty="0">
                <a:latin typeface="Georgia" panose="02040502050405020303" pitchFamily="18" charset="0"/>
              </a:rPr>
              <a:t>психолог. </a:t>
            </a:r>
            <a:br>
              <a:rPr lang="ru-RU" sz="2000" b="1" dirty="0">
                <a:latin typeface="Georgia" panose="02040502050405020303" pitchFamily="18" charset="0"/>
              </a:rPr>
            </a:br>
            <a:r>
              <a:rPr lang="ru-RU" sz="2000" b="1" dirty="0">
                <a:latin typeface="Georgia" panose="02040502050405020303" pitchFamily="18" charset="0"/>
              </a:rPr>
              <a:t>Семейный психолог- консультант</a:t>
            </a:r>
            <a:r>
              <a:rPr lang="ru-RU" sz="2000" b="1" dirty="0" smtClean="0">
                <a:latin typeface="Georgia" panose="02040502050405020303" pitchFamily="18" charset="0"/>
              </a:rPr>
              <a:t>.</a:t>
            </a:r>
            <a:r>
              <a:rPr lang="ru-RU" sz="2000" b="1" dirty="0">
                <a:latin typeface="Georgia" panose="02040502050405020303" pitchFamily="18" charset="0"/>
              </a:rPr>
              <a:t/>
            </a:r>
            <a:br>
              <a:rPr lang="ru-RU" sz="2000" b="1" dirty="0">
                <a:latin typeface="Georgia" panose="02040502050405020303" pitchFamily="18" charset="0"/>
              </a:rPr>
            </a:br>
            <a:r>
              <a:rPr lang="ru-RU" sz="2000" b="1" dirty="0">
                <a:latin typeface="Georgia" panose="02040502050405020303" pitchFamily="18" charset="0"/>
              </a:rPr>
              <a:t>Член </a:t>
            </a:r>
            <a:r>
              <a:rPr lang="ru-RU" sz="2000" b="1" dirty="0" err="1">
                <a:latin typeface="Georgia" panose="02040502050405020303" pitchFamily="18" charset="0"/>
              </a:rPr>
              <a:t>Ассоцииации</a:t>
            </a:r>
            <a:r>
              <a:rPr lang="ru-RU" sz="2000" b="1" dirty="0"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latin typeface="Georgia" panose="02040502050405020303" pitchFamily="18" charset="0"/>
              </a:rPr>
              <a:t>Когнитивно</a:t>
            </a:r>
            <a:r>
              <a:rPr lang="ru-RU" sz="2000" b="1" dirty="0">
                <a:latin typeface="Georgia" panose="02040502050405020303" pitchFamily="18" charset="0"/>
              </a:rPr>
              <a:t>-поведенческой психотерапии.</a:t>
            </a:r>
            <a:r>
              <a:rPr lang="ru-RU" b="1" dirty="0">
                <a:latin typeface="Georgia" panose="02040502050405020303" pitchFamily="18" charset="0"/>
              </a:rPr>
              <a:t/>
            </a:r>
            <a:br>
              <a:rPr lang="ru-RU" b="1" dirty="0">
                <a:latin typeface="Georgia" panose="02040502050405020303" pitchFamily="18" charset="0"/>
              </a:rPr>
            </a:br>
            <a:endParaRPr lang="ru-RU" b="1" dirty="0">
              <a:latin typeface="Georgia" panose="02040502050405020303" pitchFamily="18" charset="0"/>
            </a:endParaRPr>
          </a:p>
        </p:txBody>
      </p:sp>
      <p:pic>
        <p:nvPicPr>
          <p:cNvPr id="2050" name="Picture 2" descr="C:\Users\Елена Гончаренко\Desktop\Изображение WhatsApp 2023-08-27 в 15.03.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65028"/>
            <a:ext cx="3168352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030502"/>
            <a:ext cx="541412" cy="541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AutoShape 7" descr="в WhatsApp, логотип значок в Social m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5140900"/>
            <a:ext cx="20882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Georgia" panose="02040502050405020303" pitchFamily="18" charset="0"/>
              </a:rPr>
              <a:t>89505127041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116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Модель </a:t>
            </a: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психологически-безопасной среды включает:</a:t>
            </a: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844824"/>
            <a:ext cx="8229600" cy="4525963"/>
          </a:xfrm>
        </p:spPr>
        <p:txBody>
          <a:bodyPr/>
          <a:lstStyle/>
          <a:p>
            <a:pPr lvl="0"/>
            <a:r>
              <a:rPr lang="ru-RU" dirty="0"/>
              <a:t>Защищенность от психологического насилия</a:t>
            </a:r>
          </a:p>
          <a:p>
            <a:pPr lvl="0"/>
            <a:r>
              <a:rPr lang="ru-RU" dirty="0"/>
              <a:t>Референтную значимость окружения</a:t>
            </a:r>
          </a:p>
          <a:p>
            <a:pPr lvl="0"/>
            <a:r>
              <a:rPr lang="ru-RU" dirty="0"/>
              <a:t>Удовлетворенность в личностно-доверительном общении.</a:t>
            </a:r>
          </a:p>
          <a:p>
            <a:pPr marL="0" indent="0">
              <a:buNone/>
            </a:pPr>
            <a:r>
              <a:rPr lang="ru-RU" b="1" dirty="0" smtClean="0"/>
              <a:t>					</a:t>
            </a:r>
            <a:r>
              <a:rPr lang="ru-RU" dirty="0" smtClean="0"/>
              <a:t>(</a:t>
            </a:r>
            <a:r>
              <a:rPr lang="ru-RU" dirty="0" err="1"/>
              <a:t>И.А.Баева</a:t>
            </a:r>
            <a:r>
              <a:rPr lang="ru-RU" dirty="0"/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087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9888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принятие ≠ смирение с </a:t>
            </a:r>
            <a:r>
              <a:rPr lang="ru-RU" dirty="0" smtClean="0"/>
              <a:t>несовершенством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принятие </a:t>
            </a:r>
            <a:r>
              <a:rPr lang="ru-RU" dirty="0"/>
              <a:t>≠ попустительство и бездеятельность. </a:t>
            </a:r>
          </a:p>
        </p:txBody>
      </p:sp>
    </p:spTree>
    <p:extLst>
      <p:ext uri="{BB962C8B-B14F-4D97-AF65-F5344CB8AC3E}">
        <p14:creationId xmlns:p14="http://schemas.microsoft.com/office/powerpoint/2010/main" val="246968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980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Безусловное </a:t>
            </a:r>
            <a:r>
              <a:rPr lang="ru-RU" b="1" dirty="0"/>
              <a:t>принятие личности </a:t>
            </a:r>
            <a:r>
              <a:rPr lang="ru-RU" b="1" dirty="0" smtClean="0"/>
              <a:t>ребенка - </a:t>
            </a:r>
            <a:r>
              <a:rPr lang="ru-RU" dirty="0" smtClean="0"/>
              <a:t>это </a:t>
            </a:r>
            <a:r>
              <a:rPr lang="ru-RU" dirty="0"/>
              <a:t>осознание данности того, с чем предстоит работать: учить и </a:t>
            </a:r>
            <a:r>
              <a:rPr lang="ru-RU" dirty="0" smtClean="0"/>
              <a:t>воспитывать.</a:t>
            </a:r>
            <a:endParaRPr lang="ru-RU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780928"/>
            <a:ext cx="3810000" cy="3810000"/>
          </a:xfrm>
          <a:prstGeom prst="rect">
            <a:avLst/>
          </a:prstGeom>
          <a:noFill/>
          <a:ln>
            <a:noFill/>
          </a:ln>
          <a:effectLst>
            <a:glow rad="127000">
              <a:schemeClr val="accent1">
                <a:alpha val="64000"/>
              </a:schemeClr>
            </a:glow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406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Практика: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Определите ведущий тип привязанности ребенка.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2. Опишите стратегию педагога, которая поможет выстроить надежную привязанность педагог-ребенок.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4560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36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6 типов детско-родительских отношений | Сайт психологов b17.ru | Дзе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0608" y="0"/>
            <a:ext cx="10225136" cy="10225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908721"/>
            <a:ext cx="8062664" cy="267364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Значение детско-родительских отношений для успешного формирования гармоничной </a:t>
            </a:r>
            <a:r>
              <a:rPr lang="ru-RU" sz="3600" b="1" dirty="0" smtClean="0">
                <a:solidFill>
                  <a:schemeClr val="bg1"/>
                </a:solidFill>
              </a:rPr>
              <a:t>личности </a:t>
            </a:r>
            <a:r>
              <a:rPr lang="ru-RU" sz="3600" b="1" dirty="0">
                <a:solidFill>
                  <a:schemeClr val="bg1"/>
                </a:solidFill>
              </a:rPr>
              <a:t>ребенка в образовательной среде</a:t>
            </a:r>
            <a:r>
              <a:rPr lang="ru-RU" sz="3600" b="1" dirty="0" smtClean="0">
                <a:solidFill>
                  <a:schemeClr val="bg1"/>
                </a:solidFill>
              </a:rPr>
              <a:t>.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98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solidFill>
                  <a:schemeClr val="tx1"/>
                </a:solidFill>
                <a:effectLst/>
              </a:rPr>
              <a:t>Психологическое благополучие ребенка – новый тренд в образовании и  основа  обучения. 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3074" name="Picture 2" descr="Веселые дети (60 фото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181" y="1412776"/>
            <a:ext cx="6768752" cy="4907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097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Софт скиллс для детей — развитие soft skills у дошкольник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962961"/>
            <a:ext cx="3168352" cy="2537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04933" y="2636912"/>
            <a:ext cx="534230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/>
              <a:t>к</a:t>
            </a:r>
            <a:r>
              <a:rPr lang="ru-RU" sz="2400" dirty="0" smtClean="0"/>
              <a:t>реативность;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/>
              <a:t>позитивное </a:t>
            </a:r>
            <a:r>
              <a:rPr lang="ru-RU" sz="2400" dirty="0" err="1" smtClean="0"/>
              <a:t>самовосприятие</a:t>
            </a:r>
            <a:r>
              <a:rPr lang="ru-RU" sz="2400" dirty="0" smtClean="0"/>
              <a:t>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/>
              <a:t>навыки </a:t>
            </a:r>
            <a:r>
              <a:rPr lang="ru-RU" sz="2400" dirty="0" err="1"/>
              <a:t>совладания</a:t>
            </a:r>
            <a:r>
              <a:rPr lang="ru-RU" sz="2400" dirty="0"/>
              <a:t> с </a:t>
            </a:r>
            <a:r>
              <a:rPr lang="ru-RU" sz="2400" dirty="0" smtClean="0"/>
              <a:t>эмоциями;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/>
              <a:t>социальная адаптивность;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/>
              <a:t>Умение работать в команде;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/>
              <a:t>коммуникативность и др.</a:t>
            </a:r>
          </a:p>
          <a:p>
            <a:endParaRPr lang="ru-RU" sz="2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836712"/>
            <a:ext cx="72728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Только в условиях психологического благополучия </a:t>
            </a:r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развиваются</a:t>
            </a:r>
          </a:p>
          <a:p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Мягкие </a:t>
            </a:r>
            <a:r>
              <a:rPr lang="ru-RU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навыки:</a:t>
            </a:r>
          </a:p>
        </p:txBody>
      </p:sp>
    </p:spTree>
    <p:extLst>
      <p:ext uri="{BB962C8B-B14F-4D97-AF65-F5344CB8AC3E}">
        <p14:creationId xmlns:p14="http://schemas.microsoft.com/office/powerpoint/2010/main" val="24491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3" algn="ctr" rtl="0">
              <a:spcBef>
                <a:spcPct val="0"/>
              </a:spcBef>
            </a:pPr>
            <a:r>
              <a:rPr lang="ru-RU" sz="2400" b="1" dirty="0"/>
              <a:t>Теория привязанности.</a:t>
            </a:r>
            <a:r>
              <a:rPr lang="ru-RU" dirty="0"/>
              <a:t/>
            </a:r>
            <a:br>
              <a:rPr lang="ru-RU" dirty="0"/>
            </a:br>
            <a:endParaRPr lang="ru-RU" sz="2400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276872"/>
            <a:ext cx="2952328" cy="3719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980728"/>
            <a:ext cx="75608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/>
              <a:t>Джо́н</a:t>
            </a:r>
            <a:r>
              <a:rPr lang="ru-RU" sz="2000" dirty="0"/>
              <a:t> </a:t>
            </a:r>
            <a:r>
              <a:rPr lang="ru-RU" sz="2000" dirty="0" err="1"/>
              <a:t>Бо́улби</a:t>
            </a:r>
            <a:r>
              <a:rPr lang="ru-RU" sz="2000" dirty="0"/>
              <a:t> — английский психиатр и психоаналитик, специалист в области психологии развития, психологии семьи, психоанализа и психотерапии, основоположник теории привязанности.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95936" y="2348879"/>
            <a:ext cx="4896544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Центральная идея теории </a:t>
            </a:r>
            <a:r>
              <a:rPr lang="ru-RU" sz="2000" b="1" dirty="0" smtClean="0"/>
              <a:t>привязанности: </a:t>
            </a:r>
          </a:p>
          <a:p>
            <a:endParaRPr lang="ru-RU" sz="2400" b="1" dirty="0"/>
          </a:p>
          <a:p>
            <a:r>
              <a:rPr lang="ru-RU" sz="2000" dirty="0" smtClean="0"/>
              <a:t>Младенец </a:t>
            </a:r>
            <a:r>
              <a:rPr lang="ru-RU" sz="2000" dirty="0"/>
              <a:t>узнает на собственном опыте, что тот или иной взрослый надёжен, и это даёт ему надежную опору для последующего познания мира.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490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/>
              <a:t>Противоположные тенденции привязанности</a:t>
            </a:r>
            <a:endParaRPr lang="ru-RU" sz="36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1520" y="2697975"/>
            <a:ext cx="2880320" cy="15231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стремление к защите и к безопасности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724129" y="2665884"/>
            <a:ext cx="3049860" cy="15552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стремление к познанию внешнего мира, к риску, к опасности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554065"/>
            <a:ext cx="1944216" cy="19442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621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4 основных типа  привязанности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Надежный тип привязанности</a:t>
            </a:r>
          </a:p>
          <a:p>
            <a:r>
              <a:rPr lang="ru-RU" dirty="0"/>
              <a:t>Тревожно-амбивалентный тип привязанности</a:t>
            </a:r>
          </a:p>
          <a:p>
            <a:r>
              <a:rPr lang="ru-RU" dirty="0"/>
              <a:t>Избегающий тип привязанности</a:t>
            </a:r>
          </a:p>
          <a:p>
            <a:r>
              <a:rPr lang="ru-RU" dirty="0" err="1"/>
              <a:t>Дезорганизующая</a:t>
            </a:r>
            <a:r>
              <a:rPr lang="ru-RU" dirty="0"/>
              <a:t> привязанность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105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Типы нарушенной 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привязанности: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Негативная (невротическая) </a:t>
            </a:r>
            <a:endParaRPr lang="ru-RU" dirty="0" smtClean="0"/>
          </a:p>
          <a:p>
            <a:r>
              <a:rPr lang="ru-RU" dirty="0" smtClean="0"/>
              <a:t>Амбивалентная</a:t>
            </a:r>
          </a:p>
          <a:p>
            <a:r>
              <a:rPr lang="ru-RU" dirty="0" smtClean="0"/>
              <a:t>Избегающая</a:t>
            </a:r>
          </a:p>
          <a:p>
            <a:r>
              <a:rPr lang="ru-RU" dirty="0"/>
              <a:t>Дезорганизованная</a:t>
            </a:r>
          </a:p>
        </p:txBody>
      </p:sp>
    </p:spTree>
    <p:extLst>
      <p:ext uri="{BB962C8B-B14F-4D97-AF65-F5344CB8AC3E}">
        <p14:creationId xmlns:p14="http://schemas.microsoft.com/office/powerpoint/2010/main" val="3610146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dirty="0" smtClean="0"/>
              <a:t>Познавательный </a:t>
            </a:r>
            <a:r>
              <a:rPr lang="ru-RU" sz="3200" dirty="0"/>
              <a:t>интерес возникает у ребенка только в том случае, если он чувствует себя 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1" dirty="0" smtClean="0">
                <a:solidFill>
                  <a:srgbClr val="FF0000"/>
                </a:solidFill>
              </a:rPr>
              <a:t>В </a:t>
            </a:r>
            <a:r>
              <a:rPr lang="ru-RU" sz="3200" b="1" dirty="0">
                <a:solidFill>
                  <a:srgbClr val="FF0000"/>
                </a:solidFill>
              </a:rPr>
              <a:t>БЕЗОПАСНОСТИ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204920"/>
            <a:ext cx="2880320" cy="43283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900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631</TotalTime>
  <Words>234</Words>
  <Application>Microsoft Office PowerPoint</Application>
  <PresentationFormat>Экран (4:3)</PresentationFormat>
  <Paragraphs>43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Елена Дмитриевна Гончаренко  Педагог-психолог 1 квалификационной категории МАДОУ "Цветик-семицветик ". Сертифицированный  когнитивно-поведенческий психолог.  Семейный психолог- консультант. Член Ассоцииации Когнитивно-поведенческой психотерапии. </vt:lpstr>
      <vt:lpstr>Значение детско-родительских отношений для успешного формирования гармоничной личности ребенка в образовательной среде.</vt:lpstr>
      <vt:lpstr>Психологическое благополучие ребенка – новый тренд в образовании и  основа  обучения. </vt:lpstr>
      <vt:lpstr>Презентация PowerPoint</vt:lpstr>
      <vt:lpstr>Теория привязанности. </vt:lpstr>
      <vt:lpstr>Противоположные тенденции привязанности</vt:lpstr>
      <vt:lpstr>4 основных типа  привязанности</vt:lpstr>
      <vt:lpstr>Типы нарушенной привязанности:</vt:lpstr>
      <vt:lpstr>Познавательный интерес возникает у ребенка только в том случае, если он чувствует себя   В БЕЗОПАСНОСТИ</vt:lpstr>
      <vt:lpstr> Модель психологически-безопасной среды включает: </vt:lpstr>
      <vt:lpstr>принятие ≠ смирение с несовершенством  принятие ≠ попустительство и бездеятельность. </vt:lpstr>
      <vt:lpstr>Безусловное принятие личности ребенка - это осознание данности того, с чем предстоит работать: учить и воспитывать.</vt:lpstr>
      <vt:lpstr>Практика: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Значение детско-родительских отношений для успешного формирования гармоничной личности ребенка в образовательной среде.</dc:title>
  <dc:creator>Елена Гончаренко</dc:creator>
  <cp:lastModifiedBy>Елена Гончаренко</cp:lastModifiedBy>
  <cp:revision>20</cp:revision>
  <dcterms:created xsi:type="dcterms:W3CDTF">2023-08-27T09:38:49Z</dcterms:created>
  <dcterms:modified xsi:type="dcterms:W3CDTF">2023-08-28T08:41:20Z</dcterms:modified>
</cp:coreProperties>
</file>