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sldIdLst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9210" y="1752600"/>
            <a:ext cx="5143502" cy="1828800"/>
          </a:xfrm>
        </p:spPr>
        <p:txBody>
          <a:bodyPr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293442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04800"/>
            <a:ext cx="6475253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78D6-D2FB-41CC-8108-4413DF203B52}" type="datetimeFigureOut">
              <a:rPr lang="ru-RU">
                <a:solidFill>
                  <a:srgbClr val="9A5315"/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9A531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39CED-DFFA-46A8-95C9-DAFDEC9A7923}" type="slidenum">
              <a:rPr lang="ru-RU">
                <a:solidFill>
                  <a:srgbClr val="9A5315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415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9208" y="1752600"/>
            <a:ext cx="5143502" cy="1828800"/>
          </a:xfrm>
        </p:spPr>
        <p:txBody>
          <a:bodyPr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58293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6475253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678D6-D2FB-41CC-8108-4413DF203B52}" type="datetimeFigureOut">
              <a:rPr lang="ru-RU">
                <a:solidFill>
                  <a:srgbClr val="9A5315"/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srgbClr val="9A5315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9A531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39CED-DFFA-46A8-95C9-DAFDEC9A7923}" type="slidenum">
              <a:rPr lang="ru-RU">
                <a:solidFill>
                  <a:srgbClr val="9A5315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59020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 bwMode="auto">
          <a:xfrm>
            <a:off x="798910" y="3048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idx="1"/>
          </p:nvPr>
        </p:nvSpPr>
        <p:spPr bwMode="auto">
          <a:xfrm>
            <a:off x="798910" y="1752600"/>
            <a:ext cx="7543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56710" y="6019800"/>
            <a:ext cx="10477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9A91310B-1A58-4BE0-9BEE-555F67AB6F20}" type="datetimeFigureOut">
              <a:rPr lang="ru-RU">
                <a:solidFill>
                  <a:srgbClr val="9A5315"/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srgbClr val="9A5315"/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484710" y="6019800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9A5315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8910" y="6019800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2A36A69-931C-4CFE-84D6-471974438F19}" type="slidenum">
              <a:rPr lang="ru-RU">
                <a:solidFill>
                  <a:srgbClr val="9A5315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61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4D290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9pPr>
    </p:titleStyle>
    <p:bodyStyle>
      <a:lvl1pPr marL="346075" indent="-346075" algn="l" rtl="0" eaLnBrk="0" fontAlgn="base" hangingPunct="0">
        <a:spcBef>
          <a:spcPts val="18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8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 bwMode="auto">
          <a:xfrm>
            <a:off x="798910" y="304800"/>
            <a:ext cx="7543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795" name="Текст 2"/>
          <p:cNvSpPr>
            <a:spLocks noGrp="1"/>
          </p:cNvSpPr>
          <p:nvPr>
            <p:ph type="body" idx="1"/>
          </p:nvPr>
        </p:nvSpPr>
        <p:spPr bwMode="auto">
          <a:xfrm>
            <a:off x="798910" y="1752600"/>
            <a:ext cx="7543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2"/>
          </p:nvPr>
        </p:nvSpPr>
        <p:spPr>
          <a:xfrm>
            <a:off x="6056710" y="6019800"/>
            <a:ext cx="104775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9A91310B-1A58-4BE0-9BEE-555F67AB6F20}" type="datetimeFigureOut">
              <a:rPr lang="ru-RU">
                <a:solidFill>
                  <a:srgbClr val="9A5315"/>
                </a:solidFill>
              </a:rPr>
              <a:pPr>
                <a:defRPr/>
              </a:pPr>
              <a:t>17.03.2021</a:t>
            </a:fld>
            <a:endParaRPr lang="ru-RU" dirty="0">
              <a:solidFill>
                <a:srgbClr val="9A5315"/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484710" y="6019800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srgbClr val="9A5315"/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8910" y="6019800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</a:defRPr>
            </a:lvl1pPr>
          </a:lstStyle>
          <a:p>
            <a:pPr>
              <a:defRPr/>
            </a:pPr>
            <a:fld id="{E2A36A69-931C-4CFE-84D6-471974438F19}" type="slidenum">
              <a:rPr lang="ru-RU">
                <a:solidFill>
                  <a:srgbClr val="9A5315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9A53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12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4D290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4D290B"/>
          </a:solidFill>
          <a:latin typeface="Segoe Print"/>
        </a:defRPr>
      </a:lvl9pPr>
    </p:titleStyle>
    <p:bodyStyle>
      <a:lvl1pPr marL="346075" indent="-346075" algn="l" rtl="0" eaLnBrk="0" fontAlgn="base" hangingPunct="0">
        <a:spcBef>
          <a:spcPts val="18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ts val="12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8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11560" y="2348880"/>
            <a:ext cx="8464154" cy="11922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latin typeface="Segoe Print"/>
              </a:rPr>
              <a:t/>
            </a:r>
            <a:br>
              <a:rPr lang="ru-RU" sz="4000" b="1" dirty="0" smtClean="0">
                <a:latin typeface="Segoe Print"/>
              </a:rPr>
            </a:br>
            <a:r>
              <a:rPr lang="ru-RU" sz="4000" b="1" dirty="0">
                <a:latin typeface="Segoe Print"/>
              </a:rPr>
              <a:t/>
            </a:r>
            <a:br>
              <a:rPr lang="ru-RU" sz="4000" b="1" dirty="0">
                <a:latin typeface="Segoe Print"/>
              </a:rPr>
            </a:br>
            <a:r>
              <a:rPr lang="ru-RU" sz="4000" b="1" dirty="0" smtClean="0">
                <a:latin typeface="Segoe Print"/>
              </a:rPr>
              <a:t>Формирование дружеских отношений, среди воспитанников детского сада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4221088"/>
            <a:ext cx="4739878" cy="9144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sz="1800" dirty="0" smtClean="0">
                <a:latin typeface="Segoe Print"/>
              </a:rPr>
              <a:t>Подготовила: педагог-психолог    МАДОУ «Цветик-семицветик»</a:t>
            </a:r>
          </a:p>
          <a:p>
            <a:pPr eaLnBrk="1" hangingPunct="1">
              <a:spcBef>
                <a:spcPct val="0"/>
              </a:spcBef>
            </a:pPr>
            <a:r>
              <a:rPr lang="ru-RU" sz="1800" dirty="0" smtClean="0">
                <a:latin typeface="Segoe Print"/>
              </a:rPr>
              <a:t>Е.Д</a:t>
            </a:r>
            <a:r>
              <a:rPr lang="ru-RU" sz="1800" dirty="0" smtClean="0">
                <a:latin typeface="Segoe Print"/>
              </a:rPr>
              <a:t>. Гончаренко</a:t>
            </a:r>
            <a:endParaRPr lang="ru-RU" sz="1800" dirty="0" smtClean="0"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7552823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83568" y="2924944"/>
            <a:ext cx="7543800" cy="5976664"/>
          </a:xfrm>
        </p:spPr>
        <p:txBody>
          <a:bodyPr/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10 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пунктов,  реализуя которые можно достичь значимых результатов в формировании уважительного отношения и дружбы между детьми в условиях детского 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сада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: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1800" dirty="0"/>
              <a:t>1. Помогите каждому ребенку сформировать собственный положительный </a:t>
            </a:r>
            <a:r>
              <a:rPr lang="ru-RU" sz="1800" dirty="0" smtClean="0"/>
              <a:t>имидж;</a:t>
            </a:r>
            <a:br>
              <a:rPr lang="ru-RU" sz="1800" dirty="0" smtClean="0"/>
            </a:br>
            <a:r>
              <a:rPr lang="ru-RU" sz="1800" dirty="0" smtClean="0"/>
              <a:t>2. Практикуйте </a:t>
            </a:r>
            <a:r>
              <a:rPr lang="ru-RU" sz="1800" dirty="0"/>
              <a:t>разные способы демонстрации симпатии и привязанности друг к </a:t>
            </a:r>
            <a:r>
              <a:rPr lang="ru-RU" sz="1800" dirty="0" smtClean="0"/>
              <a:t>другу;</a:t>
            </a:r>
            <a:br>
              <a:rPr lang="ru-RU" sz="1800" dirty="0" smtClean="0"/>
            </a:br>
            <a:r>
              <a:rPr lang="ru-RU" sz="1800" dirty="0" smtClean="0"/>
              <a:t>3</a:t>
            </a:r>
            <a:r>
              <a:rPr lang="ru-RU" sz="1800" dirty="0"/>
              <a:t>. Используйте соответствующую </a:t>
            </a:r>
            <a:r>
              <a:rPr lang="ru-RU" sz="1800" dirty="0" smtClean="0"/>
              <a:t>лексику;</a:t>
            </a:r>
            <a:br>
              <a:rPr lang="ru-RU" sz="1800" dirty="0" smtClean="0"/>
            </a:br>
            <a:r>
              <a:rPr lang="ru-RU" sz="1800" dirty="0"/>
              <a:t>4. Учите детей проявлять благодарность к сверстникам и </a:t>
            </a:r>
            <a:r>
              <a:rPr lang="ru-RU" sz="1800" dirty="0" smtClean="0"/>
              <a:t>взрослым;</a:t>
            </a:r>
            <a:br>
              <a:rPr lang="ru-RU" sz="1800" dirty="0" smtClean="0"/>
            </a:br>
            <a:r>
              <a:rPr lang="ru-RU" sz="1800" dirty="0" smtClean="0"/>
              <a:t>5.</a:t>
            </a:r>
            <a:r>
              <a:rPr lang="ru-RU" sz="1800" b="1" dirty="0"/>
              <a:t> </a:t>
            </a:r>
            <a:r>
              <a:rPr lang="ru-RU" sz="1800" dirty="0"/>
              <a:t>О</a:t>
            </a:r>
            <a:r>
              <a:rPr lang="ru-RU" sz="1800" dirty="0" smtClean="0"/>
              <a:t>рганизуйте ритуал утренней встречи;</a:t>
            </a:r>
            <a:br>
              <a:rPr lang="ru-RU" sz="1800" dirty="0" smtClean="0"/>
            </a:br>
            <a:r>
              <a:rPr lang="ru-RU" sz="1800" dirty="0" smtClean="0"/>
              <a:t>6. Измените свое  отношение </a:t>
            </a:r>
            <a:r>
              <a:rPr lang="ru-RU" sz="1800" dirty="0"/>
              <a:t>к детям, которые по каким-то причинам были неуспешными в деятельности или поведении.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/>
              <a:t>7. Обратите внимание на детей, которые чувствуют себя </a:t>
            </a:r>
            <a:r>
              <a:rPr lang="ru-RU" sz="1800" dirty="0" smtClean="0"/>
              <a:t>одинокими;</a:t>
            </a:r>
            <a:br>
              <a:rPr lang="ru-RU" sz="1800" dirty="0" smtClean="0"/>
            </a:br>
            <a:r>
              <a:rPr lang="ru-RU" sz="1800" dirty="0"/>
              <a:t>8.  Организуйте «День ребенка». 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1800" dirty="0"/>
              <a:t>9.  Обустройте в группе уголок мира или коврик </a:t>
            </a:r>
            <a:r>
              <a:rPr lang="ru-RU" sz="1800" dirty="0" smtClean="0"/>
              <a:t>доверия;</a:t>
            </a:r>
            <a:br>
              <a:rPr lang="ru-RU" sz="1800" dirty="0" smtClean="0"/>
            </a:br>
            <a:r>
              <a:rPr lang="ru-RU" sz="1800" dirty="0" smtClean="0"/>
              <a:t>10. Организуйте </a:t>
            </a:r>
            <a:r>
              <a:rPr lang="ru-RU" sz="1800" dirty="0"/>
              <a:t>совместные партнерские проекты.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</a:br>
            <a:endParaRPr lang="ru-RU" dirty="0" smtClean="0">
              <a:solidFill>
                <a:schemeClr val="accent2">
                  <a:lumMod val="75000"/>
                </a:schemeClr>
              </a:solidFill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18067403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620688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Игра «Мост дружбы»</a:t>
            </a:r>
            <a:endParaRPr lang="ru-RU" sz="2400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443840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Цель: развивать ориентацию на поведение и эмоциональное состояние другого, способности видеть позитивное в другом, преодоление нерешительности, скованности, оптимизировать взаимоотношения.</a:t>
            </a:r>
            <a:br>
              <a:rPr lang="ru-RU" sz="2000" dirty="0"/>
            </a:br>
            <a:r>
              <a:rPr lang="ru-RU" sz="2000" dirty="0"/>
              <a:t>Взрослый показывает линейку (</a:t>
            </a:r>
            <a:r>
              <a:rPr lang="ru-RU" sz="2000" dirty="0" err="1"/>
              <a:t>незаточенный</a:t>
            </a:r>
            <a:r>
              <a:rPr lang="ru-RU" sz="2000" dirty="0"/>
              <a:t> карандаш или др.) и говорит: «Это мост дружбы. Давайте попробуем удержать этот мост лбами, при этом будем говорить друг другу что-либо хорошее».</a:t>
            </a:r>
            <a:br>
              <a:rPr lang="ru-RU" sz="2000" dirty="0"/>
            </a:br>
            <a:endParaRPr lang="ru-RU" sz="2000" dirty="0"/>
          </a:p>
          <a:p>
            <a:pPr algn="just"/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20916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95736" y="6926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Игра «Назови друга ласково».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84784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Материал: надувное сердечко</a:t>
            </a:r>
            <a:r>
              <a:rPr lang="ru-RU" dirty="0" smtClean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Ход игры:</a:t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420888"/>
            <a:ext cx="72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Воспитатель объясняет детям, что существует много добрых, приятных и ласковых слов, которые называются комплиментами. Педагог предлагает детям встать в круг так, чтобы видеть глаза друг друга, и, передавая надувное сердечко, говорить какое-нибудь ласковое слово своему соседу.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0916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692696"/>
            <a:ext cx="741682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>
                    <a:lumMod val="75000"/>
                  </a:schemeClr>
                </a:solidFill>
              </a:rPr>
              <a:t>Давайте помнить о том, что самые крепкие и искренние дружеские отношения формируются в детстве, поможем нашим детям быть добрыми, общительными и 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</a:rPr>
              <a:t>веселыми!</a:t>
            </a:r>
            <a:endParaRPr lang="ru-RU" sz="2800" b="1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8478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C:\Users\user\Documents\Практическая\информация\картинки\d16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66675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76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TS103431377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1_TS103431377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TS103431377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77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TS103431377</vt:lpstr>
      <vt:lpstr>1_TS103431377</vt:lpstr>
      <vt:lpstr>  Формирование дружеских отношений, среди воспитанников детского сада</vt:lpstr>
      <vt:lpstr>    10 пунктов,  реализуя которые можно достичь значимых результатов в формировании уважительного отношения и дружбы между детьми в условиях детского сада: 1. Помогите каждому ребенку сформировать собственный положительный имидж; 2. Практикуйте разные способы демонстрации симпатии и привязанности друг к другу; 3. Используйте соответствующую лексику; 4. Учите детей проявлять благодарность к сверстникам и взрослым; 5. Организуйте ритуал утренней встречи; 6. Измените свое  отношение к детям, которые по каким-то причинам были неуспешными в деятельности или поведении.  7. Обратите внимание на детей, которые чувствуют себя одинокими; 8.  Организуйте «День ребенка».   9.  Обустройте в группе уголок мира или коврик доверия; 10. Организуйте совместные партнерские проекты.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Формирование дружеских отношений, среди воспитанников детского сада</dc:title>
  <dc:creator>Психолог</dc:creator>
  <cp:lastModifiedBy>user</cp:lastModifiedBy>
  <cp:revision>10</cp:revision>
  <dcterms:created xsi:type="dcterms:W3CDTF">2017-10-23T09:42:52Z</dcterms:created>
  <dcterms:modified xsi:type="dcterms:W3CDTF">2021-03-17T06:47:16Z</dcterms:modified>
</cp:coreProperties>
</file>