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71" r:id="rId3"/>
    <p:sldId id="258" r:id="rId4"/>
    <p:sldId id="272" r:id="rId5"/>
    <p:sldId id="273" r:id="rId6"/>
    <p:sldId id="274" r:id="rId7"/>
    <p:sldId id="275" r:id="rId8"/>
    <p:sldId id="276" r:id="rId9"/>
    <p:sldId id="277" r:id="rId10"/>
    <p:sldId id="281" r:id="rId11"/>
    <p:sldId id="278" r:id="rId12"/>
    <p:sldId id="279" r:id="rId13"/>
    <p:sldId id="261" r:id="rId1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626" autoAdjust="0"/>
    <p:restoredTop sz="94660"/>
  </p:normalViewPr>
  <p:slideViewPr>
    <p:cSldViewPr snapToGrid="0">
      <p:cViewPr varScale="1">
        <p:scale>
          <a:sx n="95" d="100"/>
          <a:sy n="95" d="100"/>
        </p:scale>
        <p:origin x="-102" y="-5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123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DCDD12-9333-4C88-B9C1-04F4FBB56BD3}" type="datetimeFigureOut">
              <a:rPr lang="ru-RU"/>
              <a:pPr>
                <a:defRPr/>
              </a:pPr>
              <a:t>24.04.2015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D27E498-B0E0-4A47-BE40-B882152357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77C5E6C-27F1-4604-9B19-6699DAD6E21F}" type="datetimeFigureOut">
              <a:rPr lang="ru-RU"/>
              <a:pPr>
                <a:defRPr/>
              </a:pPr>
              <a:t>24.04.2015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BDA4B3C-7288-4A2C-BB3D-68B6A4B9B40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7099C-2410-4DA4-9A6B-89109F1A7E08}" type="datetimeFigureOut">
              <a:rPr lang="ru-RU"/>
              <a:pPr>
                <a:defRPr/>
              </a:pPr>
              <a:t>24.04.2015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A7654-0A8C-4ED0-8986-5A16461AE4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D0FF1-57E5-4D28-986D-9D72A147C058}" type="datetimeFigureOut">
              <a:rPr lang="ru-RU"/>
              <a:pPr>
                <a:defRPr/>
              </a:pPr>
              <a:t>24.04.2015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F475F-92AA-4301-8E36-11CEEEF236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A6BA7-55EB-4B74-BE7E-E2EA632C8D18}" type="datetimeFigureOut">
              <a:rPr lang="ru-RU"/>
              <a:pPr>
                <a:defRPr/>
              </a:pPr>
              <a:t>24.04.2015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53D56-DC64-4CBA-86E1-BAC6A44404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EEF68-7D9D-4B55-A033-B79DA32DD886}" type="datetimeFigureOut">
              <a:rPr lang="ru-RU"/>
              <a:pPr>
                <a:defRPr/>
              </a:pPr>
              <a:t>24.04.2015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C9D2B-EADF-4F92-9FA3-BFAE5CF53D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4438E-50D3-4E4B-B1A2-21EED5979538}" type="datetimeFigureOut">
              <a:rPr lang="ru-RU"/>
              <a:pPr>
                <a:defRPr/>
              </a:pPr>
              <a:t>24.04.2015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82A0F-899A-4C4B-9E38-F2B907DED7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4DD90-3C11-4390-B0BD-BAD63618C827}" type="datetimeFigureOut">
              <a:rPr lang="ru-RU"/>
              <a:pPr>
                <a:defRPr/>
              </a:pPr>
              <a:t>24.04.2015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29A4D-009A-487E-BD16-4D5076FC04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05090-09BA-4738-865C-10BE6C345FAD}" type="datetimeFigureOut">
              <a:rPr lang="ru-RU"/>
              <a:pPr>
                <a:defRPr/>
              </a:pPr>
              <a:t>24.04.2015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2F292-750C-4128-8CAD-FB754E7A45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7"/>
          <p:cNvGrpSpPr>
            <a:grpSpLocks/>
          </p:cNvGrpSpPr>
          <p:nvPr/>
        </p:nvGrpSpPr>
        <p:grpSpPr bwMode="auto">
          <a:xfrm>
            <a:off x="595313" y="781050"/>
            <a:ext cx="6434137" cy="5054600"/>
            <a:chOff x="5162444" y="781398"/>
            <a:chExt cx="6433398" cy="5053665"/>
          </a:xfrm>
        </p:grpSpPr>
        <p:sp>
          <p:nvSpPr>
            <p:cNvPr id="6" name="Полилиния 42"/>
            <p:cNvSpPr>
              <a:spLocks/>
            </p:cNvSpPr>
            <p:nvPr/>
          </p:nvSpPr>
          <p:spPr bwMode="auto">
            <a:xfrm rot="16200000" flipV="1">
              <a:off x="3342718" y="3275693"/>
              <a:ext cx="3828342" cy="17460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7" name="Полилиния 43"/>
            <p:cNvSpPr>
              <a:spLocks/>
            </p:cNvSpPr>
            <p:nvPr/>
          </p:nvSpPr>
          <p:spPr bwMode="auto">
            <a:xfrm rot="16200000" flipV="1">
              <a:off x="9565004" y="3299501"/>
              <a:ext cx="3837865" cy="17461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grpSp>
          <p:nvGrpSpPr>
            <p:cNvPr id="8" name="Группа 10"/>
            <p:cNvGrpSpPr>
              <a:grpSpLocks/>
            </p:cNvGrpSpPr>
            <p:nvPr/>
          </p:nvGrpSpPr>
          <p:grpSpPr bwMode="auto">
            <a:xfrm>
              <a:off x="5814831" y="859172"/>
              <a:ext cx="5128624" cy="4880659"/>
              <a:chOff x="7856936" y="859172"/>
              <a:chExt cx="3086477" cy="4880659"/>
            </a:xfrm>
          </p:grpSpPr>
          <p:sp>
            <p:nvSpPr>
              <p:cNvPr id="17" name="Полилиния 41"/>
              <p:cNvSpPr>
                <a:spLocks/>
              </p:cNvSpPr>
              <p:nvPr/>
            </p:nvSpPr>
            <p:spPr bwMode="auto">
              <a:xfrm rot="16200000" flipV="1">
                <a:off x="9392239" y="4188656"/>
                <a:ext cx="15872" cy="3086477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18" name="Полилиния 44"/>
              <p:cNvSpPr>
                <a:spLocks/>
              </p:cNvSpPr>
              <p:nvPr/>
            </p:nvSpPr>
            <p:spPr bwMode="auto">
              <a:xfrm rot="16200000" flipV="1">
                <a:off x="9367556" y="-651448"/>
                <a:ext cx="12698" cy="3033937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</p:grpSp>
        <p:sp>
          <p:nvSpPr>
            <p:cNvPr id="9" name="Полилиния 45"/>
            <p:cNvSpPr>
              <a:spLocks noEditPoints="1"/>
            </p:cNvSpPr>
            <p:nvPr/>
          </p:nvSpPr>
          <p:spPr bwMode="auto">
            <a:xfrm rot="16200000" flipV="1">
              <a:off x="5185477" y="5323170"/>
              <a:ext cx="477750" cy="523815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0" name="Полилиния 46"/>
            <p:cNvSpPr>
              <a:spLocks noEditPoints="1"/>
            </p:cNvSpPr>
            <p:nvPr/>
          </p:nvSpPr>
          <p:spPr bwMode="auto">
            <a:xfrm rot="16200000" flipV="1">
              <a:off x="5197382" y="5323965"/>
              <a:ext cx="477749" cy="512704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1" name="Полилиния 47"/>
            <p:cNvSpPr>
              <a:spLocks noEditPoints="1"/>
            </p:cNvSpPr>
            <p:nvPr/>
          </p:nvSpPr>
          <p:spPr bwMode="auto">
            <a:xfrm rot="16200000" flipV="1">
              <a:off x="11077601" y="5321583"/>
              <a:ext cx="507906" cy="51905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2" name="Полилиния 48"/>
            <p:cNvSpPr>
              <a:spLocks noEditPoints="1"/>
            </p:cNvSpPr>
            <p:nvPr/>
          </p:nvSpPr>
          <p:spPr bwMode="auto">
            <a:xfrm rot="16200000" flipV="1">
              <a:off x="11092679" y="5320789"/>
              <a:ext cx="471401" cy="534926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3" name="Полилиния 49"/>
            <p:cNvSpPr>
              <a:spLocks noEditPoints="1"/>
            </p:cNvSpPr>
            <p:nvPr/>
          </p:nvSpPr>
          <p:spPr bwMode="auto">
            <a:xfrm rot="16200000" flipV="1">
              <a:off x="11051408" y="771858"/>
              <a:ext cx="468226" cy="519052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4" name="Полилиния 50"/>
            <p:cNvSpPr>
              <a:spLocks noEditPoints="1"/>
            </p:cNvSpPr>
            <p:nvPr/>
          </p:nvSpPr>
          <p:spPr bwMode="auto">
            <a:xfrm rot="16200000" flipV="1">
              <a:off x="11044265" y="786937"/>
              <a:ext cx="468226" cy="488894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5" name="Полилиния 51"/>
            <p:cNvSpPr>
              <a:spLocks noEditPoints="1"/>
            </p:cNvSpPr>
            <p:nvPr/>
          </p:nvSpPr>
          <p:spPr bwMode="auto">
            <a:xfrm rot="16200000" flipV="1">
              <a:off x="5232300" y="721066"/>
              <a:ext cx="423785" cy="544449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6" name="Полилиния 52"/>
            <p:cNvSpPr>
              <a:spLocks noEditPoints="1"/>
            </p:cNvSpPr>
            <p:nvPr/>
          </p:nvSpPr>
          <p:spPr bwMode="auto">
            <a:xfrm rot="16200000" flipV="1">
              <a:off x="5241825" y="749637"/>
              <a:ext cx="428546" cy="492068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4EF90-23A6-4CC0-B8A0-8E3041A0724B}" type="datetimeFigureOut">
              <a:rPr lang="ru-RU"/>
              <a:pPr>
                <a:defRPr/>
              </a:pPr>
              <a:t>24.04.2015</a:t>
            </a:fld>
            <a:endParaRPr lang="ru-RU" dirty="0"/>
          </a:p>
        </p:txBody>
      </p:sp>
      <p:sp>
        <p:nvSpPr>
          <p:cNvPr id="2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99036-8A9B-4CC4-99B8-F8463D1C49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3E161-764E-476C-ACD0-5B69CA087864}" type="datetimeFigureOut">
              <a:rPr lang="ru-RU"/>
              <a:pPr>
                <a:defRPr/>
              </a:pPr>
              <a:t>24.04.2015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1061F-133D-4815-A19E-5FFD98984F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1065213" y="304800"/>
            <a:ext cx="10058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1065213" y="1752600"/>
            <a:ext cx="100584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3" y="6019800"/>
            <a:ext cx="1397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C0A2F62-E0C8-4BEC-87B4-5FD3809A08B1}" type="datetimeFigureOut">
              <a:rPr lang="ru-RU"/>
              <a:pPr>
                <a:defRPr/>
              </a:pPr>
              <a:t>24.04.2015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0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0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58EFD05-023A-4071-8667-ED28CB9976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60" r:id="rId8"/>
    <p:sldLayoutId id="2147483652" r:id="rId9"/>
    <p:sldLayoutId id="2147483661" r:id="rId10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rgbClr val="4D290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9pPr>
    </p:titleStyle>
    <p:bodyStyle>
      <a:lvl1pPr marL="346075" indent="-346075" algn="l" rtl="0" eaLnBrk="0" fontAlgn="base" hangingPunct="0">
        <a:spcBef>
          <a:spcPts val="18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ts val="12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ts val="8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6463" y="571981"/>
            <a:ext cx="11285537" cy="250983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rgbClr val="9A5315">
                    <a:lumMod val="50000"/>
                  </a:srgbClr>
                </a:solidFill>
              </a:rPr>
              <a:t/>
            </a:r>
            <a:br>
              <a:rPr lang="ru-RU" dirty="0" smtClean="0">
                <a:solidFill>
                  <a:srgbClr val="9A5315">
                    <a:lumMod val="50000"/>
                  </a:srgbClr>
                </a:solidFill>
              </a:rPr>
            </a:br>
            <a:r>
              <a:rPr lang="ru-RU" b="1" dirty="0" smtClean="0">
                <a:solidFill>
                  <a:srgbClr val="9A5315">
                    <a:lumMod val="50000"/>
                  </a:srgbClr>
                </a:solidFill>
              </a:rPr>
              <a:t>«Развитие </a:t>
            </a:r>
            <a:br>
              <a:rPr lang="ru-RU" b="1" dirty="0" smtClean="0">
                <a:solidFill>
                  <a:srgbClr val="9A5315">
                    <a:lumMod val="50000"/>
                  </a:srgbClr>
                </a:solidFill>
              </a:rPr>
            </a:br>
            <a:r>
              <a:rPr lang="ru-RU" b="1" dirty="0" smtClean="0">
                <a:solidFill>
                  <a:srgbClr val="9A5315">
                    <a:lumMod val="50000"/>
                  </a:srgbClr>
                </a:solidFill>
              </a:rPr>
              <a:t>познавательной сферы у детей 6-7 лет»</a:t>
            </a:r>
            <a:endParaRPr lang="ru-RU" b="1" dirty="0">
              <a:solidFill>
                <a:srgbClr val="9A5315">
                  <a:lumMod val="50000"/>
                </a:srgbClr>
              </a:solidFill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0" y="3714750"/>
            <a:ext cx="6319838" cy="9144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sz="2800" smtClean="0"/>
              <a:t>Подготовила: педагог-психолог        Е.Д.Гончаренко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>
          <a:xfrm>
            <a:off x="999567" y="466708"/>
            <a:ext cx="10058400" cy="1219200"/>
          </a:xfrm>
        </p:spPr>
        <p:txBody>
          <a:bodyPr/>
          <a:lstStyle/>
          <a:p>
            <a:pPr eaLnBrk="1" hangingPunct="1"/>
            <a:r>
              <a:rPr lang="ru-RU" b="1" dirty="0" smtClean="0"/>
              <a:t>Память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 smtClean="0"/>
          </a:p>
        </p:txBody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>
          <a:xfrm>
            <a:off x="925564" y="1337617"/>
            <a:ext cx="10058400" cy="4229100"/>
          </a:xfrm>
        </p:spPr>
        <p:txBody>
          <a:bodyPr/>
          <a:lstStyle/>
          <a:p>
            <a:pPr eaLnBrk="1" hangingPunct="1"/>
            <a:r>
              <a:rPr lang="ru-RU" sz="2800" dirty="0" smtClean="0"/>
              <a:t>Ведущим типом памяти остается непроизвольная память </a:t>
            </a:r>
            <a:endParaRPr lang="ru-RU" sz="2800" dirty="0" smtClean="0"/>
          </a:p>
          <a:p>
            <a:pPr eaLnBrk="1" hangingPunct="1"/>
            <a:r>
              <a:rPr lang="ru-RU" sz="2800" dirty="0" smtClean="0"/>
              <a:t>В</a:t>
            </a:r>
            <a:r>
              <a:rPr lang="ru-RU" sz="2800" dirty="0" smtClean="0"/>
              <a:t> </a:t>
            </a:r>
            <a:r>
              <a:rPr lang="ru-RU" sz="2800" dirty="0" smtClean="0"/>
              <a:t>7 лет процесс запоминания уже может быть опосредован использованием внешних стимулов, </a:t>
            </a:r>
            <a:endParaRPr lang="ru-RU" sz="2800" dirty="0" smtClean="0"/>
          </a:p>
          <a:p>
            <a:pPr eaLnBrk="1" hangingPunct="1"/>
            <a:r>
              <a:rPr lang="ru-RU" sz="2800" dirty="0" smtClean="0"/>
              <a:t>На </a:t>
            </a:r>
            <a:r>
              <a:rPr lang="ru-RU" sz="2800" dirty="0" smtClean="0"/>
              <a:t>процесс запоминания начинает влиять наличие установки, систематизация материала, подведение </a:t>
            </a:r>
            <a:r>
              <a:rPr lang="ru-RU" sz="2800" dirty="0" smtClean="0"/>
              <a:t>итогов</a:t>
            </a:r>
            <a:endParaRPr lang="ru-RU" sz="2800" dirty="0" smtClean="0"/>
          </a:p>
          <a:p>
            <a:pPr eaLnBrk="1" hangingPunct="1"/>
            <a:r>
              <a:rPr lang="ru-RU" sz="2800" dirty="0" smtClean="0"/>
              <a:t>начинает </a:t>
            </a:r>
            <a:r>
              <a:rPr lang="ru-RU" sz="2800" dirty="0" smtClean="0"/>
              <a:t>формироваться способность контролировать свои процессы памяти и мышления. </a:t>
            </a:r>
            <a:endParaRPr lang="ru-RU" sz="2800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/>
              <a:t>Внимание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dirty="0" smtClean="0"/>
              <a:t>Способность  сосредоточиться напрямую связана с тем, насколько ребенку интересна выполняемая работа. </a:t>
            </a:r>
            <a:endParaRPr lang="ru-RU" sz="2800" dirty="0" smtClean="0"/>
          </a:p>
          <a:p>
            <a:pPr eaLnBrk="1" hangingPunct="1"/>
            <a:r>
              <a:rPr lang="ru-RU" sz="2800" dirty="0" smtClean="0"/>
              <a:t>В </a:t>
            </a:r>
            <a:r>
              <a:rPr lang="ru-RU" sz="2800" dirty="0" smtClean="0"/>
              <a:t>6-7 лет дети не могут сохранять активное внимание более 10 </a:t>
            </a:r>
            <a:r>
              <a:rPr lang="ru-RU" sz="2800" dirty="0" smtClean="0"/>
              <a:t>минут</a:t>
            </a:r>
          </a:p>
          <a:p>
            <a:pPr eaLnBrk="1" hangingPunct="1"/>
            <a:r>
              <a:rPr lang="ru-RU" sz="2800" dirty="0" smtClean="0"/>
              <a:t>Труднее </a:t>
            </a:r>
            <a:r>
              <a:rPr lang="ru-RU" sz="2800" dirty="0" smtClean="0"/>
              <a:t>всего удержать внимание детей при </a:t>
            </a:r>
            <a:r>
              <a:rPr lang="ru-RU" sz="2800" dirty="0" smtClean="0"/>
              <a:t>монологе взрослого.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pPr eaLnBrk="1" hangingPunct="1"/>
            <a:endParaRPr lang="ru-RU" sz="2800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Воображение: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3073" name="Picture 1" descr="C:\Users\user\Documents\Практическая\информация\картинки\max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22619" y="1250182"/>
            <a:ext cx="6341435" cy="475607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ctrTitle"/>
          </p:nvPr>
        </p:nvSpPr>
        <p:spPr>
          <a:xfrm>
            <a:off x="3467100" y="1752600"/>
            <a:ext cx="7656513" cy="1828800"/>
          </a:xfrm>
        </p:spPr>
        <p:txBody>
          <a:bodyPr/>
          <a:lstStyle/>
          <a:p>
            <a:pPr eaLnBrk="1" hangingPunct="1"/>
            <a:r>
              <a:rPr lang="ru-RU" smtClean="0"/>
              <a:t>Спасибо за внимание!</a:t>
            </a:r>
          </a:p>
        </p:txBody>
      </p:sp>
      <p:sp>
        <p:nvSpPr>
          <p:cNvPr id="2765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3" y="3733800"/>
            <a:ext cx="6858000" cy="9144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/>
              <a:t>Познавательные процессы</a:t>
            </a:r>
            <a:r>
              <a:rPr lang="ru-RU" sz="4000" b="1" dirty="0" smtClean="0"/>
              <a:t>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1126759" y="1014046"/>
            <a:ext cx="10058400" cy="4229100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endParaRPr lang="ru-RU" b="1" dirty="0" smtClean="0"/>
          </a:p>
          <a:p>
            <a:pPr>
              <a:buFont typeface="Wingdings" pitchFamily="2" charset="2"/>
              <a:buChar char="ü"/>
            </a:pPr>
            <a:r>
              <a:rPr lang="ru-RU" sz="3200" b="1" dirty="0" smtClean="0"/>
              <a:t>восприятие</a:t>
            </a:r>
            <a:endParaRPr lang="ru-RU" sz="3200" b="1" dirty="0" smtClean="0"/>
          </a:p>
          <a:p>
            <a:pPr>
              <a:buFont typeface="Wingdings" pitchFamily="2" charset="2"/>
              <a:buChar char="ü"/>
            </a:pPr>
            <a:r>
              <a:rPr lang="ru-RU" sz="3200" b="1" dirty="0" smtClean="0"/>
              <a:t>мышление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/>
              <a:t>память</a:t>
            </a:r>
            <a:endParaRPr lang="ru-RU" sz="3200" b="1" dirty="0" smtClean="0"/>
          </a:p>
          <a:p>
            <a:pPr>
              <a:buFont typeface="Wingdings" pitchFamily="2" charset="2"/>
              <a:buChar char="ü"/>
            </a:pPr>
            <a:r>
              <a:rPr lang="ru-RU" sz="3200" b="1" dirty="0" smtClean="0"/>
              <a:t> </a:t>
            </a:r>
            <a:r>
              <a:rPr lang="ru-RU" sz="3200" b="1" dirty="0" smtClean="0"/>
              <a:t>внимание </a:t>
            </a:r>
            <a:endParaRPr lang="ru-RU" sz="3200" b="1" dirty="0" smtClean="0"/>
          </a:p>
          <a:p>
            <a:pPr>
              <a:buFont typeface="Wingdings" pitchFamily="2" charset="2"/>
              <a:buChar char="ü"/>
            </a:pPr>
            <a:r>
              <a:rPr lang="ru-RU" sz="3200" b="1" dirty="0" smtClean="0"/>
              <a:t>воображение</a:t>
            </a:r>
            <a:endParaRPr lang="ru-RU" sz="3200" b="1" dirty="0" smtClean="0"/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2"/>
          <p:cNvSpPr>
            <a:spLocks noGrp="1"/>
          </p:cNvSpPr>
          <p:nvPr>
            <p:ph type="title"/>
          </p:nvPr>
        </p:nvSpPr>
        <p:spPr>
          <a:xfrm>
            <a:off x="1487156" y="167053"/>
            <a:ext cx="9680418" cy="666960"/>
          </a:xfrm>
        </p:spPr>
        <p:txBody>
          <a:bodyPr/>
          <a:lstStyle/>
          <a:p>
            <a:pPr eaLnBrk="1" hangingPunct="1"/>
            <a:r>
              <a:rPr lang="ru-RU" b="1" dirty="0" smtClean="0"/>
              <a:t>Развиваем восприятие:</a:t>
            </a:r>
            <a:endParaRPr lang="ru-RU" b="1" dirty="0" smtClean="0"/>
          </a:p>
        </p:txBody>
      </p:sp>
      <p:pic>
        <p:nvPicPr>
          <p:cNvPr id="12289" name="Picture 1" descr="C:\Users\user\Desktop\катинки\мяч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7537" y="894412"/>
            <a:ext cx="2255278" cy="2260930"/>
          </a:xfrm>
          <a:prstGeom prst="rect">
            <a:avLst/>
          </a:prstGeom>
          <a:noFill/>
        </p:spPr>
      </p:pic>
      <p:pic>
        <p:nvPicPr>
          <p:cNvPr id="12290" name="Picture 2" descr="C:\Users\user\Desktop\катинки\x73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8211" y="915237"/>
            <a:ext cx="2388575" cy="3109129"/>
          </a:xfrm>
          <a:prstGeom prst="rect">
            <a:avLst/>
          </a:prstGeom>
          <a:noFill/>
        </p:spPr>
      </p:pic>
      <p:pic>
        <p:nvPicPr>
          <p:cNvPr id="12291" name="Picture 3" descr="C:\Users\user\Desktop\катинки\post-1259426-12695308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75" y="775333"/>
            <a:ext cx="2444488" cy="2420043"/>
          </a:xfrm>
          <a:prstGeom prst="rect">
            <a:avLst/>
          </a:prstGeom>
          <a:noFill/>
        </p:spPr>
      </p:pic>
      <p:pic>
        <p:nvPicPr>
          <p:cNvPr id="12292" name="Picture 4" descr="C:\Users\user\Desktop\катинки\arbuz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59744" y="1480248"/>
            <a:ext cx="2784969" cy="1775418"/>
          </a:xfrm>
          <a:prstGeom prst="rect">
            <a:avLst/>
          </a:prstGeom>
          <a:noFill/>
        </p:spPr>
      </p:pic>
      <p:pic>
        <p:nvPicPr>
          <p:cNvPr id="12293" name="Picture 5" descr="C:\Users\user\Desktop\катинки\pepino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1306" y="4348137"/>
            <a:ext cx="3661733" cy="2298846"/>
          </a:xfrm>
          <a:prstGeom prst="rect">
            <a:avLst/>
          </a:prstGeom>
          <a:noFill/>
        </p:spPr>
      </p:pic>
      <p:pic>
        <p:nvPicPr>
          <p:cNvPr id="12294" name="Picture 6" descr="C:\Users\user\Desktop\катинки\141129g-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513905" y="3763108"/>
            <a:ext cx="2252715" cy="1689536"/>
          </a:xfrm>
          <a:prstGeom prst="rect">
            <a:avLst/>
          </a:prstGeom>
          <a:noFill/>
        </p:spPr>
      </p:pic>
      <p:pic>
        <p:nvPicPr>
          <p:cNvPr id="12295" name="Picture 7" descr="C:\Users\user\Desktop\катинки\1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40586" y="3523009"/>
            <a:ext cx="2524962" cy="2862718"/>
          </a:xfrm>
          <a:prstGeom prst="rect">
            <a:avLst/>
          </a:prstGeom>
          <a:noFill/>
        </p:spPr>
      </p:pic>
      <p:pic>
        <p:nvPicPr>
          <p:cNvPr id="12296" name="Picture 8" descr="C:\Users\user\Desktop\катинки\568ed04987fb0d2dbe85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855427" y="3981869"/>
            <a:ext cx="2685212" cy="2685212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934" y="502417"/>
            <a:ext cx="10240405" cy="3740290"/>
          </a:xfrm>
        </p:spPr>
        <p:txBody>
          <a:bodyPr rtlCol="0"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dirty="0" smtClean="0"/>
              <a:t>Игра: «Волшебный мешочек».</a:t>
            </a:r>
            <a:br>
              <a:rPr lang="ru-RU" sz="4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Цель:</a:t>
            </a:r>
            <a:r>
              <a:rPr lang="ru-RU" dirty="0" smtClean="0"/>
              <a:t> развитие осязательного восприятия.</a:t>
            </a:r>
            <a:br>
              <a:rPr lang="ru-RU" dirty="0" smtClean="0"/>
            </a:br>
            <a:r>
              <a:rPr lang="ru-RU" dirty="0" smtClean="0"/>
              <a:t>Игровой материал: мешочек; геометрические фигуры.</a:t>
            </a:r>
            <a:r>
              <a:rPr lang="ru-RU" b="1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1">
                    <a:lumMod val="50000"/>
                  </a:schemeClr>
                </a:solidFill>
              </a:rPr>
            </a:b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/>
              <a:t>Развиваем Мышление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1036115" y="1187589"/>
            <a:ext cx="10058400" cy="4229100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/>
              <a:t>Игра: НАЙДИ ЛИШНЕЕ </a:t>
            </a:r>
            <a:r>
              <a:rPr lang="ru-RU" sz="2800" dirty="0" smtClean="0"/>
              <a:t>СЛОВО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 Примеры</a:t>
            </a:r>
            <a:r>
              <a:rPr lang="ru-RU" sz="2800" dirty="0" smtClean="0"/>
              <a:t>:</a:t>
            </a:r>
          </a:p>
          <a:p>
            <a:r>
              <a:rPr lang="ru-RU" sz="2800" b="1" dirty="0" smtClean="0"/>
              <a:t>Старый</a:t>
            </a:r>
            <a:r>
              <a:rPr lang="ru-RU" sz="2800" b="1" dirty="0" smtClean="0"/>
              <a:t>, дряхлый, маленький, </a:t>
            </a:r>
            <a:r>
              <a:rPr lang="ru-RU" sz="2800" b="1" dirty="0" smtClean="0"/>
              <a:t>ветхий;</a:t>
            </a:r>
          </a:p>
          <a:p>
            <a:r>
              <a:rPr lang="ru-RU" sz="2800" b="1" dirty="0" smtClean="0"/>
              <a:t>Храбрый</a:t>
            </a:r>
            <a:r>
              <a:rPr lang="ru-RU" sz="2800" b="1" dirty="0" smtClean="0"/>
              <a:t>, злой, смелый, </a:t>
            </a:r>
            <a:r>
              <a:rPr lang="ru-RU" sz="2800" b="1" dirty="0" smtClean="0"/>
              <a:t>отважный;</a:t>
            </a:r>
          </a:p>
          <a:p>
            <a:r>
              <a:rPr lang="ru-RU" sz="2800" b="1" dirty="0" smtClean="0"/>
              <a:t>Яблоко</a:t>
            </a:r>
            <a:r>
              <a:rPr lang="ru-RU" sz="2800" b="1" dirty="0" smtClean="0"/>
              <a:t>, слива, огурец, </a:t>
            </a:r>
            <a:r>
              <a:rPr lang="ru-RU" sz="2800" b="1" dirty="0" smtClean="0"/>
              <a:t>груша;</a:t>
            </a:r>
          </a:p>
          <a:p>
            <a:r>
              <a:rPr lang="ru-RU" sz="2800" b="1" dirty="0" smtClean="0"/>
              <a:t>Молоко</a:t>
            </a:r>
            <a:r>
              <a:rPr lang="ru-RU" sz="2800" b="1" dirty="0" smtClean="0"/>
              <a:t>, творог, сметана, </a:t>
            </a:r>
            <a:r>
              <a:rPr lang="ru-RU" sz="2800" b="1" dirty="0" smtClean="0"/>
              <a:t>хлеб;</a:t>
            </a:r>
          </a:p>
          <a:p>
            <a:r>
              <a:rPr lang="ru-RU" sz="2800" b="1" dirty="0" smtClean="0"/>
              <a:t>Час</a:t>
            </a:r>
            <a:r>
              <a:rPr lang="ru-RU" sz="2800" b="1" dirty="0" smtClean="0"/>
              <a:t>, минута, лето, </a:t>
            </a:r>
            <a:r>
              <a:rPr lang="ru-RU" sz="2800" b="1" dirty="0" smtClean="0"/>
              <a:t>секунда;</a:t>
            </a:r>
          </a:p>
          <a:p>
            <a:r>
              <a:rPr lang="ru-RU" sz="2800" b="1" dirty="0" smtClean="0"/>
              <a:t>Ложка</a:t>
            </a:r>
            <a:r>
              <a:rPr lang="ru-RU" sz="2800" b="1" dirty="0" smtClean="0"/>
              <a:t>, тарелка, кастрюля, </a:t>
            </a:r>
            <a:r>
              <a:rPr lang="ru-RU" sz="2800" b="1" dirty="0" smtClean="0"/>
              <a:t>сумка;</a:t>
            </a:r>
          </a:p>
          <a:p>
            <a:pPr algn="just" eaLnBrk="1" hangingPunct="1">
              <a:buNone/>
            </a:pPr>
            <a:endParaRPr lang="ru-RU" sz="2800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b="1" dirty="0" smtClean="0"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b="1" dirty="0" smtClean="0"/>
              <a:t>Платье, свитер, шапка, </a:t>
            </a:r>
            <a:r>
              <a:rPr lang="ru-RU" sz="2800" b="1" dirty="0" smtClean="0"/>
              <a:t>рубашка;</a:t>
            </a:r>
          </a:p>
          <a:p>
            <a:pPr eaLnBrk="1" hangingPunct="1"/>
            <a:r>
              <a:rPr lang="ru-RU" sz="2800" b="1" dirty="0" smtClean="0"/>
              <a:t>Мыло</a:t>
            </a:r>
            <a:r>
              <a:rPr lang="ru-RU" sz="2800" b="1" dirty="0" smtClean="0"/>
              <a:t>, метла, зубная паста, </a:t>
            </a:r>
            <a:r>
              <a:rPr lang="ru-RU" sz="2800" b="1" dirty="0" smtClean="0"/>
              <a:t>шампунь;</a:t>
            </a:r>
          </a:p>
          <a:p>
            <a:pPr eaLnBrk="1" hangingPunct="1"/>
            <a:r>
              <a:rPr lang="ru-RU" sz="2800" b="1" dirty="0" smtClean="0"/>
              <a:t>Береза</a:t>
            </a:r>
            <a:r>
              <a:rPr lang="ru-RU" sz="2800" b="1" dirty="0" smtClean="0"/>
              <a:t>, дуб, сосна, </a:t>
            </a:r>
            <a:r>
              <a:rPr lang="ru-RU" sz="2800" b="1" dirty="0" smtClean="0"/>
              <a:t>земляника;</a:t>
            </a:r>
          </a:p>
          <a:p>
            <a:pPr eaLnBrk="1" hangingPunct="1"/>
            <a:r>
              <a:rPr lang="ru-RU" sz="2800" b="1" dirty="0" smtClean="0"/>
              <a:t>Книга</a:t>
            </a:r>
            <a:r>
              <a:rPr lang="ru-RU" sz="2800" b="1" dirty="0" smtClean="0"/>
              <a:t>, телевизор, радио, магнитофон.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2557" y="434173"/>
            <a:ext cx="10058400" cy="12192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Игра:  «Разложи по порядку</a:t>
            </a:r>
            <a:r>
              <a:rPr lang="ru-RU" b="1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8194" name="Picture 2" descr="C:\Users\user\Desktop\катинки\493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23400" y="1103536"/>
            <a:ext cx="7554130" cy="5533401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6163" y="895350"/>
            <a:ext cx="10058400" cy="1219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7169" name="Picture 1" descr="C:\Users\user\Desktop\катинки\93411033_Risunok__12_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05908" y="39177"/>
            <a:ext cx="5014127" cy="6818823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6146" name="Picture 2" descr="C:\Users\user\Desktop\катинки\93411643_Risunok__41_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06496" y="748602"/>
            <a:ext cx="6835155" cy="504825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3431377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NatureIllustration_16x9_TP103431353.potx" id="{8A6F2D2F-6FDF-40AD-A2FC-E20AC28411A7}" vid="{0B84DAD3-D477-4488-8A04-91C293FC61C2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TS103431377</Template>
  <TotalTime>0</TotalTime>
  <Words>147</Words>
  <Application>Microsoft Office PowerPoint</Application>
  <PresentationFormat>Произвольный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TS103431377</vt:lpstr>
      <vt:lpstr> «Развитие  познавательной сферы у детей 6-7 лет»</vt:lpstr>
      <vt:lpstr>Познавательные процессы: </vt:lpstr>
      <vt:lpstr>Развиваем восприятие:</vt:lpstr>
      <vt:lpstr>    Игра: «Волшебный мешочек».  Цель: развитие осязательного восприятия. Игровой материал: мешочек; геометрические фигуры. </vt:lpstr>
      <vt:lpstr>Развиваем Мышление </vt:lpstr>
      <vt:lpstr>Слайд 6</vt:lpstr>
      <vt:lpstr>Игра:  «Разложи по порядку» </vt:lpstr>
      <vt:lpstr>Слайд 8</vt:lpstr>
      <vt:lpstr>Слайд 9</vt:lpstr>
      <vt:lpstr>Память </vt:lpstr>
      <vt:lpstr>Внимание </vt:lpstr>
      <vt:lpstr>Воображение: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«Что такое готовность к школьному обучению и как помочь ребенку подготовиться к школе</dc:title>
  <dc:creator/>
  <cp:keywords/>
  <cp:lastModifiedBy/>
  <cp:revision>3</cp:revision>
  <dcterms:created xsi:type="dcterms:W3CDTF">2013-04-04T01:47:38Z</dcterms:created>
  <dcterms:modified xsi:type="dcterms:W3CDTF">2015-04-24T09:26:06Z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TC034313779991</vt:lpwstr>
  </property>
</Properties>
</file>