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6F98"/>
    <a:srgbClr val="68A9AB"/>
    <a:srgbClr val="FA76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1860" y="-6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DDA0B-0007-4CD8-93E7-91A2DECF8875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24050C-A7C0-4BE8-95F3-FE4A5D6EABE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291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B2D09-048A-4466-9296-F8635B312C66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7012F-ECEF-4000-A251-A28610A7739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82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6CBFD-0E57-4FB4-9C7A-68F95ECA334D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490D0A-5195-46D9-8582-CCC75D75D90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917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D6EE8-94C3-4F4F-BC05-2849DF926C95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DE016E-0D5C-41FD-85E0-44ECF93BDF2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238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E3007-E5D3-44F5-B888-73E360C2E7FA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42B578-10D1-4F57-B9CD-74B71A9A184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561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5D5B7-F216-4BC9-9C35-8E3BBCBB873E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8A8B6-2297-4031-9253-65650058921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718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65176-EFB6-45A0-8831-07C7CBA70DD0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617B08-CAB8-4534-A1FD-7B2811A0B5E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0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D56C5-53F9-4A2E-AE7D-D8C95B409877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C18096-DAEB-414A-9CCD-65249D50F8E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043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87FD1-8CC4-4152-8D1E-C03B51064FB8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4EFBA1-A47C-4276-AF4E-66D60B663C0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351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B6F28-B69F-4523-8BBF-EEF4ADAA422D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59D2E4-75E0-4864-AAF1-E9D5333B96E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787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FD508-9CFE-4BAB-97F4-6CAED0C62C0C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E4C3F-7091-4B40-B718-2889909D171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917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4601FB-DC50-4F6B-8EA6-C8E8190C8CAE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3B392AB-7008-461D-8573-AC727907C52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204864"/>
            <a:ext cx="63367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solidFill>
                  <a:srgbClr val="2D6F98"/>
                </a:solidFill>
              </a:rPr>
              <a:t>Возрастные особенности психического развития детей 5-6 лет</a:t>
            </a:r>
            <a:endParaRPr lang="ru-RU" sz="4000" i="1" dirty="0">
              <a:solidFill>
                <a:srgbClr val="2D6F98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5013176"/>
            <a:ext cx="4680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2D6F98"/>
                </a:solidFill>
              </a:rPr>
              <a:t>Подготовила: </a:t>
            </a:r>
          </a:p>
          <a:p>
            <a:r>
              <a:rPr lang="ru-RU" sz="2400" i="1" dirty="0" smtClean="0">
                <a:solidFill>
                  <a:srgbClr val="2D6F98"/>
                </a:solidFill>
              </a:rPr>
              <a:t>педагог-психолог </a:t>
            </a:r>
          </a:p>
          <a:p>
            <a:r>
              <a:rPr lang="ru-RU" sz="2400" i="1" dirty="0" smtClean="0">
                <a:solidFill>
                  <a:srgbClr val="2D6F98"/>
                </a:solidFill>
              </a:rPr>
              <a:t>МАДОУ «Цветик-семицветик» </a:t>
            </a:r>
          </a:p>
          <a:p>
            <a:r>
              <a:rPr lang="ru-RU" sz="2400" i="1" dirty="0" smtClean="0">
                <a:solidFill>
                  <a:srgbClr val="2D6F98"/>
                </a:solidFill>
              </a:rPr>
              <a:t>Е.Д. Гончаренко</a:t>
            </a:r>
            <a:endParaRPr lang="ru-RU" sz="2400" i="1" dirty="0">
              <a:solidFill>
                <a:srgbClr val="2D6F9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Социально-эмоциональное развитие</a:t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стремится </a:t>
            </a:r>
            <a:r>
              <a:rPr lang="ru-RU" dirty="0" smtClean="0"/>
              <a:t>познать себя </a:t>
            </a:r>
            <a:r>
              <a:rPr lang="ru-RU" dirty="0"/>
              <a:t>и другого человека как представителя общества</a:t>
            </a:r>
          </a:p>
          <a:p>
            <a:r>
              <a:rPr lang="ru-RU" dirty="0" smtClean="0"/>
              <a:t>Осознавать связи </a:t>
            </a:r>
            <a:r>
              <a:rPr lang="ru-RU" dirty="0"/>
              <a:t>и зависимости </a:t>
            </a:r>
            <a:r>
              <a:rPr lang="ru-RU" dirty="0" smtClean="0"/>
              <a:t>во взаимоотношениях людей</a:t>
            </a:r>
          </a:p>
          <a:p>
            <a:r>
              <a:rPr lang="ru-RU" dirty="0"/>
              <a:t>совершают положительный нравственный выбор </a:t>
            </a:r>
            <a:r>
              <a:rPr lang="ru-RU" dirty="0" smtClean="0"/>
              <a:t>(преимущественно в воображаемом </a:t>
            </a:r>
            <a:r>
              <a:rPr lang="ru-RU" dirty="0"/>
              <a:t>плане)</a:t>
            </a:r>
          </a:p>
          <a:p>
            <a:r>
              <a:rPr lang="ru-RU" dirty="0" smtClean="0"/>
              <a:t>Развивается </a:t>
            </a:r>
            <a:r>
              <a:rPr lang="ru-RU" dirty="0" err="1" smtClean="0"/>
              <a:t>саморегуляция</a:t>
            </a: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Познавательные процессы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r>
              <a:rPr lang="ru-RU" dirty="0"/>
              <a:t>Представления об основных свойствах предметов </a:t>
            </a:r>
            <a:r>
              <a:rPr lang="ru-RU" dirty="0" smtClean="0"/>
              <a:t>углубляются</a:t>
            </a:r>
          </a:p>
          <a:p>
            <a:r>
              <a:rPr lang="ru-RU" dirty="0"/>
              <a:t>Внимание детей становится более устойчивым и </a:t>
            </a:r>
            <a:r>
              <a:rPr lang="ru-RU" dirty="0" smtClean="0"/>
              <a:t>произвольным</a:t>
            </a:r>
          </a:p>
          <a:p>
            <a:r>
              <a:rPr lang="ru-RU" dirty="0"/>
              <a:t>способен действовать по правилу, которое задаётся взрослым </a:t>
            </a:r>
            <a:endParaRPr lang="ru-RU" dirty="0" smtClean="0"/>
          </a:p>
          <a:p>
            <a:r>
              <a:rPr lang="ru-RU" dirty="0"/>
              <a:t>Улучшается </a:t>
            </a:r>
            <a:r>
              <a:rPr lang="ru-RU" dirty="0" smtClean="0"/>
              <a:t> устойчивость памяти, при не большом увеличении объема</a:t>
            </a:r>
          </a:p>
          <a:p>
            <a:r>
              <a:rPr lang="ru-RU" dirty="0"/>
              <a:t>Развивается прогностическая функция мышления,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31841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Общая и мелкая моторика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хорошо бегает на </a:t>
            </a:r>
            <a:r>
              <a:rPr lang="ru-RU" dirty="0" smtClean="0"/>
              <a:t>носках</a:t>
            </a:r>
          </a:p>
          <a:p>
            <a:r>
              <a:rPr lang="ru-RU" dirty="0"/>
              <a:t>прыгает через веревочку, попеременно на одной и другой </a:t>
            </a:r>
            <a:r>
              <a:rPr lang="ru-RU" dirty="0" smtClean="0"/>
              <a:t>ноге</a:t>
            </a:r>
            <a:endParaRPr lang="ru-RU" dirty="0"/>
          </a:p>
          <a:p>
            <a:r>
              <a:rPr lang="ru-RU" dirty="0"/>
              <a:t>катается на двухколесном велосипеде, на </a:t>
            </a:r>
            <a:r>
              <a:rPr lang="ru-RU" dirty="0" smtClean="0"/>
              <a:t>коньках</a:t>
            </a:r>
          </a:p>
          <a:p>
            <a:r>
              <a:rPr lang="ru-RU" dirty="0"/>
              <a:t>умеет отбивать мяч о землю одной рукой несколько раз </a:t>
            </a:r>
            <a:r>
              <a:rPr lang="ru-RU" dirty="0" smtClean="0"/>
              <a:t>подряд</a:t>
            </a:r>
          </a:p>
          <a:p>
            <a:r>
              <a:rPr lang="ru-RU" dirty="0" smtClean="0"/>
              <a:t>Уверенно владеет кисточкой, карандашом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886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ru-RU" dirty="0" smtClean="0"/>
              <a:t>Речевое развитие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Становится нормой </a:t>
            </a:r>
            <a:r>
              <a:rPr lang="ru-RU" dirty="0"/>
              <a:t>правильное </a:t>
            </a:r>
            <a:r>
              <a:rPr lang="ru-RU" dirty="0" smtClean="0"/>
              <a:t>произношение </a:t>
            </a:r>
            <a:r>
              <a:rPr lang="ru-RU" dirty="0"/>
              <a:t>звуков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Ребенок способен </a:t>
            </a:r>
            <a:r>
              <a:rPr lang="ru-RU" dirty="0"/>
              <a:t>регулировать громкость голоса и темп речи в зависимости от ситуации </a:t>
            </a:r>
            <a:endParaRPr lang="ru-RU" dirty="0" smtClean="0"/>
          </a:p>
          <a:p>
            <a:r>
              <a:rPr lang="ru-RU" dirty="0"/>
              <a:t>Дети начинают употреблять обобщающие слова, синонимы, антонимы, оттенки значений слов, многозначные слова. </a:t>
            </a:r>
            <a:endParaRPr lang="ru-RU" dirty="0" smtClean="0"/>
          </a:p>
          <a:p>
            <a:r>
              <a:rPr lang="ru-RU" dirty="0"/>
              <a:t>Словарь детей активно пополняется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88215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Основной вид игры – сюжетно-ролевая</a:t>
            </a:r>
          </a:p>
          <a:p>
            <a:r>
              <a:rPr lang="ru-RU" dirty="0" smtClean="0"/>
              <a:t>Сюжет усложняется, в игре могут принимать одновременное участие 3-4 человека</a:t>
            </a:r>
          </a:p>
          <a:p>
            <a:r>
              <a:rPr lang="ru-RU" dirty="0"/>
              <a:t> </a:t>
            </a:r>
            <a:r>
              <a:rPr lang="ru-RU" dirty="0" smtClean="0"/>
              <a:t>Роль </a:t>
            </a:r>
            <a:r>
              <a:rPr lang="ru-RU" dirty="0"/>
              <a:t>начинает приобретать ведущее, организующее </a:t>
            </a:r>
            <a:r>
              <a:rPr lang="ru-RU" dirty="0" smtClean="0"/>
              <a:t>значение в игре</a:t>
            </a:r>
          </a:p>
          <a:p>
            <a:r>
              <a:rPr lang="ru-RU" dirty="0"/>
              <a:t>П</a:t>
            </a:r>
            <a:r>
              <a:rPr lang="ru-RU" dirty="0" smtClean="0"/>
              <a:t>равила </a:t>
            </a:r>
            <a:r>
              <a:rPr lang="ru-RU" dirty="0"/>
              <a:t>игры начинают определяться её смысловым </a:t>
            </a:r>
            <a:r>
              <a:rPr lang="ru-RU" dirty="0" smtClean="0"/>
              <a:t>значением</a:t>
            </a:r>
          </a:p>
        </p:txBody>
      </p:sp>
    </p:spTree>
    <p:extLst>
      <p:ext uri="{BB962C8B-B14F-4D97-AF65-F5344CB8AC3E}">
        <p14:creationId xmlns:p14="http://schemas.microsoft.com/office/powerpoint/2010/main" val="14379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Осознанный выбор цвета</a:t>
            </a:r>
          </a:p>
          <a:p>
            <a:r>
              <a:rPr lang="ru-RU" dirty="0" smtClean="0"/>
              <a:t>Проявление интереса к лепке</a:t>
            </a:r>
          </a:p>
          <a:p>
            <a:r>
              <a:rPr lang="ru-RU" dirty="0" smtClean="0"/>
              <a:t>Становятся доступны простейшие виды аппликации</a:t>
            </a:r>
          </a:p>
          <a:p>
            <a:r>
              <a:rPr lang="ru-RU" dirty="0" smtClean="0"/>
              <a:t>Совершенствуют навыки владения средствами изобразительного искусства</a:t>
            </a:r>
          </a:p>
          <a:p>
            <a:r>
              <a:rPr lang="ru-RU" dirty="0" smtClean="0"/>
              <a:t>Количество деталей в рисунке возрастает</a:t>
            </a:r>
          </a:p>
          <a:p>
            <a:r>
              <a:rPr lang="ru-RU" dirty="0" smtClean="0"/>
              <a:t>Появляется сюжетное рисование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42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3600" dirty="0" smtClean="0"/>
              <a:t>Спасибо </a:t>
            </a:r>
            <a:r>
              <a:rPr lang="ru-RU" sz="3600" dirty="0"/>
              <a:t>за 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68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9e79289e9fc63d312537f5ab4c4bae652bb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10062015_1219</Template>
  <TotalTime>94</TotalTime>
  <Words>211</Words>
  <Application>Microsoft Office PowerPoint</Application>
  <PresentationFormat>Экран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 Социально-эмоциональное развитие </vt:lpstr>
      <vt:lpstr>Познавательные процессы</vt:lpstr>
      <vt:lpstr>Общая и мелкая моторика</vt:lpstr>
      <vt:lpstr>Речевое развитие</vt:lpstr>
      <vt:lpstr>Игры</vt:lpstr>
      <vt:lpstr>Творчество</vt:lpstr>
      <vt:lpstr>Презентация PowerPoint</vt:lpstr>
    </vt:vector>
  </TitlesOfParts>
  <Company>DNS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user</cp:lastModifiedBy>
  <cp:revision>13</cp:revision>
  <dcterms:created xsi:type="dcterms:W3CDTF">2015-07-04T03:33:49Z</dcterms:created>
  <dcterms:modified xsi:type="dcterms:W3CDTF">2023-11-02T12:37:23Z</dcterms:modified>
</cp:coreProperties>
</file>