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custDataLst>
    <p:tags r:id="rId10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6F98"/>
    <a:srgbClr val="68A9AB"/>
    <a:srgbClr val="FA76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1860" y="-6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DDA0B-0007-4CD8-93E7-91A2DECF8875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24050C-A7C0-4BE8-95F3-FE4A5D6EABE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291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B2D09-048A-4466-9296-F8635B312C66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17012F-ECEF-4000-A251-A28610A7739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82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6CBFD-0E57-4FB4-9C7A-68F95ECA334D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490D0A-5195-46D9-8582-CCC75D75D90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917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D6EE8-94C3-4F4F-BC05-2849DF926C95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DE016E-0D5C-41FD-85E0-44ECF93BDF2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238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E3007-E5D3-44F5-B888-73E360C2E7FA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42B578-10D1-4F57-B9CD-74B71A9A184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561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5D5B7-F216-4BC9-9C35-8E3BBCBB873E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38A8B6-2297-4031-9253-65650058921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718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65176-EFB6-45A0-8831-07C7CBA70DD0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617B08-CAB8-4534-A1FD-7B2811A0B5E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101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D56C5-53F9-4A2E-AE7D-D8C95B409877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C18096-DAEB-414A-9CCD-65249D50F8E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043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87FD1-8CC4-4152-8D1E-C03B51064FB8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4EFBA1-A47C-4276-AF4E-66D60B663C0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351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B6F28-B69F-4523-8BBF-EEF4ADAA422D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59D2E4-75E0-4864-AAF1-E9D5333B96E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787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FD508-9CFE-4BAB-97F4-6CAED0C62C0C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E4C3F-7091-4B40-B718-2889909D171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917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4601FB-DC50-4F6B-8EA6-C8E8190C8CAE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3B392AB-7008-461D-8573-AC727907C52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204864"/>
            <a:ext cx="63367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 smtClean="0">
                <a:solidFill>
                  <a:srgbClr val="2D6F98"/>
                </a:solidFill>
              </a:rPr>
              <a:t>Возрастные особенности психического развития детей 4-5 лет</a:t>
            </a:r>
            <a:endParaRPr lang="ru-RU" sz="4000" i="1" dirty="0">
              <a:solidFill>
                <a:srgbClr val="2D6F98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5013176"/>
            <a:ext cx="4680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2D6F98"/>
                </a:solidFill>
              </a:rPr>
              <a:t>Подготовила: </a:t>
            </a:r>
          </a:p>
          <a:p>
            <a:r>
              <a:rPr lang="ru-RU" sz="2400" i="1" dirty="0" smtClean="0">
                <a:solidFill>
                  <a:srgbClr val="2D6F98"/>
                </a:solidFill>
              </a:rPr>
              <a:t>педагог-психолог </a:t>
            </a:r>
          </a:p>
          <a:p>
            <a:r>
              <a:rPr lang="ru-RU" sz="2400" i="1" dirty="0" smtClean="0">
                <a:solidFill>
                  <a:srgbClr val="2D6F98"/>
                </a:solidFill>
              </a:rPr>
              <a:t>МАДОУ «Цветик-семицветик» </a:t>
            </a:r>
          </a:p>
          <a:p>
            <a:r>
              <a:rPr lang="ru-RU" sz="2400" i="1" dirty="0" smtClean="0">
                <a:solidFill>
                  <a:srgbClr val="2D6F98"/>
                </a:solidFill>
              </a:rPr>
              <a:t>Е.Д. Гончаренко</a:t>
            </a:r>
            <a:endParaRPr lang="ru-RU" sz="2400" i="1" dirty="0">
              <a:solidFill>
                <a:srgbClr val="2D6F9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Социально-эмоциональное развитие</a:t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Развитие самооценки</a:t>
            </a:r>
          </a:p>
          <a:p>
            <a:r>
              <a:rPr lang="ru-RU" dirty="0" smtClean="0"/>
              <a:t>Стремление к одобрению</a:t>
            </a:r>
          </a:p>
          <a:p>
            <a:r>
              <a:rPr lang="ru-RU" dirty="0" smtClean="0"/>
              <a:t>Появление чувств привязанности и симпатии к сверстникам, избирательность в общении</a:t>
            </a:r>
          </a:p>
          <a:p>
            <a:r>
              <a:rPr lang="ru-RU" dirty="0" smtClean="0"/>
              <a:t>Успешное усвоение норм и правил поведения в обществе</a:t>
            </a:r>
          </a:p>
          <a:p>
            <a:r>
              <a:rPr lang="ru-RU" dirty="0"/>
              <a:t>М</a:t>
            </a:r>
            <a:r>
              <a:rPr lang="ru-RU" dirty="0" smtClean="0"/>
              <a:t>огут появляться страхи, как следствие развития воображения</a:t>
            </a:r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Познавательные процессы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Активная любознательность</a:t>
            </a:r>
          </a:p>
          <a:p>
            <a:r>
              <a:rPr lang="ru-RU" dirty="0" smtClean="0"/>
              <a:t>Развитие наглядно-образного мышления</a:t>
            </a:r>
          </a:p>
          <a:p>
            <a:r>
              <a:rPr lang="ru-RU" dirty="0" smtClean="0"/>
              <a:t>Ребёнок </a:t>
            </a:r>
            <a:r>
              <a:rPr lang="ru-RU" dirty="0"/>
              <a:t>находит отличия и сходства между картинками, предметами. </a:t>
            </a:r>
            <a:endParaRPr lang="ru-RU" dirty="0" smtClean="0"/>
          </a:p>
          <a:p>
            <a:r>
              <a:rPr lang="ru-RU" dirty="0"/>
              <a:t>Складывает по образцу постройки (пирамидка, конструктор) без посторонней помощи.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31841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Общая и мелкая моторика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Умеет делать кувырок вперед</a:t>
            </a:r>
          </a:p>
          <a:p>
            <a:r>
              <a:rPr lang="ru-RU" dirty="0" smtClean="0"/>
              <a:t>Прыгает </a:t>
            </a:r>
            <a:r>
              <a:rPr lang="ru-RU" dirty="0"/>
              <a:t>на одной ноге</a:t>
            </a:r>
          </a:p>
          <a:p>
            <a:r>
              <a:rPr lang="ru-RU" dirty="0"/>
              <a:t> </a:t>
            </a:r>
            <a:r>
              <a:rPr lang="ru-RU" dirty="0" smtClean="0"/>
              <a:t>Выполняет </a:t>
            </a:r>
            <a:r>
              <a:rPr lang="ru-RU" dirty="0"/>
              <a:t>одновременно два вида </a:t>
            </a:r>
            <a:r>
              <a:rPr lang="ru-RU" dirty="0" smtClean="0"/>
              <a:t>движений (топает и хлопает)</a:t>
            </a:r>
          </a:p>
          <a:p>
            <a:r>
              <a:rPr lang="ru-RU" dirty="0" smtClean="0"/>
              <a:t>Способен копировать простые геометрические фигуры (квадрат, треугольник, прямоугольник)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886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ru-RU" dirty="0" smtClean="0"/>
              <a:t>Речевое развитие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Речь становится более сложной и развернутой</a:t>
            </a:r>
          </a:p>
          <a:p>
            <a:r>
              <a:rPr lang="ru-RU" dirty="0" smtClean="0"/>
              <a:t>Возрастает количество вопросов в речи ведущий мотив в общении – познавательный</a:t>
            </a:r>
          </a:p>
          <a:p>
            <a:r>
              <a:rPr lang="ru-RU" dirty="0"/>
              <a:t>К 5 годам улучшается произношение звуков и </a:t>
            </a:r>
            <a:r>
              <a:rPr lang="ru-RU" dirty="0" smtClean="0"/>
              <a:t>дикция</a:t>
            </a:r>
          </a:p>
          <a:p>
            <a:r>
              <a:rPr lang="ru-RU" dirty="0"/>
              <a:t>С</a:t>
            </a:r>
            <a:r>
              <a:rPr lang="ru-RU" dirty="0" smtClean="0"/>
              <a:t>пособны </a:t>
            </a:r>
            <a:r>
              <a:rPr lang="ru-RU" dirty="0"/>
              <a:t>интонационно выделять речь тех или иных персонажей.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88215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Основной вид игры – сюжетно-ролевая</a:t>
            </a:r>
          </a:p>
          <a:p>
            <a:r>
              <a:rPr lang="ru-RU" dirty="0" smtClean="0"/>
              <a:t>Сюжет усложняется, в игре могут принимать одновременное участие 3-4 человека</a:t>
            </a:r>
          </a:p>
          <a:p>
            <a:r>
              <a:rPr lang="ru-RU" dirty="0" smtClean="0"/>
              <a:t>Использование предметов-заместителей</a:t>
            </a:r>
          </a:p>
          <a:p>
            <a:r>
              <a:rPr lang="ru-RU" dirty="0" smtClean="0"/>
              <a:t>Проявляют интерес к играм с правилами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79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Творчество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Осознанный выбор цвета</a:t>
            </a:r>
          </a:p>
          <a:p>
            <a:r>
              <a:rPr lang="ru-RU" dirty="0" smtClean="0"/>
              <a:t>Проявление интереса к лепке</a:t>
            </a:r>
          </a:p>
          <a:p>
            <a:r>
              <a:rPr lang="ru-RU" dirty="0" smtClean="0"/>
              <a:t>Становятся доступны простейшие виды аппликации</a:t>
            </a:r>
          </a:p>
          <a:p>
            <a:r>
              <a:rPr lang="ru-RU" dirty="0" smtClean="0"/>
              <a:t>Совершенствуют навыки владения средствами изобразительного искусства</a:t>
            </a:r>
          </a:p>
          <a:p>
            <a:r>
              <a:rPr lang="ru-RU" dirty="0" smtClean="0"/>
              <a:t>Количество деталей в рисунке возрастает.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942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525963"/>
          </a:xfrm>
        </p:spPr>
        <p:txBody>
          <a:bodyPr/>
          <a:lstStyle/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/>
              <a:t>У ребенка свое особое умение видеть, думать и чувствовать; нет ничего глупее, чем пытаться подменить у них это умение нашим» </a:t>
            </a:r>
            <a:endParaRPr lang="ru-RU" dirty="0" smtClean="0"/>
          </a:p>
          <a:p>
            <a:pPr marL="0" indent="0" algn="r">
              <a:buNone/>
            </a:pPr>
            <a:r>
              <a:rPr lang="ru-RU" dirty="0" smtClean="0"/>
              <a:t>Жан-Жак </a:t>
            </a:r>
            <a:r>
              <a:rPr lang="ru-RU" dirty="0"/>
              <a:t>Руссо. </a:t>
            </a: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3600" dirty="0" smtClean="0"/>
              <a:t>Спасибо </a:t>
            </a:r>
            <a:r>
              <a:rPr lang="ru-RU" sz="3600" dirty="0"/>
              <a:t>за внимание!</a:t>
            </a:r>
            <a:endParaRPr lang="ru-RU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68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9e79289e9fc63d312537f5ab4c4bae652bb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10062015_1219</Template>
  <TotalTime>53</TotalTime>
  <Words>209</Words>
  <Application>Microsoft Office PowerPoint</Application>
  <PresentationFormat>Экран (4:3)</PresentationFormat>
  <Paragraphs>43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 Социально-эмоциональное развитие </vt:lpstr>
      <vt:lpstr>Познавательные процессы</vt:lpstr>
      <vt:lpstr>Общая и мелкая моторика</vt:lpstr>
      <vt:lpstr>Речевое развитие</vt:lpstr>
      <vt:lpstr>Игры</vt:lpstr>
      <vt:lpstr>Творчество</vt:lpstr>
      <vt:lpstr>Презентация PowerPoint</vt:lpstr>
    </vt:vector>
  </TitlesOfParts>
  <Company>DNS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 Грибан</dc:creator>
  <cp:lastModifiedBy>user</cp:lastModifiedBy>
  <cp:revision>9</cp:revision>
  <dcterms:created xsi:type="dcterms:W3CDTF">2015-07-04T03:33:49Z</dcterms:created>
  <dcterms:modified xsi:type="dcterms:W3CDTF">2019-04-17T12:08:32Z</dcterms:modified>
</cp:coreProperties>
</file>