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5" r:id="rId7"/>
    <p:sldId id="262" r:id="rId8"/>
    <p:sldId id="266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0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924944"/>
            <a:ext cx="7704856" cy="1752600"/>
          </a:xfrm>
        </p:spPr>
        <p:txBody>
          <a:bodyPr>
            <a:normAutofit/>
          </a:bodyPr>
          <a:lstStyle/>
          <a:p>
            <a:r>
              <a:rPr lang="ru-RU" sz="1200" dirty="0" smtClean="0"/>
              <a:t>Открытый диалог педагогов.</a:t>
            </a:r>
          </a:p>
          <a:p>
            <a:r>
              <a:rPr lang="ru-RU" sz="1200" dirty="0" smtClean="0"/>
              <a:t> Подготовила педагог-психолог </a:t>
            </a:r>
          </a:p>
          <a:p>
            <a:r>
              <a:rPr lang="ru-RU" sz="1200" dirty="0"/>
              <a:t>1</a:t>
            </a:r>
            <a:r>
              <a:rPr lang="ru-RU" sz="1200" dirty="0" smtClean="0"/>
              <a:t> квалификационной категории </a:t>
            </a:r>
          </a:p>
          <a:p>
            <a:r>
              <a:rPr lang="ru-RU" sz="1200" dirty="0" smtClean="0"/>
              <a:t>Е.Д. Гончаренко</a:t>
            </a:r>
            <a:endParaRPr lang="ru-RU" sz="12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056" y="980728"/>
            <a:ext cx="7772400" cy="1440904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>Что такое нравственность и как ее воспитывать?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805264"/>
            <a:ext cx="7992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2023г.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/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sz="1050" dirty="0"/>
              <a:t>«Цветик-семицветик</a:t>
            </a:r>
            <a:r>
              <a:rPr lang="ru-RU" sz="1050" dirty="0" smtClean="0"/>
              <a:t>»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299902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жизнь, достоинство, права и свободы человека;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патриотизм, гражданственность, служение Отечеству и ответственность за его судьбу;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высокие нравственные идеалы;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крепкая семья;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созидательный труд;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приоритет духовного над материальным, гуманизм, милосердие, справедливость;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коллективизм, взаимопомощь и взаимоуважение;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историческая память и преемственность поколении, единство народов России.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ru-RU" sz="1900" dirty="0"/>
              <a:t>Пункт 4 Основ государственной политики по сохранению и укреплению традиционных российских духовно нравственных ценностей, утверждённых Указом Президента Российской Федерации от 9 ноября 2022 г. № 809 (Собрание законодательства Российской Федерации, 2022, № 46, ст. 7977).</a:t>
            </a:r>
          </a:p>
          <a:p>
            <a:endParaRPr lang="ru-RU" sz="19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70385" y="-243408"/>
            <a:ext cx="7772400" cy="1440904"/>
          </a:xfrm>
          <a:prstGeom prst="rect">
            <a:avLst/>
          </a:prstGeom>
        </p:spPr>
        <p:txBody>
          <a:bodyPr vert="horz" anchor="b">
            <a:normAutofit fontScale="250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16000" dirty="0" smtClean="0">
                <a:solidFill>
                  <a:srgbClr val="4E67C8"/>
                </a:solidFill>
              </a:rPr>
              <a:t>Традиционные ценности российского общества: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525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34400" cy="758952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4E67C8"/>
                </a:solidFill>
              </a:rPr>
              <a:t>Направления воспитания: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sz="2000" dirty="0"/>
              <a:t>Патриотическое направление воспитания</a:t>
            </a:r>
            <a:r>
              <a:rPr lang="ru-RU" sz="2000" dirty="0" smtClean="0"/>
              <a:t>.</a:t>
            </a:r>
          </a:p>
          <a:p>
            <a:pPr lvl="0"/>
            <a:endParaRPr lang="ru-RU" sz="2000" dirty="0"/>
          </a:p>
          <a:p>
            <a:pPr lvl="0"/>
            <a:r>
              <a:rPr lang="ru-RU" sz="2000" dirty="0"/>
              <a:t>Духовно-нравственное направление воспитания</a:t>
            </a:r>
            <a:r>
              <a:rPr lang="ru-RU" sz="2000" dirty="0" smtClean="0"/>
              <a:t>.</a:t>
            </a:r>
          </a:p>
          <a:p>
            <a:pPr lvl="0"/>
            <a:endParaRPr lang="ru-RU" sz="2000" dirty="0"/>
          </a:p>
          <a:p>
            <a:pPr lvl="0"/>
            <a:r>
              <a:rPr lang="ru-RU" sz="2000" dirty="0"/>
              <a:t>Социальное направление воспитания</a:t>
            </a:r>
            <a:r>
              <a:rPr lang="ru-RU" sz="2000" dirty="0" smtClean="0"/>
              <a:t>.</a:t>
            </a:r>
          </a:p>
          <a:p>
            <a:pPr lvl="0"/>
            <a:endParaRPr lang="ru-RU" sz="2000" dirty="0"/>
          </a:p>
          <a:p>
            <a:pPr lvl="0"/>
            <a:r>
              <a:rPr lang="ru-RU" sz="2000" dirty="0"/>
              <a:t>Познавательное направление воспитания</a:t>
            </a:r>
            <a:r>
              <a:rPr lang="ru-RU" sz="2000" dirty="0" smtClean="0"/>
              <a:t>.</a:t>
            </a:r>
          </a:p>
          <a:p>
            <a:pPr lvl="0"/>
            <a:endParaRPr lang="ru-RU" sz="2000" dirty="0"/>
          </a:p>
          <a:p>
            <a:pPr lvl="0"/>
            <a:r>
              <a:rPr lang="ru-RU" sz="2000" dirty="0"/>
              <a:t>Физическое и оздоровительное направление воспитания</a:t>
            </a:r>
            <a:r>
              <a:rPr lang="ru-RU" sz="2000" dirty="0" smtClean="0"/>
              <a:t>.</a:t>
            </a:r>
          </a:p>
          <a:p>
            <a:pPr lvl="0"/>
            <a:endParaRPr lang="ru-RU" sz="2000" dirty="0"/>
          </a:p>
          <a:p>
            <a:pPr lvl="0"/>
            <a:r>
              <a:rPr lang="ru-RU" sz="2000" dirty="0" smtClean="0"/>
              <a:t>Трудовое </a:t>
            </a:r>
            <a:r>
              <a:rPr lang="ru-RU" sz="2000" dirty="0"/>
              <a:t>направление воспитания</a:t>
            </a:r>
            <a:r>
              <a:rPr lang="ru-RU" sz="2000" dirty="0" smtClean="0"/>
              <a:t>.</a:t>
            </a:r>
          </a:p>
          <a:p>
            <a:pPr lvl="0"/>
            <a:endParaRPr lang="ru-RU" sz="2000" dirty="0"/>
          </a:p>
          <a:p>
            <a:pPr lvl="0"/>
            <a:r>
              <a:rPr lang="ru-RU" sz="2000" dirty="0"/>
              <a:t>Эстетическое направление воспитания.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76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avatars.mds.yandex.net/i?id=dc0e8cb1c8d17ecd69f205987e17e400915114c3-81857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783981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251520" y="2492896"/>
            <a:ext cx="8503920" cy="1781944"/>
          </a:xfrm>
        </p:spPr>
        <p:txBody>
          <a:bodyPr/>
          <a:lstStyle/>
          <a:p>
            <a:pPr marL="0" indent="0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Что такое нравственность?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06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/>
          </a:bodyPr>
          <a:lstStyle/>
          <a:p>
            <a:r>
              <a:rPr lang="ru-RU" dirty="0" smtClean="0"/>
              <a:t>Психологический портрет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Составьте психологический портрет, опишите черты характера, особенности и проявления  взрослого человека. Какими качествами он обладает, как применяет свои способности, как относится к себе, к людям, к миру.</a:t>
            </a:r>
          </a:p>
          <a:p>
            <a:endParaRPr lang="ru-RU" dirty="0"/>
          </a:p>
          <a:p>
            <a:r>
              <a:rPr lang="ru-RU" dirty="0" smtClean="0"/>
              <a:t>1. Высоко нравственный</a:t>
            </a:r>
          </a:p>
          <a:p>
            <a:endParaRPr lang="ru-RU" dirty="0"/>
          </a:p>
          <a:p>
            <a:r>
              <a:rPr lang="ru-RU" dirty="0" smtClean="0"/>
              <a:t>2. Безнравственный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83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57200" indent="441960"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latin typeface="Times New Roman"/>
                <a:ea typeface="Calibri"/>
                <a:cs typeface="Times New Roman"/>
              </a:rPr>
              <a:t>Что такое нравственность? Определение</a:t>
            </a:r>
            <a:r>
              <a:rPr lang="ru-RU" sz="3600" dirty="0" smtClean="0">
                <a:latin typeface="Times New Roman"/>
                <a:ea typeface="Calibri"/>
                <a:cs typeface="Times New Roman"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Правила, определяющие поведение; духовные и душевные качества, необходимые человеку в обществе, а также выполнение этих правил, поведение.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Нравственное – это то, что в действиях человека ведется добром и благом, то, что является основой гуманности, а безнравственное, в свою очередь – недопустимое, этически безобразное и недостойное нравственного человека.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677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534400" cy="75895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atin typeface="Times New Roman"/>
                <a:ea typeface="Calibri"/>
                <a:cs typeface="Times New Roman"/>
              </a:rPr>
              <a:t>Целевые ориентиры воспитания детей на этапе завершения освоения </a:t>
            </a:r>
            <a:r>
              <a:rPr lang="ru-RU" sz="3600" b="1" dirty="0" smtClean="0">
                <a:latin typeface="Times New Roman"/>
                <a:ea typeface="Calibri"/>
                <a:cs typeface="Times New Roman"/>
              </a:rPr>
              <a:t>программы: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67960172"/>
              </p:ext>
            </p:extLst>
          </p:nvPr>
        </p:nvGraphicFramePr>
        <p:xfrm>
          <a:off x="971601" y="2218309"/>
          <a:ext cx="6912768" cy="2938883"/>
        </p:xfrm>
        <a:graphic>
          <a:graphicData uri="http://schemas.openxmlformats.org/drawingml/2006/table">
            <a:tbl>
              <a:tblPr firstRow="1" firstCol="1" bandRow="1"/>
              <a:tblGrid>
                <a:gridCol w="1306572"/>
                <a:gridCol w="1126728"/>
                <a:gridCol w="447946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Направление воспитания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Ценности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Целевые ориентиры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1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Духовно нравственное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Жизнь, милосердие, добро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Различающий основные проявления добра и зла, принимающий и уважающий традиционные ценности, ценности семьи и общества, правдивый, искренний, способный к сочувствию и заботе, к нравственному поступку. Способный не оставаться равнодушным к чужому горю, проявлять заботу; Самостоятельно различающий основные отрицательные и положительные человеческие качества, иногда прибегая к помощи взрослого в ситуациях морального выбора.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50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23528" y="404664"/>
            <a:ext cx="8534400" cy="758952"/>
          </a:xfrm>
          <a:prstGeom prst="rect">
            <a:avLst/>
          </a:prstGeom>
        </p:spPr>
        <p:txBody>
          <a:bodyPr vert="horz" anchor="b">
            <a:normAutofit fontScale="250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0" dirty="0" smtClean="0"/>
              <a:t>Формы</a:t>
            </a:r>
            <a:r>
              <a:rPr lang="ru-RU" sz="12000" dirty="0"/>
              <a:t>, методы и средства воспитания</a:t>
            </a:r>
            <a:r>
              <a:rPr lang="ru-RU" sz="12000" dirty="0" smtClean="0"/>
              <a:t>:</a:t>
            </a:r>
            <a:r>
              <a:rPr lang="ru-RU" sz="28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800" dirty="0" smtClean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772816"/>
            <a:ext cx="781446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/>
              <a:t>ситуативная беседа, рассказ, советы, вопросы; социальное моделирование, воспитывающая (проблемная) ситуация, составление рассказов из личного опыта;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/>
              <a:t>чтение художественной литературы с последующим обсуждением и выводами, сочинение рассказов, историй, сказок, заучивание и чтение стихов наизусть; разучивание и исполнение песен, театрализация, драматизация, этюды-инсценировки;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/>
              <a:t>рассматривание и обсуждение картин и книжных иллюстраций, просмотр видеороликов, презентаций, мультфильмов;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/>
              <a:t>организация выставок (книг, репродукций картин, тематических или авторских, детских поделок и тому подобное), экскурсии (в музей, в общеобразовательную организацию и тому подобное), посещение спектаклей, выставок;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/>
              <a:t>игровые методы (игровая роль, игровая ситуация, игровое действие и другие);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/>
              <a:t>демонстрация собственной нравственной позиции педагогом, личный пример педагога, приучение к вежливому общению, поощрение (одобрение, тактильный контакт, похвала, поощряющий взгляд).</a:t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0375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  </a:t>
            </a:r>
            <a:endParaRPr lang="ru-RU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640" y="0"/>
            <a:ext cx="11536511" cy="721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692696"/>
            <a:ext cx="4824536" cy="2217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Нравственность </a:t>
            </a:r>
            <a:r>
              <a:rPr lang="ru-RU" sz="3200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 — основа всех человеческих </a:t>
            </a:r>
            <a:r>
              <a:rPr lang="ru-RU" sz="3200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ценностей.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Альберт </a:t>
            </a:r>
            <a:r>
              <a:rPr lang="ru-RU" dirty="0" err="1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Энштейн</a:t>
            </a:r>
            <a:endParaRPr lang="ru-RU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4793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366</TotalTime>
  <Words>476</Words>
  <Application>Microsoft Office PowerPoint</Application>
  <PresentationFormat>Экран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Официальная</vt:lpstr>
      <vt:lpstr>      Что такое нравственность и как ее воспитывать?</vt:lpstr>
      <vt:lpstr>Презентация PowerPoint</vt:lpstr>
      <vt:lpstr>Направления воспитания:</vt:lpstr>
      <vt:lpstr>Презентация PowerPoint</vt:lpstr>
      <vt:lpstr>Психологический портрет</vt:lpstr>
      <vt:lpstr>Что такое нравственность? Определение:</vt:lpstr>
      <vt:lpstr>Целевые ориентиры воспитания детей на этапе завершения освоения программы: </vt:lpstr>
      <vt:lpstr>Презентация PowerPoint</vt:lpstr>
      <vt:lpstr>   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Психологические основы нравственно-патриотического воспитания в ДОО</dc:title>
  <dc:creator>Психолог</dc:creator>
  <cp:lastModifiedBy>user</cp:lastModifiedBy>
  <cp:revision>14</cp:revision>
  <dcterms:created xsi:type="dcterms:W3CDTF">2023-05-16T08:40:24Z</dcterms:created>
  <dcterms:modified xsi:type="dcterms:W3CDTF">2024-02-09T07:35:38Z</dcterms:modified>
</cp:coreProperties>
</file>