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6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08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Коммуникация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b="1" dirty="0"/>
              <a:t>Взрослый-ребенок» -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Особенности</a:t>
            </a:r>
            <a:r>
              <a:rPr lang="ru-RU" b="1" dirty="0"/>
              <a:t>, риски, ошибки.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3556001"/>
            <a:ext cx="4176464" cy="147320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Подготовила: педагог-психолог         1 квалификационной категории МАДОУ «Цветик-Семицветик» </a:t>
            </a:r>
          </a:p>
          <a:p>
            <a:pPr algn="l"/>
            <a:r>
              <a:rPr lang="ru-RU" dirty="0" smtClean="0"/>
              <a:t>Е.Д. Гончаренко</a:t>
            </a:r>
            <a:endParaRPr lang="ru-RU" dirty="0"/>
          </a:p>
        </p:txBody>
      </p:sp>
      <p:pic>
        <p:nvPicPr>
          <p:cNvPr id="3079" name="Picture 7" descr="https://avatars.mds.yandex.net/i?id=baec999284df619e20a4f91225ec7201_l-5904657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96952"/>
            <a:ext cx="3384376" cy="314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12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276872"/>
            <a:ext cx="7408333" cy="38492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1. Увидев, что Вадик собирается рисовать в свободное от занятий время, педагог спрашивает:</a:t>
            </a:r>
          </a:p>
          <a:p>
            <a:pPr marL="0" indent="0">
              <a:buNone/>
            </a:pPr>
            <a:r>
              <a:rPr lang="ru-RU" dirty="0"/>
              <a:t>— Что ты собираешься рисовать и чем?</a:t>
            </a:r>
          </a:p>
          <a:p>
            <a:pPr marL="0" indent="0">
              <a:buNone/>
            </a:pPr>
            <a:r>
              <a:rPr lang="ru-RU" dirty="0"/>
              <a:t>— Как будешь располагать рисунок на листе бумаге?</a:t>
            </a:r>
          </a:p>
          <a:p>
            <a:pPr marL="0" indent="0">
              <a:buNone/>
            </a:pPr>
            <a:r>
              <a:rPr lang="ru-RU" dirty="0"/>
              <a:t>— Что нарисуешь сначала, а что потом?</a:t>
            </a:r>
          </a:p>
          <a:p>
            <a:pPr marL="0" indent="0">
              <a:buNone/>
            </a:pPr>
            <a:r>
              <a:rPr lang="ru-RU" dirty="0"/>
              <a:t>Напоминает, что после рисования нужно все положить на место.</a:t>
            </a:r>
          </a:p>
          <a:p>
            <a:pPr marL="0" indent="0">
              <a:buNone/>
            </a:pPr>
            <a:r>
              <a:rPr lang="ru-RU" dirty="0"/>
              <a:t>Вопрос: нужно ли такое вмешательство взрослого в самостоятельную деятельность детей?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Упражнение 2.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Педагогический </a:t>
            </a:r>
            <a:r>
              <a:rPr lang="ru-RU" sz="3600" dirty="0"/>
              <a:t>такт воспитателя. Проанализируйте ситуацию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595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276872"/>
            <a:ext cx="7804389" cy="3849291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Занятие</a:t>
            </a:r>
            <a:r>
              <a:rPr lang="ru-RU" dirty="0"/>
              <a:t>.  Рисованию по замыслу. Педагог наблюдает за работой всех детей. Вероника увлеченно рисует пейзаж. В самый разгар работы со стороны педагога в адрес Вероники раздаются замечания: «Что ты мне здесь нарисовала? Ты почему мне все испортила?» Девочка испуганно смотрит на воспитателя, дети вокруг сочувствующе смотрят на Веронику.</a:t>
            </a:r>
          </a:p>
          <a:p>
            <a:r>
              <a:rPr lang="ru-RU" dirty="0"/>
              <a:t>Вопрос: прокомментируйте ситуацию. Ваш совет педагогу.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538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44824"/>
            <a:ext cx="5760639" cy="4078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834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/>
          <a:lstStyle/>
          <a:p>
            <a:r>
              <a:rPr lang="ru-RU" dirty="0"/>
              <a:t>КОММУНИКА́ЦИЯ  (лат. </a:t>
            </a:r>
            <a:r>
              <a:rPr lang="ru-RU" dirty="0" err="1"/>
              <a:t>communicatio</a:t>
            </a:r>
            <a:r>
              <a:rPr lang="ru-RU" dirty="0"/>
              <a:t>, от </a:t>
            </a:r>
            <a:r>
              <a:rPr lang="ru-RU" dirty="0" err="1"/>
              <a:t>communico</a:t>
            </a:r>
            <a:r>
              <a:rPr lang="ru-RU" dirty="0"/>
              <a:t> – делать общим, делать сообща, связывать, общаться), 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071520"/>
            <a:ext cx="5040560" cy="168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424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7bf4abbfcc42986fd5d7903aac4295c0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556792"/>
            <a:ext cx="5900472" cy="4425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92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Общение </a:t>
            </a:r>
            <a:r>
              <a:rPr lang="ru-RU" dirty="0"/>
              <a:t>– это межличностное взаимодействие, в рамках которого личности обмениваются эмоционально значимыми </a:t>
            </a:r>
            <a:r>
              <a:rPr lang="ru-RU" dirty="0" smtClean="0"/>
              <a:t>сообщениями.</a:t>
            </a:r>
          </a:p>
          <a:p>
            <a:endParaRPr lang="ru-RU" dirty="0" smtClean="0"/>
          </a:p>
          <a:p>
            <a:r>
              <a:rPr lang="ru-RU" b="1" dirty="0"/>
              <a:t>Коммуникация</a:t>
            </a:r>
            <a:r>
              <a:rPr lang="ru-RU" dirty="0"/>
              <a:t> – это процесс целенаправленного обмена </a:t>
            </a:r>
            <a:r>
              <a:rPr lang="ru-RU" dirty="0" smtClean="0"/>
              <a:t>информацией.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Чем коммуникация отличается от общения?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789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340768"/>
            <a:ext cx="7452816" cy="4896544"/>
          </a:xfrm>
        </p:spPr>
        <p:txBody>
          <a:bodyPr>
            <a:normAutofit fontScale="92500" lnSpcReduction="20000"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Информационно-коммуникативная</a:t>
            </a:r>
            <a:r>
              <a:rPr lang="ru-RU" b="1" dirty="0"/>
              <a:t>.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b="1" dirty="0" smtClean="0"/>
              <a:t>Интерактивная</a:t>
            </a:r>
            <a:r>
              <a:rPr lang="ru-RU" b="1" dirty="0"/>
              <a:t>.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b="1" dirty="0"/>
              <a:t>Познавательная. </a:t>
            </a:r>
            <a:endParaRPr lang="ru-RU" b="1" dirty="0" smtClean="0"/>
          </a:p>
          <a:p>
            <a:r>
              <a:rPr lang="ru-RU" b="1" dirty="0"/>
              <a:t>Нормативная.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b="1" dirty="0"/>
              <a:t>Аксиологическая.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b="1" dirty="0"/>
              <a:t>Психотерапевтическая.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b="1" dirty="0"/>
              <a:t>Социально-практическая.</a:t>
            </a:r>
            <a:r>
              <a:rPr lang="ru-RU" dirty="0"/>
              <a:t> 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b="1" dirty="0"/>
              <a:t>П</a:t>
            </a:r>
            <a:r>
              <a:rPr lang="ru-RU" b="1" dirty="0" smtClean="0"/>
              <a:t>равильно </a:t>
            </a:r>
            <a:r>
              <a:rPr lang="ru-RU" b="1" dirty="0"/>
              <a:t>выстроенная коммуникация взрослый-ребенок обеспечивает достижение целевых ориентиров на каждом этапе дошкольного образования.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Функции коммуникации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992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2132856"/>
            <a:ext cx="7408333" cy="3960440"/>
          </a:xfrm>
        </p:spPr>
        <p:txBody>
          <a:bodyPr>
            <a:normAutofit/>
          </a:bodyPr>
          <a:lstStyle/>
          <a:p>
            <a:r>
              <a:rPr lang="ru-RU" dirty="0"/>
              <a:t>уважительное внимание; </a:t>
            </a:r>
            <a:endParaRPr lang="ru-RU" dirty="0" smtClean="0"/>
          </a:p>
          <a:p>
            <a:r>
              <a:rPr lang="ru-RU" dirty="0"/>
              <a:t>справедливая оценка; </a:t>
            </a:r>
            <a:endParaRPr lang="ru-RU" dirty="0" smtClean="0"/>
          </a:p>
          <a:p>
            <a:r>
              <a:rPr lang="ru-RU" dirty="0"/>
              <a:t>признание безусловной ценности его личности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b="1" dirty="0"/>
              <a:t>Эти условия может создать только взрослый, более зрелый человек.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Для того чтобы Я ребенка развивалось и становилось сильнее, нужны три условия</a:t>
            </a:r>
            <a:r>
              <a:rPr lang="ru-RU" dirty="0"/>
              <a:t>: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468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276872"/>
            <a:ext cx="7408333" cy="3849291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Стремление </a:t>
            </a:r>
            <a:r>
              <a:rPr lang="ru-RU" dirty="0"/>
              <a:t>ребенка к общению со взрослым – это его естественная потребность;</a:t>
            </a:r>
          </a:p>
          <a:p>
            <a:r>
              <a:rPr lang="ru-RU" dirty="0" smtClean="0"/>
              <a:t>Ребенку </a:t>
            </a:r>
            <a:r>
              <a:rPr lang="ru-RU" dirty="0"/>
              <a:t>важно чувствовать, что его принимают и любят, и ответственен за это воспитатель.</a:t>
            </a:r>
          </a:p>
          <a:p>
            <a:r>
              <a:rPr lang="ru-RU" dirty="0" smtClean="0"/>
              <a:t>Основа </a:t>
            </a:r>
            <a:r>
              <a:rPr lang="ru-RU" dirty="0"/>
              <a:t>коммуникации педагога и детей строится на основе эмоциональной привязанности. </a:t>
            </a:r>
          </a:p>
          <a:p>
            <a:r>
              <a:rPr lang="ru-RU" dirty="0" smtClean="0"/>
              <a:t>Необходимо </a:t>
            </a:r>
            <a:r>
              <a:rPr lang="ru-RU" dirty="0"/>
              <a:t>учитывать актуальный уровень развития понимания речи у каждого ребенка, то есть использовать доступные пониманию ребенка слова и речевые обороты.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Особенности коммуникации с детьми: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541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296065"/>
            <a:ext cx="2232248" cy="2319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/>
          <a:lstStyle/>
          <a:p>
            <a:pPr lvl="0"/>
            <a:r>
              <a:rPr lang="ru-RU" dirty="0"/>
              <a:t>Установление </a:t>
            </a:r>
            <a:r>
              <a:rPr lang="ru-RU" dirty="0" smtClean="0"/>
              <a:t>контакта;</a:t>
            </a:r>
            <a:endParaRPr lang="ru-RU" dirty="0"/>
          </a:p>
          <a:p>
            <a:pPr lvl="0"/>
            <a:r>
              <a:rPr lang="ru-RU" dirty="0"/>
              <a:t>Доступный для ребенка язык </a:t>
            </a:r>
            <a:r>
              <a:rPr lang="ru-RU" dirty="0" smtClean="0"/>
              <a:t>изложения;</a:t>
            </a:r>
            <a:endParaRPr lang="ru-RU" dirty="0"/>
          </a:p>
          <a:p>
            <a:pPr lvl="0"/>
            <a:r>
              <a:rPr lang="ru-RU" dirty="0"/>
              <a:t>Ясность </a:t>
            </a:r>
            <a:r>
              <a:rPr lang="ru-RU" dirty="0" smtClean="0"/>
              <a:t>посланий;</a:t>
            </a:r>
            <a:endParaRPr lang="ru-RU" dirty="0"/>
          </a:p>
          <a:p>
            <a:pPr lvl="0"/>
            <a:r>
              <a:rPr lang="ru-RU" dirty="0"/>
              <a:t>Уважительное отношение к </a:t>
            </a:r>
            <a:r>
              <a:rPr lang="ru-RU" dirty="0" smtClean="0"/>
              <a:t>личности;</a:t>
            </a:r>
            <a:endParaRPr lang="ru-RU" dirty="0"/>
          </a:p>
          <a:p>
            <a:pPr lvl="0"/>
            <a:r>
              <a:rPr lang="ru-RU" dirty="0"/>
              <a:t>Признание права ребенка на его </a:t>
            </a:r>
            <a:r>
              <a:rPr lang="ru-RU" dirty="0" smtClean="0"/>
              <a:t>чувства;</a:t>
            </a:r>
            <a:endParaRPr lang="ru-RU" dirty="0"/>
          </a:p>
          <a:p>
            <a:pPr lvl="0"/>
            <a:r>
              <a:rPr lang="ru-RU" dirty="0"/>
              <a:t>Активное </a:t>
            </a:r>
            <a:r>
              <a:rPr lang="ru-RU" dirty="0" smtClean="0"/>
              <a:t>слушание.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Необходимые условия успешной коммуникации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957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 группа: что может препятствовать педагогу выстраиванию конструктивной коммуникации? </a:t>
            </a:r>
          </a:p>
          <a:p>
            <a:endParaRPr lang="ru-RU" dirty="0" smtClean="0"/>
          </a:p>
          <a:p>
            <a:r>
              <a:rPr lang="ru-RU" dirty="0"/>
              <a:t>2 группа представляет портрет ребёнка, который так или иначе испытывает педагога на «профессионализм», т. е. мешает «конструктивно взаимодействовать».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b="1" dirty="0"/>
              <a:t>Мозговой штурм: Что мешает конструктивной  коммуникации?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4367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88</TotalTime>
  <Words>344</Words>
  <Application>Microsoft Office PowerPoint</Application>
  <PresentationFormat>Экран (4:3)</PresentationFormat>
  <Paragraphs>54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Волна</vt:lpstr>
      <vt:lpstr>Коммуникация  «Взрослый-ребенок» -  Особенности, риски, ошибки. </vt:lpstr>
      <vt:lpstr>Презентация PowerPoint</vt:lpstr>
      <vt:lpstr>Презентация PowerPoint</vt:lpstr>
      <vt:lpstr>Чем коммуникация отличается от общения? </vt:lpstr>
      <vt:lpstr>Функции коммуникации </vt:lpstr>
      <vt:lpstr>Для того чтобы Я ребенка развивалось и становилось сильнее, нужны три условия:  </vt:lpstr>
      <vt:lpstr>Особенности коммуникации с детьми: </vt:lpstr>
      <vt:lpstr>Необходимые условия успешной коммуникации </vt:lpstr>
      <vt:lpstr>Мозговой штурм: Что мешает конструктивной  коммуникации? </vt:lpstr>
      <vt:lpstr>Упражнение 2.  Педагогический такт воспитателя. Проанализируйте ситуацию. 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Коммуникация  «Взрослый-ребенок» -  Особенности, риски, ошибки. </dc:title>
  <dc:creator>Психолог</dc:creator>
  <cp:lastModifiedBy>user</cp:lastModifiedBy>
  <cp:revision>6</cp:revision>
  <dcterms:created xsi:type="dcterms:W3CDTF">2022-10-12T06:20:19Z</dcterms:created>
  <dcterms:modified xsi:type="dcterms:W3CDTF">2022-10-12T07:59:57Z</dcterms:modified>
</cp:coreProperties>
</file>