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20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omanadvice.ru/razvitie-voobrazheniya" TargetMode="External"/><Relationship Id="rId2" Type="http://schemas.openxmlformats.org/officeDocument/2006/relationships/hyperlink" Target="https://womanadvice.ru/razvitie-rechi-detey-rannego-vozrast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340768"/>
            <a:ext cx="5637010" cy="882119"/>
          </a:xfrm>
        </p:spPr>
        <p:txBody>
          <a:bodyPr/>
          <a:lstStyle/>
          <a:p>
            <a:r>
              <a:rPr lang="ru-RU" i="1" dirty="0"/>
              <a:t>Консультация для педагогов: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20888"/>
            <a:ext cx="7175351" cy="1793167"/>
          </a:xfrm>
        </p:spPr>
        <p:txBody>
          <a:bodyPr/>
          <a:lstStyle/>
          <a:p>
            <a:pPr algn="ctr"/>
            <a:r>
              <a:rPr lang="ru-RU" sz="3600" dirty="0">
                <a:effectLst/>
              </a:rPr>
              <a:t>Особенности </a:t>
            </a:r>
            <a:r>
              <a:rPr lang="ru-RU" sz="3600" dirty="0" smtClean="0">
                <a:effectLst/>
              </a:rPr>
              <a:t> </a:t>
            </a:r>
            <a:r>
              <a:rPr lang="ru-RU" sz="3600" dirty="0">
                <a:effectLst/>
              </a:rPr>
              <a:t>интеллектуального </a:t>
            </a:r>
            <a:r>
              <a:rPr lang="ru-RU" sz="3600" dirty="0" smtClean="0">
                <a:effectLst/>
              </a:rPr>
              <a:t>развития </a:t>
            </a:r>
            <a:r>
              <a:rPr lang="ru-RU" sz="3600" dirty="0" smtClean="0">
                <a:effectLst/>
              </a:rPr>
              <a:t>дошкольников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dirty="0" smtClean="0">
                <a:effectLst/>
              </a:rPr>
              <a:t>			</a:t>
            </a:r>
            <a:endParaRPr lang="ru-RU" sz="2200" i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998706" y="4653136"/>
            <a:ext cx="3683665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500" i="1" dirty="0"/>
              <a:t>педагог-психолог МАДОУ </a:t>
            </a:r>
            <a:r>
              <a:rPr lang="ru-RU" sz="3500" i="1" dirty="0" smtClean="0"/>
              <a:t>«</a:t>
            </a:r>
            <a:r>
              <a:rPr lang="ru-RU" sz="3500" i="1" dirty="0"/>
              <a:t>Цветик-семицветик» </a:t>
            </a:r>
            <a:endParaRPr lang="ru-RU" sz="3500" i="1" dirty="0" smtClean="0"/>
          </a:p>
          <a:p>
            <a:r>
              <a:rPr lang="ru-RU" sz="3500" i="1" dirty="0" smtClean="0"/>
              <a:t>Е.Д</a:t>
            </a:r>
            <a:r>
              <a:rPr lang="ru-RU" sz="3500" i="1" dirty="0"/>
              <a:t>. Гончаренко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7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332656"/>
            <a:ext cx="6400800" cy="864096"/>
          </a:xfrm>
        </p:spPr>
        <p:txBody>
          <a:bodyPr/>
          <a:lstStyle/>
          <a:p>
            <a:r>
              <a:rPr lang="ru-RU" dirty="0"/>
              <a:t>Палочки КЮИЗЕНЕРА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66" y="3140968"/>
            <a:ext cx="3600400" cy="3600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836712"/>
            <a:ext cx="518457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4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7704856" cy="2304256"/>
          </a:xfrm>
        </p:spPr>
        <p:txBody>
          <a:bodyPr/>
          <a:lstStyle/>
          <a:p>
            <a:pPr algn="ctr"/>
            <a:r>
              <a:rPr lang="ru-RU" sz="3600" dirty="0">
                <a:effectLst/>
              </a:rPr>
              <a:t>«Интеллект — это </a:t>
            </a:r>
            <a:r>
              <a:rPr lang="ru-RU" sz="3600" dirty="0" smtClean="0">
                <a:effectLst/>
              </a:rPr>
              <a:t>человек в целом, рассматриваемый </a:t>
            </a:r>
            <a:r>
              <a:rPr lang="ru-RU" sz="3600" dirty="0">
                <a:effectLst/>
              </a:rPr>
              <a:t>со стороны его способностей». 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59832" y="3861048"/>
            <a:ext cx="6400800" cy="1008112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К. Ясперс </a:t>
            </a:r>
            <a:r>
              <a:rPr lang="ru-RU" dirty="0" smtClean="0"/>
              <a:t>немецкий </a:t>
            </a:r>
            <a:r>
              <a:rPr lang="ru-RU" dirty="0"/>
              <a:t>философ, психиатр, 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178124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145752"/>
          </a:xfrm>
        </p:spPr>
        <p:txBody>
          <a:bodyPr/>
          <a:lstStyle/>
          <a:p>
            <a:pPr marL="45720" indent="0">
              <a:buNone/>
            </a:pPr>
            <a:r>
              <a:rPr lang="ru-RU" sz="2800" dirty="0"/>
              <a:t>В интеллектуальную деятельность человека включают: </a:t>
            </a:r>
            <a:endParaRPr lang="ru-RU" sz="2800" dirty="0" smtClean="0"/>
          </a:p>
          <a:p>
            <a:pPr marL="45720" indent="0">
              <a:buNone/>
            </a:pPr>
            <a:endParaRPr lang="ru-RU" sz="2800" dirty="0" smtClean="0"/>
          </a:p>
          <a:p>
            <a:pPr lvl="0"/>
            <a:r>
              <a:rPr lang="ru-RU" sz="2800" dirty="0"/>
              <a:t>Ощущение. </a:t>
            </a:r>
          </a:p>
          <a:p>
            <a:pPr lvl="0"/>
            <a:r>
              <a:rPr lang="ru-RU" sz="2800" dirty="0"/>
              <a:t>Воображение. </a:t>
            </a:r>
          </a:p>
          <a:p>
            <a:pPr lvl="0"/>
            <a:r>
              <a:rPr lang="ru-RU" sz="2800" dirty="0"/>
              <a:t>Мышление. </a:t>
            </a:r>
          </a:p>
          <a:p>
            <a:pPr lvl="0"/>
            <a:r>
              <a:rPr lang="ru-RU" sz="2800" dirty="0"/>
              <a:t>Восприятие. </a:t>
            </a:r>
          </a:p>
          <a:p>
            <a:pPr lvl="0"/>
            <a:r>
              <a:rPr lang="ru-RU" sz="2800" dirty="0"/>
              <a:t>Память. </a:t>
            </a:r>
          </a:p>
          <a:p>
            <a:pPr lvl="0"/>
            <a:r>
              <a:rPr lang="ru-RU" sz="2800" dirty="0"/>
              <a:t>Представление.</a:t>
            </a:r>
          </a:p>
          <a:p>
            <a:pPr marL="4572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4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44824"/>
            <a:ext cx="6512511" cy="3672408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>
                <a:effectLst/>
              </a:rPr>
              <a:t>Сенсомоторная. 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ru-RU" sz="2800" dirty="0" smtClean="0">
                <a:effectLst/>
              </a:rPr>
              <a:t>Период </a:t>
            </a:r>
            <a:r>
              <a:rPr lang="ru-RU" sz="2800" dirty="0" err="1">
                <a:effectLst/>
              </a:rPr>
              <a:t>дооперациональных</a:t>
            </a:r>
            <a:r>
              <a:rPr lang="ru-RU" sz="2800" dirty="0">
                <a:effectLst/>
              </a:rPr>
              <a:t> представлений (2 — 7 лет)</a:t>
            </a:r>
            <a:br>
              <a:rPr lang="ru-RU" sz="2800" dirty="0">
                <a:effectLst/>
              </a:rPr>
            </a:b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Период </a:t>
            </a:r>
            <a:r>
              <a:rPr lang="ru-RU" sz="2800" dirty="0">
                <a:effectLst/>
              </a:rPr>
              <a:t>конкретных операций (7 — 11 лет)</a:t>
            </a:r>
            <a:br>
              <a:rPr lang="ru-RU" sz="2800" dirty="0">
                <a:effectLst/>
              </a:rPr>
            </a:b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Стадия </a:t>
            </a:r>
            <a:r>
              <a:rPr lang="ru-RU" sz="2800" dirty="0">
                <a:effectLst/>
              </a:rPr>
              <a:t>формальных операций, после 12 лет</a:t>
            </a:r>
            <a:r>
              <a:rPr lang="ru-RU" sz="2800" b="0" dirty="0">
                <a:effectLst/>
              </a:rPr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60648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</a:t>
            </a:r>
            <a:r>
              <a:rPr lang="ru-RU" sz="2800" dirty="0" smtClean="0"/>
              <a:t>тадии </a:t>
            </a:r>
            <a:r>
              <a:rPr lang="ru-RU" sz="2800" dirty="0"/>
              <a:t>развития </a:t>
            </a:r>
            <a:r>
              <a:rPr lang="ru-RU" sz="2800" dirty="0" smtClean="0"/>
              <a:t>интеллекта в периодизации </a:t>
            </a:r>
            <a:r>
              <a:rPr lang="ru-RU" sz="2800" dirty="0" err="1" smtClean="0"/>
              <a:t>Ж.Ж.Пиаже</a:t>
            </a:r>
            <a:r>
              <a:rPr lang="ru-RU" sz="2800" dirty="0" smtClean="0"/>
              <a:t>: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2464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4256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/>
              <a:t>Виды интеллекта согласно теории Говарда  Гаднера</a:t>
            </a:r>
            <a:r>
              <a:rPr lang="ru-RU" b="1" dirty="0" smtClean="0"/>
              <a:t>:</a:t>
            </a:r>
          </a:p>
          <a:p>
            <a:pPr marL="45720" indent="0">
              <a:buNone/>
            </a:pPr>
            <a:endParaRPr lang="ru-RU" b="1" dirty="0" smtClean="0"/>
          </a:p>
          <a:p>
            <a:r>
              <a:rPr lang="ru-RU" dirty="0"/>
              <a:t>Пространственный. </a:t>
            </a:r>
            <a:endParaRPr lang="ru-RU" dirty="0" smtClean="0"/>
          </a:p>
          <a:p>
            <a:r>
              <a:rPr lang="ru-RU" dirty="0" smtClean="0"/>
              <a:t>Телесно-кинестетический.</a:t>
            </a:r>
          </a:p>
          <a:p>
            <a:r>
              <a:rPr lang="ru-RU" dirty="0" smtClean="0"/>
              <a:t> </a:t>
            </a:r>
            <a:r>
              <a:rPr lang="ru-RU" dirty="0"/>
              <a:t>Музыкальный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Лингвистический. </a:t>
            </a:r>
            <a:endParaRPr lang="ru-RU" dirty="0" smtClean="0"/>
          </a:p>
          <a:p>
            <a:r>
              <a:rPr lang="ru-RU" dirty="0" smtClean="0"/>
              <a:t>Логико-математический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Межличностный </a:t>
            </a:r>
            <a:r>
              <a:rPr lang="ru-RU" dirty="0"/>
              <a:t>(Социальный). </a:t>
            </a:r>
            <a:endParaRPr lang="ru-RU" dirty="0" smtClean="0"/>
          </a:p>
          <a:p>
            <a:r>
              <a:rPr lang="ru-RU" dirty="0" smtClean="0"/>
              <a:t>Внутриличностный</a:t>
            </a:r>
            <a:r>
              <a:rPr lang="ru-RU" dirty="0"/>
              <a:t>. Натуралистический.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98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0017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Интеллектуальное развитие детей в ДОУ должно включать:</a:t>
            </a:r>
          </a:p>
          <a:p>
            <a:pPr lvl="0"/>
            <a:r>
              <a:rPr lang="ru-RU" dirty="0">
                <a:solidFill>
                  <a:schemeClr val="tx1"/>
                </a:solidFill>
                <a:hlinkClick r:id="rId2"/>
              </a:rPr>
              <a:t>развитие речи</a:t>
            </a:r>
            <a:r>
              <a:rPr lang="ru-RU" dirty="0"/>
              <a:t> и речевого общения;</a:t>
            </a:r>
          </a:p>
          <a:p>
            <a:pPr lvl="0"/>
            <a:r>
              <a:rPr lang="ru-RU" dirty="0"/>
              <a:t>развитие пространственного мышления и </a:t>
            </a:r>
            <a:r>
              <a:rPr lang="ru-RU" dirty="0">
                <a:hlinkClick r:id="rId3"/>
              </a:rPr>
              <a:t>воображения</a:t>
            </a:r>
            <a:r>
              <a:rPr lang="ru-RU" u="sng" dirty="0">
                <a:hlinkClick r:id="rId3"/>
              </a:rPr>
              <a:t> </a:t>
            </a:r>
            <a:r>
              <a:rPr lang="ru-RU" dirty="0"/>
              <a:t>(календарь, время);</a:t>
            </a:r>
          </a:p>
          <a:p>
            <a:pPr lvl="0"/>
            <a:r>
              <a:rPr lang="ru-RU" dirty="0"/>
              <a:t>развитие логического мышления (классификация, соотношение);</a:t>
            </a:r>
          </a:p>
          <a:p>
            <a:pPr lvl="0"/>
            <a:r>
              <a:rPr lang="ru-RU" dirty="0"/>
              <a:t>формирование сенсорной координации и моторики рук формирование умения наблюдать, описывать и строить предположения;</a:t>
            </a:r>
          </a:p>
          <a:p>
            <a:pPr lvl="0"/>
            <a:r>
              <a:rPr lang="ru-RU" dirty="0"/>
              <a:t>знакомство с правилами поведения по отношению к миру природы и миру вещей, созданных человеком;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21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0579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/>
              <a:t>Игры и упражнения </a:t>
            </a:r>
            <a:r>
              <a:rPr lang="ru-RU" b="1" dirty="0"/>
              <a:t>для развития интеллектуальных </a:t>
            </a:r>
            <a:r>
              <a:rPr lang="ru-RU" b="1" dirty="0" smtClean="0"/>
              <a:t>способностей</a:t>
            </a:r>
          </a:p>
          <a:p>
            <a:pPr marL="45720" indent="0" algn="ctr">
              <a:buNone/>
            </a:pPr>
            <a:r>
              <a:rPr lang="ru-RU" dirty="0" smtClean="0"/>
              <a:t>Шахматы</a:t>
            </a:r>
          </a:p>
          <a:p>
            <a:pPr marL="45720" indent="0" algn="ctr">
              <a:buNone/>
            </a:pPr>
            <a:endParaRPr lang="ru-RU" dirty="0"/>
          </a:p>
          <a:p>
            <a:pPr marL="45720" indent="0" algn="ctr">
              <a:buNone/>
            </a:pPr>
            <a:endParaRPr lang="ru-RU" dirty="0"/>
          </a:p>
        </p:txBody>
      </p:sp>
      <p:pic>
        <p:nvPicPr>
          <p:cNvPr id="1026" name="Picture 2" descr="C:\Users\user\Desktop\10151743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99475"/>
            <a:ext cx="6780967" cy="375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46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9672" y="692696"/>
            <a:ext cx="3645024" cy="1977400"/>
          </a:xfrm>
        </p:spPr>
        <p:txBody>
          <a:bodyPr/>
          <a:lstStyle/>
          <a:p>
            <a:r>
              <a:rPr lang="ru-RU" sz="2400" dirty="0" smtClean="0"/>
              <a:t>Пазлы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48680"/>
            <a:ext cx="4163803" cy="2526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4536504" cy="37388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14700"/>
            <a:ext cx="4163803" cy="31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3475037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35744"/>
            <a:ext cx="3703658" cy="458883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512511" cy="1143000"/>
          </a:xfrm>
        </p:spPr>
        <p:txBody>
          <a:bodyPr/>
          <a:lstStyle/>
          <a:p>
            <a:pPr algn="ctr"/>
            <a:r>
              <a:rPr lang="ru-RU" sz="2800" dirty="0"/>
              <a:t>Л</a:t>
            </a:r>
            <a:r>
              <a:rPr lang="ru-RU" sz="2800" dirty="0" smtClean="0"/>
              <a:t>абиринты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116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163</TotalTime>
  <Words>116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Особенности  интеллектуального развития дошкольников    </vt:lpstr>
      <vt:lpstr>«Интеллект — это человек в целом, рассматриваемый со стороны его способностей».  </vt:lpstr>
      <vt:lpstr>Презентация PowerPoint</vt:lpstr>
      <vt:lpstr>Сенсомоторная.   Период дооперациональных представлений (2 — 7 лет)  Период конкретных операций (7 — 11 лет)  Стадия формальных операций, после 12 лет.</vt:lpstr>
      <vt:lpstr>Презентация PowerPoint</vt:lpstr>
      <vt:lpstr>Презентация PowerPoint</vt:lpstr>
      <vt:lpstr>Презентация PowerPoint</vt:lpstr>
      <vt:lpstr>Презентация PowerPoint</vt:lpstr>
      <vt:lpstr>Лабиринты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развития интеллектуального развития дошкольников    </dc:title>
  <dc:creator>Психолог</dc:creator>
  <cp:lastModifiedBy>Елена Гончаренко</cp:lastModifiedBy>
  <cp:revision>8</cp:revision>
  <dcterms:created xsi:type="dcterms:W3CDTF">2018-10-10T06:07:51Z</dcterms:created>
  <dcterms:modified xsi:type="dcterms:W3CDTF">2024-02-28T18:53:01Z</dcterms:modified>
</cp:coreProperties>
</file>