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  <p:sldId id="258" r:id="rId3"/>
    <p:sldId id="286" r:id="rId4"/>
    <p:sldId id="260" r:id="rId5"/>
    <p:sldId id="285" r:id="rId6"/>
    <p:sldId id="261" r:id="rId7"/>
    <p:sldId id="282" r:id="rId8"/>
    <p:sldId id="262" r:id="rId9"/>
    <p:sldId id="263" r:id="rId10"/>
    <p:sldId id="264" r:id="rId11"/>
    <p:sldId id="265" r:id="rId12"/>
    <p:sldId id="257" r:id="rId13"/>
    <p:sldId id="266" r:id="rId14"/>
    <p:sldId id="283" r:id="rId15"/>
    <p:sldId id="268" r:id="rId16"/>
    <p:sldId id="270" r:id="rId17"/>
    <p:sldId id="277" r:id="rId18"/>
    <p:sldId id="278" r:id="rId19"/>
    <p:sldId id="271" r:id="rId20"/>
    <p:sldId id="272" r:id="rId21"/>
    <p:sldId id="279" r:id="rId22"/>
    <p:sldId id="273" r:id="rId23"/>
    <p:sldId id="297" r:id="rId24"/>
    <p:sldId id="274" r:id="rId25"/>
    <p:sldId id="275" r:id="rId26"/>
    <p:sldId id="281" r:id="rId27"/>
    <p:sldId id="276" r:id="rId28"/>
    <p:sldId id="287" r:id="rId29"/>
    <p:sldId id="289" r:id="rId30"/>
    <p:sldId id="292" r:id="rId31"/>
    <p:sldId id="295" r:id="rId32"/>
    <p:sldId id="296" r:id="rId3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0000"/>
    <a:srgbClr val="D636B4"/>
    <a:srgbClr val="E4AECF"/>
    <a:srgbClr val="00E200"/>
    <a:srgbClr val="FFD100"/>
    <a:srgbClr val="F48F2D"/>
    <a:srgbClr val="00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5700" y="2179639"/>
            <a:ext cx="6667500" cy="965199"/>
          </a:xfrm>
          <a:solidFill>
            <a:srgbClr val="00E200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5150" y="3360738"/>
            <a:ext cx="5473700" cy="474662"/>
          </a:xfrm>
          <a:solidFill>
            <a:srgbClr val="FFD100"/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D6E3E-0525-4DCC-A915-BC1301445BDA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C092D-CA7D-4C6A-99C9-CC324B4C6C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793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9173F-AADB-429F-B73F-13C2E14951A1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71390-E14A-4C25-BCBB-EEAD6108CD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686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36F40-9CD1-4519-8F7B-E6962FFBCC3A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E1F5D-60CE-48F3-9033-7C9335D1E7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27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E2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lt1">
              <a:alpha val="31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F9B07-55B2-448B-AA0A-04500085DE8A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29CBA-8E74-444B-9C2A-52FD8B7E04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410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7EF02-EC00-4B05-83E8-40055FE515F8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1FC8C-582E-47F9-9FBF-56CE3A6B9E3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24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80920-F156-46DF-BD27-7B27FB58CDBA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41E81-5E7F-449D-9D00-11966A816E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795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DEB08-9EEC-4B23-8855-62BE61AFFFE5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C3E54-71A3-4075-B15C-BB471BBCC7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264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16909-A14A-4A65-AA15-687420F30DC3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018AF-F97F-4AA4-9B3A-772523D831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927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C1948-A1E8-4017-9237-BBC38958E6CD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DE1FF-A89E-462B-AAFC-90372E67EA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669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66046-5D8A-417D-8770-48166D642A40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A3150-2384-4F5C-907D-0B1EE1FCDA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322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0053A-882E-4C66-9F8A-C5D01FDABCEF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AC4E1-FA7F-4AE7-BBFF-74B61770D1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603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AC4D35-9D1C-4DEA-AE21-E5B5556FCF32}" type="datetimeFigureOut">
              <a:rPr lang="ru-RU"/>
              <a:pPr>
                <a:defRPr/>
              </a:pPr>
              <a:t>25.08.2023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C48D97B-15EC-4D91-86C1-4CC37DE687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1063;&#1080;&#1090;&#1072;&#1077;&#1084;%20&#1074;&#1084;&#1077;&#1089;&#1090;&#1077;%20&#1089;%20&#1084;&#1072;&#1083;&#1099;&#1096;&#1086;&#1084;.pub" TargetMode="External"/><Relationship Id="rId2" Type="http://schemas.openxmlformats.org/officeDocument/2006/relationships/hyperlink" Target="&#1087;&#1088;&#1086;&#1095;&#1080;&#1090;&#1072;&#1081;%20&#1084;&#1085;&#1077;%20&#1084;&#1072;&#1084;&#1072;%20&#1089;&#1082;&#1072;&#1079;&#1082;&#1091;.doc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g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g"/><Relationship Id="rId4" Type="http://schemas.openxmlformats.org/officeDocument/2006/relationships/image" Target="../media/image6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1599882" y="2158831"/>
            <a:ext cx="62642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“</a:t>
            </a:r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Пестушки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 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1440181" y="0"/>
            <a:ext cx="666368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Частное дошкольное образовательное учреждение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№103 ОАО «РЖД»</a:t>
            </a:r>
          </a:p>
          <a:p>
            <a:pPr algn="ctr"/>
            <a:endParaRPr lang="ru-RU" dirty="0" smtClean="0"/>
          </a:p>
        </p:txBody>
      </p:sp>
      <p:sp>
        <p:nvSpPr>
          <p:cNvPr id="2052" name="TextBox 5"/>
          <p:cNvSpPr txBox="1">
            <a:spLocks noChangeArrowheads="1"/>
          </p:cNvSpPr>
          <p:nvPr/>
        </p:nvSpPr>
        <p:spPr bwMode="auto">
          <a:xfrm>
            <a:off x="5772150" y="5441623"/>
            <a:ext cx="33718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Авторы 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Лисицына Г.В</a:t>
            </a:r>
          </a:p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Лыскова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С.А.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476" y="4300044"/>
            <a:ext cx="2294574" cy="22831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0892" y="2961215"/>
            <a:ext cx="45280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Говорушки</a:t>
            </a:r>
            <a:r>
              <a:rPr lang="ru-RU" sz="6000" b="1" dirty="0" smtClean="0">
                <a:solidFill>
                  <a:srgbClr val="FF0000"/>
                </a:solidFill>
              </a:rPr>
              <a:t>”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6015" y="3976878"/>
            <a:ext cx="5097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(Развитие речи детей раннего возраста средствами фольклора)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7738" y="377508"/>
            <a:ext cx="5532437" cy="40934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Заключительный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Цели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подведение результатов проекта.</a:t>
            </a:r>
          </a:p>
          <a:p>
            <a:pPr algn="just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Содержание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электронной презентации по итогам работы  над проектом.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Участие детей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фольклорном  развлечении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«В гостях у бабушки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Варварушки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4610" y="4187825"/>
            <a:ext cx="2857500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22387" y="103506"/>
            <a:ext cx="7615237" cy="61555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детьми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Чтение, обыгрывание, рассказывание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Беседы по содержанию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развивающие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игры: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«Чей домик?», </a:t>
            </a:r>
          </a:p>
          <a:p>
            <a:pPr algn="just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Кто в домике живет?», «Угадай и собери», развивающее лото </a:t>
            </a:r>
          </a:p>
          <a:p>
            <a:pPr algn="just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Животные и птицы».</a:t>
            </a:r>
          </a:p>
          <a:p>
            <a:pPr marL="285750" indent="-28575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«Баю-бай», «Оладушки», «Как у нашего кота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Еду-еду к бабе, к деду», «Водичка-водичка», «Петушок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Как по снегу, по метели трое саночек летели», </a:t>
            </a:r>
          </a:p>
          <a:p>
            <a:pPr marL="263525" indent="-263525" algn="just">
              <a:tabLst>
                <a:tab pos="354013" algn="l"/>
              </a:tabLs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Чики-чики-чикалочки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», «Как у нашего кота», «Улитка,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улитка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!», «Киска, киска, киска брысь.'», «Божья хороша»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Изготовление руками детей оладушек и крендельков из</a:t>
            </a:r>
          </a:p>
          <a:p>
            <a:pPr algn="just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соленого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теста, заборчика для домика петушка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</a:t>
            </a:r>
          </a:p>
          <a:p>
            <a:pPr algn="just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пластилина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рисование пальчиками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«Огород на подоконнике»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Театральная деятельность. Обыгрывание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/>
              <a:t>“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Кисонька,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мурысонька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”, “Улитка, улитка”, “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Солныщко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ведрышко”…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366102" y="668338"/>
            <a:ext cx="6086603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родителями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детям дома.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Заучивание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вместе с детьми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выставки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“Мамины помощники”. </a:t>
            </a:r>
          </a:p>
          <a:p>
            <a:pPr>
              <a:defRPr/>
            </a:pPr>
            <a:endParaRPr lang="ru-RU" sz="3200" b="1" dirty="0"/>
          </a:p>
          <a:p>
            <a:pPr algn="ctr"/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0" y="4970944"/>
            <a:ext cx="1642110" cy="1483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2"/>
          <p:cNvSpPr>
            <a:spLocks noChangeArrowheads="1"/>
          </p:cNvSpPr>
          <p:nvPr/>
        </p:nvSpPr>
        <p:spPr bwMode="auto">
          <a:xfrm>
            <a:off x="2206625" y="468313"/>
            <a:ext cx="5622925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Взаимодействие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педагогами ДОУ</a:t>
            </a:r>
          </a:p>
          <a:p>
            <a:pPr algn="ctr"/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Методические рекомендации педагогов для работы по данной теме.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Сбор методической литературы.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Муз. руководитель проводит музыкальные занятия с использованием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Помощь в оформлении и проведении театрализованных постановок.</a:t>
            </a:r>
          </a:p>
          <a:p>
            <a:pPr algn="just"/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K:\анимашки\b50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3938" y="5345410"/>
            <a:ext cx="12668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91590" y="2217420"/>
            <a:ext cx="6680355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Приложение</a:t>
            </a:r>
            <a:endParaRPr lang="ru-RU" sz="8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19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91740" y="15689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этап подготовительный: </a:t>
            </a: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Выставка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«Мои любимые книжки».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781" y="2976985"/>
            <a:ext cx="3281918" cy="24614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336" y="1316735"/>
            <a:ext cx="2994660" cy="42572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8920" y="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этап основной: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родителями была проведена беседа на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тему «Почитай мне сказку мама».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Консультации для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родителей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«Читаем вместе с малышом».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3327" y="3895527"/>
            <a:ext cx="4317346" cy="24305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927" y="1137916"/>
            <a:ext cx="2623892" cy="19679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5188" y="1137916"/>
            <a:ext cx="2623892" cy="1967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3348988" y="83402"/>
            <a:ext cx="4263391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Консультации </a:t>
            </a:r>
          </a:p>
          <a:p>
            <a:pPr algn="ctr"/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“Игры-</a:t>
            </a:r>
            <a:r>
              <a:rPr lang="ru-RU" sz="28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малышом”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43364">
            <a:off x="2297199" y="1006484"/>
            <a:ext cx="1795256" cy="25404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65687">
            <a:off x="513019" y="3315541"/>
            <a:ext cx="1997492" cy="28233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71002">
            <a:off x="6903715" y="1004367"/>
            <a:ext cx="1805554" cy="2631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22442">
            <a:off x="4296019" y="3189719"/>
            <a:ext cx="2067729" cy="292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1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3403" y="57150"/>
            <a:ext cx="6107762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“Пальчиковые игры с </a:t>
            </a:r>
            <a:r>
              <a:rPr lang="ru-RU" sz="28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потешками</a:t>
            </a:r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577" y="821308"/>
            <a:ext cx="2130544" cy="30136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372" y="2889948"/>
            <a:ext cx="2061824" cy="29164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26" y="3006089"/>
            <a:ext cx="2123051" cy="300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196" y="821308"/>
            <a:ext cx="2258664" cy="319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7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08910" y="214044"/>
            <a:ext cx="5646420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детьми </a:t>
            </a:r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режимных </a:t>
            </a:r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моментах: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74320" y="4818888"/>
            <a:ext cx="49263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Каша вкусная дымится,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Леша кашу есть садится,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Очень каша хороша,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Ели кашу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неспеша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Ложка за ложкой,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Ели понемножку.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83330" y="113604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Баю-баю-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баюшок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Ляжет дочка на пушок.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пуховую кровать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Будет дочка крепко спать.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06540" y="55017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Водичка, водичка,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умой мое личико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0" y="2404994"/>
            <a:ext cx="1863090" cy="33051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540" y="1545335"/>
            <a:ext cx="2286000" cy="39564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13" y="1136049"/>
            <a:ext cx="1993392" cy="3727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257300" y="248285"/>
            <a:ext cx="7715250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dirty="0"/>
              <a:t> </a:t>
            </a:r>
            <a:endParaRPr lang="ru-RU" sz="2000" dirty="0" smtClean="0"/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Существенную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роль в процессе развития речи детей дошкольного возраста выполняет художественное слово – детская литература и фольклор. Именно фольклорные произведения  характеризуются богатством, наполненностью, яркостью речи, интонационной выразительностью.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Малые формы фольклора являются первыми художественными произведениями, которые слышит ребёнок.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Устное народное творчество представляет собой прекрасный речевой материал, который можно использовать в непосредственно образовательной и в совместной деятельности. Возможность использования устного народного творчества в дошкольном учреждении для развития речи детей дошкольного возраста обусловлена спецификой содержания и форм произведений словесного творчества русского народа, характером знакомства с ними и речевым развитием дошкольников.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7550" y="1175799"/>
            <a:ext cx="22745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Солнышко, ведрышко,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Выгляни скорей!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Обними, обогрей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цыплят и ягнят,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еще маленьких ребят!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13558" y="3011447"/>
            <a:ext cx="29489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20956" y="104656"/>
            <a:ext cx="6121163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Непосредственно-образовательная </a:t>
            </a:r>
          </a:p>
          <a:p>
            <a:pPr algn="ctr"/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5600" y="2749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Вперевалочку идет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Косолапый мишка.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Он принес в подарок мед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большую шишку!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956119" y="419641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Ручки, спляшите разок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Ручки, спляшите разок —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Будет вам завтра пирог!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Ах, вы мои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мастерички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Быстрые ручки-сестрички!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Яблочный будет пирог,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Только спляшите разок.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802" y="1754544"/>
            <a:ext cx="2927495" cy="21956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74" y="3950165"/>
            <a:ext cx="1570482" cy="25329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296" y="3315075"/>
            <a:ext cx="2020824" cy="316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5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4325" y="448597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Да, удачный вырос лук.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Всё свершилось. Но не вдруг.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Труд затрачен мною был.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За посадкой я следил.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Вырос крупный лук-порей.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теперь ты не болей.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26979" y="388767"/>
            <a:ext cx="4516044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«Огород на подоконнике»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006" y="1106424"/>
            <a:ext cx="2201418" cy="44714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002" y="1106424"/>
            <a:ext cx="2614041" cy="495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2730" y="37178"/>
            <a:ext cx="5486400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Чтение и рассматривание книг, обыгрывание </a:t>
            </a:r>
            <a:r>
              <a:rPr lang="ru-RU" sz="2800" b="1" spc="50" dirty="0" err="1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потешек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57450" y="55846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Подвижные игры: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«Зайка серенький сидит»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«Бурый мишка»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«Курочка и цыплята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6020" y="3250147"/>
            <a:ext cx="1849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Просмотр сказок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8616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Книжка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– это не игрушка,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Это – лучшая подружка!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32270" y="443051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Гоп! Гоп! </a:t>
            </a:r>
          </a:p>
          <a:p>
            <a:pPr lvl="0"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Конь живой,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с хвостом,</a:t>
            </a:r>
          </a:p>
          <a:p>
            <a:pPr lvl="0"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 и с гривой.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Он качает головой,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Вот какой красивый!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32" y="2596896"/>
            <a:ext cx="2087118" cy="31262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170" y="896111"/>
            <a:ext cx="1640326" cy="24830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812" y="1078019"/>
            <a:ext cx="1782318" cy="33524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904" y="3571077"/>
            <a:ext cx="1536192" cy="206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2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0048" y="365125"/>
            <a:ext cx="5845302" cy="59499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Театрализация сказок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4" y="2185416"/>
            <a:ext cx="4105656" cy="2688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136" y="877824"/>
            <a:ext cx="1899666" cy="33741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698" y="4681728"/>
            <a:ext cx="3950208" cy="18470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" y="4928616"/>
            <a:ext cx="3483864" cy="16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282" y="877824"/>
            <a:ext cx="1929384" cy="337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663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7313" y="53578"/>
            <a:ext cx="5558125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Совместно </a:t>
            </a:r>
            <a:endParaRPr lang="ru-RU" sz="28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музыкальным руководителем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82562" y="3053953"/>
            <a:ext cx="2093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«Веселый оркестр»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17201" y="5909488"/>
            <a:ext cx="2121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«Звонкие горошки»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996" y="5418266"/>
            <a:ext cx="2622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«Лучик, лучик озорной,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Поиграй-ка, ты со мной»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28580" y="5215205"/>
            <a:ext cx="2140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-кички»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760" y="977403"/>
            <a:ext cx="4249229" cy="21068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088" y="3508244"/>
            <a:ext cx="3412063" cy="20762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4" y="2785259"/>
            <a:ext cx="2514111" cy="26146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3" y="3163511"/>
            <a:ext cx="2541289" cy="204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35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4583" y="833139"/>
            <a:ext cx="60271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Книжка – это не игрушка,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Это – лучшая подружка!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Береги её, малышка: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Обо всём расскажет книжка!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(Т.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Прокушева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1200" dirty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12799" y="138946"/>
            <a:ext cx="2355004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Читаем дома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688" y="275982"/>
            <a:ext cx="3016077" cy="24232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71" y="2357888"/>
            <a:ext cx="2102570" cy="41800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803" y="3513697"/>
            <a:ext cx="2319846" cy="23198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4" t="10167" r="8325" b="32101"/>
          <a:stretch/>
        </p:blipFill>
        <p:spPr>
          <a:xfrm>
            <a:off x="3265315" y="2772131"/>
            <a:ext cx="2184509" cy="295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3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68880" y="160020"/>
            <a:ext cx="4135684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«Мамины помощники»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08648" y="760335"/>
            <a:ext cx="23778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Ладушки, ладушки,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Испекли оладушки.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 окно поставили,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Остывать заставили.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Воробьи прилетели-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Все оладушки съели.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0137" y="4743093"/>
            <a:ext cx="26338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пеку, пеку, пеку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Деткам всем по пирожку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для милой мамочки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Испеку я прянички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" y="2606040"/>
            <a:ext cx="2160270" cy="29809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80" y="4352916"/>
            <a:ext cx="1715785" cy="23862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262" y="2875974"/>
            <a:ext cx="1597914" cy="32230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354" y="140711"/>
            <a:ext cx="1636038" cy="28163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09" y="2039630"/>
            <a:ext cx="1868052" cy="270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0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55159" y="182880"/>
            <a:ext cx="410274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Посещение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 «Русской избы»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72" y="2880360"/>
            <a:ext cx="1837315" cy="33741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027" y="1648718"/>
            <a:ext cx="1579626" cy="29187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566" y="182880"/>
            <a:ext cx="2091690" cy="40782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435" y="2880360"/>
            <a:ext cx="1707642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1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86" y="2203704"/>
            <a:ext cx="2128266" cy="4142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310" y="155448"/>
            <a:ext cx="1835658" cy="3931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010" y="155448"/>
            <a:ext cx="1808226" cy="4018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656" y="4398264"/>
            <a:ext cx="4709160" cy="194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9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38" y="3429000"/>
            <a:ext cx="2334006" cy="32735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296" y="114300"/>
            <a:ext cx="2212848" cy="3172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918" y="73152"/>
            <a:ext cx="2283714" cy="3255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736" y="3429000"/>
            <a:ext cx="2004822" cy="31821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758" y="3429000"/>
            <a:ext cx="2068830" cy="32735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594" y="3429000"/>
            <a:ext cx="2081403" cy="327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49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4530" y="34290"/>
            <a:ext cx="68694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Проблема: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Нравственные качества личности можно и нужно развивать с помощью детского фольклора .Длительное время, работая с детьми раннего возраста, мы заметили, что дети положительно и эмоционально реагируют на произведения русского народного творчества: песенки,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прибаутки и т.д.. Они помогают нам легче найти контакт с малышами в период адаптации, а также определить уровень речевого развития ребенка. Ранний возраст – фундамент общего развития ребенка, в том числе и речевого. Речь становится для него необходимой потребностью для общения со взрослыми и сверстниками.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Так как роль семьи в речевом развитии малышей очень велика, мы стали активно привлекать родителей к решению выявленных проблем. Провели анкетирование, которое показало, что большинство родителей не придают большого значения использованию устного народного творчества в жизни ребенка. Именно поэтому мы начали работу над этим проектом.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07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" y="3035808"/>
            <a:ext cx="2288286" cy="34838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26" y="137160"/>
            <a:ext cx="2443734" cy="32278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698" y="3451860"/>
            <a:ext cx="2324862" cy="28437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474" y="137160"/>
            <a:ext cx="2553462" cy="3218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934" y="3451860"/>
            <a:ext cx="2050542" cy="314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805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1680" y="219457"/>
            <a:ext cx="6498908" cy="2084831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Библиографический список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1. Алексеева М.М. “Методика развития речи и обучения   родному языку дошкольников” Изд. Центр “Академия”, 1999.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2. Соловьева О.И. “Методика развития речи и обучение    родному языку в детском саду” М., Просвещение, 1998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8912" y="2386584"/>
            <a:ext cx="8071676" cy="521208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Ревина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И. “Дни, прожитые с детьми: Фольклор и авторская песня в жизни детей”//Дошкольное воспитание, 2000, №4.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Скворцова Л. “Формирования у детей интереса к русскому фольклору” Дошкольное воспитание, 2004.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Сергеева Д. “А как речь - то говорит, словно реченька журчит”: Малый фольклор.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Дош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воспитание, 1994, №9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Неганова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Н. “Русский фольклор в жизни малышей” Дошкольное воспитание,1995, №9.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 Новицкая М. “Фольклорная школа” Дошкольное воспитание, 1993г. №9.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8. Никитина М.А. “Фольклор в эстетическом и нравственном воспитании школьников”, Минск, 2002.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9. Зуева Т.В. “Русский фольклор” Флинта: Наука, 2000.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10. Усова А.П. “Русское народное творчество в детском саду”. М., Просвещение, 1999.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Флерина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Е.А. “Эстетическое воспитание дошкольников”. М., 2004.</a:t>
            </a:r>
          </a:p>
          <a:p>
            <a:pPr lvl="0" algn="just">
              <a:lnSpc>
                <a:spcPct val="100000"/>
              </a:lnSpc>
              <a:spcBef>
                <a:spcPct val="0"/>
              </a:spcBef>
            </a:pPr>
            <a:endParaRPr lang="ru-RU" sz="1600" dirty="0">
              <a:solidFill>
                <a:prstClr val="black"/>
              </a:solidFill>
              <a:latin typeface="Calibri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527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723" y="1048305"/>
            <a:ext cx="3066554" cy="47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6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613" y="160655"/>
            <a:ext cx="6856412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познавательно-творческий.</a:t>
            </a:r>
          </a:p>
          <a:p>
            <a:pPr algn="just"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долгосрочный (один год)</a:t>
            </a:r>
          </a:p>
          <a:p>
            <a:pPr algn="just"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первой младшей группы, </a:t>
            </a:r>
          </a:p>
          <a:p>
            <a:pPr algn="just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воспитатели группы, музыкальный руководитель, родители </a:t>
            </a:r>
          </a:p>
          <a:p>
            <a:pPr algn="just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воспитанников.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Создать оптимальные  условия  для развития речи детей раннего возраста средствами малых фольклорных форм.</a:t>
            </a:r>
          </a:p>
          <a:p>
            <a:pPr algn="just"/>
            <a:r>
              <a:rPr lang="ru-RU" sz="2000" dirty="0"/>
              <a:t> </a:t>
            </a:r>
          </a:p>
          <a:p>
            <a:pPr algn="just"/>
            <a:r>
              <a:rPr lang="ru-RU" sz="2000" b="1" dirty="0"/>
              <a:t> </a:t>
            </a:r>
            <a:endParaRPr lang="ru-RU" sz="2000" dirty="0"/>
          </a:p>
          <a:p>
            <a:pPr lvl="0" algn="just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sz="2000" dirty="0">
              <a:solidFill>
                <a:srgbClr val="000000"/>
              </a:solidFill>
              <a:latin typeface="Times New Roman" pitchFamily="18"/>
              <a:ea typeface="Microsoft YaHei" pitchFamily="2"/>
              <a:cs typeface="Times New Roman" pitchFamily="18"/>
            </a:endParaRPr>
          </a:p>
          <a:p>
            <a:pPr lvl="0">
              <a:buFont typeface="Wingdings" pitchFamily="2" charset="2"/>
              <a:buChar char="q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ирина\Desktop\image (2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6010" y="3796608"/>
            <a:ext cx="1771650" cy="252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K:\анимашки\b50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6200" y="5060922"/>
            <a:ext cx="12668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679" y="101084"/>
            <a:ext cx="72131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461" y="2324220"/>
            <a:ext cx="853820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интерес к художественной литературе.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на основе устного народного творчества положительные отношения к совместной деятельности в режимных моментах.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Объединять усилия воспитателе и родителей в вопросах речевого развития средствами фольклора.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Систематизировать работу по использованию произведений устного народного творчества для формирования у малышей речевой активности.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Подобрать и составить картотеку русского фольклора.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Формирование раннего восприятия звуковой культуры речи на основе ритмико- мелодической структуры языка в малых формах фольклора.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Воспитание интереса к художественной литературе. Формирование способности к целостному восприятию произведений разных жанров, усвоению содержаний произведений и эмоциональной отзывчивости на них.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Консультация для родителей «Фольклор в жизни ребенка»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Способствовать использованию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метода проекта в работе с родителями. Привлечение родителей к активному участию в жизни группы.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20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2934" y="93027"/>
            <a:ext cx="7102475" cy="184665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проекта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defRPr/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ru-RU" dirty="0"/>
          </a:p>
        </p:txBody>
      </p:sp>
      <p:pic>
        <p:nvPicPr>
          <p:cNvPr id="5" name="Picture 2" descr="Анимашки Дет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6646" y="5296895"/>
            <a:ext cx="1787525" cy="156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77440" y="841248"/>
            <a:ext cx="6409944" cy="4914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575"/>
              </a:lnSpc>
              <a:spcAft>
                <a:spcPts val="375"/>
              </a:spcAft>
              <a:buFont typeface="+mj-lt"/>
              <a:buAutoNum type="arabicPeriod"/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Установление доверительных отношений между ребенком и педагогом;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ts val="1575"/>
              </a:lnSpc>
              <a:spcAft>
                <a:spcPts val="375"/>
              </a:spcAft>
              <a:buFont typeface="+mj-lt"/>
              <a:buAutoNum type="arabicPeriod"/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Формирование первичных навыков восприятия фонематической и лексической стороны речи;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ts val="1575"/>
              </a:lnSpc>
              <a:spcAft>
                <a:spcPts val="375"/>
              </a:spcAft>
              <a:buFont typeface="+mj-lt"/>
              <a:buAutoNum type="arabicPeriod"/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Повышение интереса и эмоциональной отзывчивости детей к устному народному творчеству;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ts val="1575"/>
              </a:lnSpc>
              <a:spcAft>
                <a:spcPts val="375"/>
              </a:spcAft>
              <a:buFont typeface="+mj-lt"/>
              <a:buAutoNum type="arabicPeriod"/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Обогащение словаря детей к концу года новыми словами, оборотами, выражениями;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ts val="1575"/>
              </a:lnSpc>
              <a:spcAft>
                <a:spcPts val="375"/>
              </a:spcAft>
              <a:buFont typeface="+mj-lt"/>
              <a:buAutoNum type="arabicPeriod"/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Формирование интереса к устному народному творчеству, художественной литературе;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ts val="1575"/>
              </a:lnSpc>
              <a:spcAft>
                <a:spcPts val="375"/>
              </a:spcAft>
              <a:buFont typeface="+mj-lt"/>
              <a:buAutoNum type="arabicPeriod"/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Овладение детьми навыками общения со взрослыми и сверстниками;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ts val="1575"/>
              </a:lnSpc>
              <a:spcAft>
                <a:spcPts val="375"/>
              </a:spcAft>
              <a:buFont typeface="+mj-lt"/>
              <a:buAutoNum type="arabicPeriod"/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Заинтересованность родителей в вопросе использование малых фольклорных форм в речевом развитии детей в домашних условиях, повышение желания разучивать с детьми </a:t>
            </a:r>
            <a:r>
              <a:rPr lang="ru-RU" sz="1400" kern="15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потешки</a:t>
            </a: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, </a:t>
            </a:r>
            <a:r>
              <a:rPr lang="ru-RU" sz="1400" kern="15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пестушки</a:t>
            </a: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, загадки и объяснять им их смысл;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ts val="1575"/>
              </a:lnSpc>
              <a:spcAft>
                <a:spcPts val="375"/>
              </a:spcAft>
              <a:buFont typeface="+mj-lt"/>
              <a:buAutoNum type="arabicPeriod"/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Пополнение детской библиотеки книгами и иллюстрациями к русским народным песенкам, </a:t>
            </a:r>
            <a:r>
              <a:rPr lang="ru-RU" sz="1400" kern="15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потешкам</a:t>
            </a: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, </a:t>
            </a:r>
            <a:r>
              <a:rPr lang="ru-RU" sz="1400" kern="15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пестушкам</a:t>
            </a: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;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ts val="1575"/>
              </a:lnSpc>
              <a:spcAft>
                <a:spcPts val="375"/>
              </a:spcAft>
              <a:buFont typeface="+mj-lt"/>
              <a:buAutoNum type="arabicPeriod"/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Составление картотеки произведений малого русского фольклора для детей раннего возраста;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marL="342900" lvl="0" indent="-342900" algn="just">
              <a:lnSpc>
                <a:spcPts val="1575"/>
              </a:lnSpc>
              <a:spcAft>
                <a:spcPts val="375"/>
              </a:spcAft>
              <a:buFont typeface="+mj-lt"/>
              <a:buAutoNum type="arabicPeriod"/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Подборка консультаций для родителей «Использование устного народного творчества в развитии речи детей».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  <a:p>
            <a:pPr algn="just">
              <a:lnSpc>
                <a:spcPts val="1575"/>
              </a:lnSpc>
              <a:spcAft>
                <a:spcPts val="375"/>
              </a:spcAft>
            </a:pPr>
            <a:r>
              <a:rPr lang="ru-RU" sz="1400" kern="15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 </a:t>
            </a:r>
            <a:endParaRPr lang="ru-RU" sz="1200" kern="150" dirty="0">
              <a:ea typeface="SimSun" panose="02010600030101010101" pitchFamily="2" charset="-122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90274" y="171450"/>
            <a:ext cx="572762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rgbClr val="F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C0000"/>
                </a:solidFill>
                <a:latin typeface="Times New Roman" pitchFamily="18" charset="0"/>
                <a:cs typeface="Times New Roman" pitchFamily="18" charset="0"/>
              </a:rPr>
              <a:t>Продукты проекта:</a:t>
            </a:r>
          </a:p>
          <a:p>
            <a:pPr algn="ctr"/>
            <a:endParaRPr lang="ru-RU" sz="2800" b="1" dirty="0" smtClean="0">
              <a:solidFill>
                <a:srgbClr val="FC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уголка для родителей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“Фольклор в вашей семье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Фотовыставка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“Мамины помощники”.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“Огород на подоконнике”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Методические рекомендации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«Использование устного     народного творчества в развитии речи детей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Презентация проекта.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Перспективное планирование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 данной теме.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Развлечение «В гостях у бабушки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Варварушки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>
              <a:defRPr/>
            </a:pPr>
            <a:endParaRPr lang="ru-RU" sz="2000" b="1" dirty="0">
              <a:solidFill>
                <a:srgbClr val="F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K:\анимашки\b50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8886" y="5352970"/>
            <a:ext cx="12668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K:\анимашки\b50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278" y="5067260"/>
            <a:ext cx="12668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39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2314575" y="590550"/>
            <a:ext cx="540702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проекта: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642" y="2020888"/>
            <a:ext cx="8900193" cy="40934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Вводный:</a:t>
            </a:r>
          </a:p>
          <a:p>
            <a:pPr algn="just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Цели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знакомство с семьей ребенка для установления контакта. </a:t>
            </a:r>
          </a:p>
          <a:p>
            <a:pPr algn="just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Содержание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Анкетирование родителей.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Подбор методической литературы.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Подбор произведений русского фольклора для использования в режимных 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моментах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прогулках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(картотеки).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информационного стенда на темы: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Любимые книги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наших</a:t>
            </a:r>
          </a:p>
          <a:p>
            <a:pPr algn="just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малышей», 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Читаем вместе с малышом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», «Фольклор в жизни малыша»</a:t>
            </a: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и др.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развивающей среды в группе (музыкальный уголок,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кукольного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театра, игровые зоны, и пр.)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1538" y="765175"/>
            <a:ext cx="6259512" cy="52937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</a:t>
            </a:r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Цели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реализация проекта согласно плану. </a:t>
            </a:r>
          </a:p>
          <a:p>
            <a:pPr algn="just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Содержание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Игровая деятельность (русские народные подвижные игры)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НОД  (речевые игры)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Заучивание потешек, закличек, поговорок.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Прослушивание аудиозаписей русских народных песен.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Прослушивание русских народных сказок.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детей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развлечении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«В гостях у бабушки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Варварушки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3" name="Picture 3" descr="C:\Users\Серик\Desktop\раб с род\Люба\анимашки\b42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6454" y="5005558"/>
            <a:ext cx="1357313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1212</Words>
  <Application>Microsoft Office PowerPoint</Application>
  <PresentationFormat>Экран (4:3)</PresentationFormat>
  <Paragraphs>193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Microsoft YaHei</vt:lpstr>
      <vt:lpstr>SimSun</vt:lpstr>
      <vt:lpstr>Arial</vt:lpstr>
      <vt:lpstr>Calibri</vt:lpstr>
      <vt:lpstr>Calibri Light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Театрализация сказок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Библиографический список  1. Алексеева М.М. “Методика развития речи и обучения   родному языку дошкольников” Изд. Центр “Академия”, 1999. 2. Соловьева О.И. “Методика развития речи и обучение    родному языку в детском саду” М., Просвещение, 1998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2015-10-08T17:51:52Z</dcterms:created>
  <dcterms:modified xsi:type="dcterms:W3CDTF">2023-08-25T20:40:34Z</dcterms:modified>
</cp:coreProperties>
</file>