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  <p:sldId id="256" r:id="rId16"/>
    <p:sldId id="299" r:id="rId17"/>
    <p:sldId id="300" r:id="rId18"/>
    <p:sldId id="295" r:id="rId19"/>
    <p:sldId id="296" r:id="rId20"/>
    <p:sldId id="297" r:id="rId21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5"/>
            <p14:sldId id="296"/>
            <p14:sldId id="29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6029" autoAdjust="0"/>
    <p:restoredTop sz="94629" autoAdjust="0"/>
  </p:normalViewPr>
  <p:slideViewPr>
    <p:cSldViewPr showGuides="1">
      <p:cViewPr varScale="1">
        <p:scale>
          <a:sx n="73" d="100"/>
          <a:sy n="73" d="100"/>
        </p:scale>
        <p:origin x="-1236" y="-102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17.10.2024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17.10.2024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9218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3848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9366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17.10.2024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=""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Вторая группа раннего возраста, «Золотые странички осени»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r>
              <a:rPr lang="ru-RU" sz="1800" dirty="0" smtClean="0">
                <a:latin typeface="Cambria"/>
              </a:rPr>
              <a:t>(2-3 года)</a:t>
            </a: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Лисицына Галина Васильевна воспитатель высшей </a:t>
            </a:r>
            <a:r>
              <a:rPr lang="ru-RU" sz="2100" b="1" dirty="0" smtClean="0"/>
              <a:t>квалификационной категории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город Лиски, Воронежская область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2023-2024  </a:t>
            </a: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08330" y="6148388"/>
            <a:ext cx="6143668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конструирования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/>
        </p:blipFill>
        <p:spPr>
          <a:xfrm>
            <a:off x="1450975" y="428625"/>
            <a:ext cx="3978275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1" r="23541"/>
          <a:stretch>
            <a:fillRect/>
          </a:stretch>
        </p:blipFill>
        <p:spPr>
          <a:xfrm>
            <a:off x="7246938" y="390525"/>
            <a:ext cx="3976687" cy="5638800"/>
          </a:xfrm>
        </p:spPr>
      </p:pic>
    </p:spTree>
    <p:extLst>
      <p:ext uri="{BB962C8B-B14F-4D97-AF65-F5344CB8AC3E}">
        <p14:creationId xmlns=""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1206" y="6286520"/>
            <a:ext cx="5143536" cy="404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2000" dirty="0" smtClean="0"/>
              <a:t>Центр игры</a:t>
            </a:r>
            <a:endParaRPr lang="ru-RU" sz="2000" dirty="0"/>
          </a:p>
        </p:txBody>
      </p:sp>
      <p:pic>
        <p:nvPicPr>
          <p:cNvPr id="7170" name="Picture 2" descr="C:\Users\днс\Desktop\Новая папка (2)\IMG_20191011_15154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 bwMode="auto">
          <a:xfrm>
            <a:off x="189756" y="609600"/>
            <a:ext cx="5845284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фото)\Новая папка (2)\IMG_20191011_150648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 bwMode="auto">
          <a:xfrm>
            <a:off x="6153785" y="609600"/>
            <a:ext cx="5845283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SAM_6981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13" name="Рисунок 12" descr="SAM_7041.JPG"/>
          <p:cNvPicPr>
            <a:picLocks noGrp="1" noChangeAspect="1"/>
          </p:cNvPicPr>
          <p:nvPr>
            <p:ph type="pic" idx="13"/>
          </p:nvPr>
        </p:nvPicPr>
        <p:blipFill>
          <a:blip r:embed="rId4" cstate="print"/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Спокойный сектор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95179" y="6156250"/>
            <a:ext cx="33123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Спокойный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</a:t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Users\днс\Desktop\Новая папка (2)\IMG_20191011_150721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8211185" y="396964"/>
            <a:ext cx="3859891" cy="57005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Среда для диалога с родителями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2050" name="Picture 2" descr="C:\Users\днс\Desktop\Новая папка (2)\IMG_20191204_14325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11113" y="379413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нс\Desktop\Новая папка (2)\IMG_20191204_143428.jpg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4146550" y="400050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днс\Desktop\Новая папка (2)\IMG_20191204_143356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8256588" y="377825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7200" dirty="0" smtClean="0"/>
              <a:t>Организация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развивающей</a:t>
            </a:r>
            <a:br>
              <a:rPr lang="ru-RU" dirty="0" smtClean="0"/>
            </a:br>
            <a:r>
              <a:rPr lang="ru-RU" dirty="0" smtClean="0"/>
              <a:t>предметно-пространственной среды в группе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328760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AM_701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3543" r="23543"/>
          <a:stretch>
            <a:fillRect/>
          </a:stretch>
        </p:blipFill>
        <p:spPr>
          <a:xfrm>
            <a:off x="1485900" y="392112"/>
            <a:ext cx="4248472" cy="5773191"/>
          </a:xfrm>
        </p:spPr>
      </p:pic>
      <p:pic>
        <p:nvPicPr>
          <p:cNvPr id="9218" name="Picture 2" descr="C:\Users\днс\Desktop\Новая папка (2)\IMG_20191011_150942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7102525" y="476672"/>
            <a:ext cx="4536504" cy="5771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43407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AM_7004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7" name="Рисунок 6" descr="SAM_7006.JPG"/>
          <p:cNvPicPr>
            <a:picLocks noGrp="1" noChangeAspect="1"/>
          </p:cNvPicPr>
          <p:nvPr>
            <p:ph type="pic" idx="13"/>
          </p:nvPr>
        </p:nvPicPr>
        <p:blipFill>
          <a:blip r:embed="rId4" cstate="print"/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SAM_6803.JPG"/>
          <p:cNvPicPr>
            <a:picLocks noGrp="1" noChangeAspect="1"/>
          </p:cNvPicPr>
          <p:nvPr>
            <p:ph type="pic" idx="10"/>
          </p:nvPr>
        </p:nvPicPr>
        <p:blipFill>
          <a:blip r:embed="rId5" cstate="print"/>
          <a:srcRect l="25495" r="25495"/>
          <a:stretch>
            <a:fillRect/>
          </a:stretch>
        </p:blipFill>
        <p:spPr>
          <a:xfrm>
            <a:off x="8304213" y="415925"/>
            <a:ext cx="3694112" cy="5653088"/>
          </a:xfrm>
        </p:spPr>
      </p:pic>
    </p:spTree>
    <p:extLst>
      <p:ext uri="{BB962C8B-B14F-4D97-AF65-F5344CB8AC3E}">
        <p14:creationId xmlns="" xmlns:p14="http://schemas.microsoft.com/office/powerpoint/2010/main" val="3872531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/>
          <p:cNvSpPr>
            <a:spLocks noGrp="1"/>
          </p:cNvSpPr>
          <p:nvPr>
            <p:ph type="pic" idx="1"/>
          </p:nvPr>
        </p:nvSpPr>
        <p:spPr/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Уголок</a:t>
            </a:r>
            <a:br>
              <a:rPr lang="ru-RU" sz="2400" dirty="0" smtClean="0"/>
            </a:br>
            <a:r>
              <a:rPr lang="ru-RU" sz="2400" dirty="0" smtClean="0"/>
              <a:t> ранней </a:t>
            </a:r>
            <a:br>
              <a:rPr lang="ru-RU" sz="2400" dirty="0" smtClean="0"/>
            </a:br>
            <a:r>
              <a:rPr lang="ru-RU" sz="2400" dirty="0" smtClean="0"/>
              <a:t>профессиональной направленности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Игрушки и макеты в нашем уголке выполнены  педагогами и родителями нашей группы. Дети с  удовольствием  делают первые шаги в  «Страну РЖД»</a:t>
            </a:r>
          </a:p>
          <a:p>
            <a:endParaRPr lang="ru-RU" dirty="0"/>
          </a:p>
        </p:txBody>
      </p:sp>
      <p:pic>
        <p:nvPicPr>
          <p:cNvPr id="11" name="Рисунок 10" descr="SAM_6992.JPG"/>
          <p:cNvPicPr>
            <a:picLocks noGrp="1" noChangeAspect="1"/>
          </p:cNvPicPr>
          <p:nvPr>
            <p:ph type="pic" idx="12"/>
          </p:nvPr>
        </p:nvPicPr>
        <p:blipFill>
          <a:blip r:embed="rId3" cstate="print"/>
          <a:srcRect t="4030" b="4030"/>
          <a:stretch>
            <a:fillRect/>
          </a:stretch>
        </p:blipFill>
        <p:spPr>
          <a:xfrm>
            <a:off x="8211185" y="3494088"/>
            <a:ext cx="3841856" cy="2720994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4094148" y="642918"/>
            <a:ext cx="3977640" cy="27432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>
          <a:xfrm>
            <a:off x="8237552" y="642918"/>
            <a:ext cx="3812581" cy="2629366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030" b="4030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26895386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Уголок сенсорного развития </a:t>
            </a:r>
            <a:endParaRPr lang="ru-RU" dirty="0"/>
          </a:p>
        </p:txBody>
      </p:sp>
      <p:pic>
        <p:nvPicPr>
          <p:cNvPr id="6146" name="Picture 2" descr="C:\Users\днс\Desktop\Новая папка (2)\IMG_20191011_1510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50" b="345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Картотека режимных моментов и физкультминуток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Дети с удовольствием  запоминают коротенькие стихи  - приветствия,</a:t>
            </a:r>
          </a:p>
          <a:p>
            <a:r>
              <a:rPr lang="ru-RU" dirty="0" err="1" smtClean="0"/>
              <a:t>просыпалочки</a:t>
            </a:r>
            <a:r>
              <a:rPr lang="ru-RU" dirty="0" smtClean="0"/>
              <a:t>, </a:t>
            </a:r>
            <a:r>
              <a:rPr lang="ru-RU" dirty="0" err="1" smtClean="0"/>
              <a:t>и.т.д</a:t>
            </a:r>
            <a:r>
              <a:rPr lang="ru-RU" dirty="0" smtClean="0"/>
              <a:t> , а также вместе с героями сказок выполняют физкультурные задания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459" b="3459"/>
          <a:stretch>
            <a:fillRect/>
          </a:stretch>
        </p:blipFill>
        <p:spPr>
          <a:xfrm>
            <a:off x="252336" y="785794"/>
            <a:ext cx="7823276" cy="5462606"/>
          </a:xfrm>
        </p:spPr>
      </p:pic>
    </p:spTree>
    <p:extLst>
      <p:ext uri="{BB962C8B-B14F-4D97-AF65-F5344CB8AC3E}">
        <p14:creationId xmlns="" xmlns:p14="http://schemas.microsoft.com/office/powerpoint/2010/main" val="3502205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Рисунок 12" descr="SAM_6961.JPG"/>
          <p:cNvPicPr>
            <a:picLocks noGrp="1" noChangeAspect="1"/>
          </p:cNvPicPr>
          <p:nvPr>
            <p:ph type="pic" idx="12"/>
          </p:nvPr>
        </p:nvPicPr>
        <p:blipFill>
          <a:blip r:embed="rId3" cstate="print"/>
          <a:srcRect t="24142" b="24142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11" name="Рисунок 10" descr="SAM_6956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24142" b="24142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12" name="Рисунок 11" descr="SAM_6959.JPG"/>
          <p:cNvPicPr>
            <a:picLocks noGrp="1" noChangeAspect="1"/>
          </p:cNvPicPr>
          <p:nvPr>
            <p:ph type="pic" idx="1"/>
          </p:nvPr>
        </p:nvPicPr>
        <p:blipFill>
          <a:blip r:embed="rId5" cstate="print"/>
          <a:srcRect t="24142" b="24142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14" name="Рисунок 13" descr="SAM_6963.JPG"/>
          <p:cNvPicPr>
            <a:picLocks noGrp="1" noChangeAspect="1"/>
          </p:cNvPicPr>
          <p:nvPr>
            <p:ph type="pic" idx="11"/>
          </p:nvPr>
        </p:nvPicPr>
        <p:blipFill>
          <a:blip r:embed="rId6" cstate="print"/>
          <a:srcRect t="24142" b="24142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</p:spTree>
    <p:extLst>
      <p:ext uri="{BB962C8B-B14F-4D97-AF65-F5344CB8AC3E}">
        <p14:creationId xmlns=""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590356" y="1124744"/>
            <a:ext cx="6408712" cy="1185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1. Рабочий сектор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(представлен, сенсорным экологическим, патриотическим, сенсорным, а также центром развития речи)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26460" y="3068960"/>
            <a:ext cx="4969255" cy="18288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Наполняемость  центров меняется  </a:t>
            </a:r>
            <a:r>
              <a:rPr lang="ru-RU" dirty="0" err="1" smtClean="0">
                <a:solidFill>
                  <a:srgbClr val="FFFF00"/>
                </a:solidFill>
              </a:rPr>
              <a:t>взависимости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от  темы дня, недели, времени года</a:t>
            </a:r>
          </a:p>
          <a:p>
            <a:pPr marL="342900" indent="-342900">
              <a:buFontTx/>
              <a:buChar char="-"/>
            </a:pP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8" name="Рисунок 7" descr="SAM_6968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84" r="2984"/>
          <a:stretch>
            <a:fillRect/>
          </a:stretch>
        </p:blipFill>
        <p:spPr>
          <a:xfrm>
            <a:off x="1054100" y="620713"/>
            <a:ext cx="3976688" cy="5638800"/>
          </a:xfrm>
        </p:spPr>
      </p:pic>
    </p:spTree>
    <p:extLst>
      <p:ext uri="{BB962C8B-B14F-4D97-AF65-F5344CB8AC3E}">
        <p14:creationId xmlns=""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экологического развития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правильной речи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патриотического воспитания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 descr="SAM_697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4" name="Рисунок 13" descr="SAM_6989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8210550" y="482600"/>
            <a:ext cx="3978275" cy="5638800"/>
          </a:xfrm>
        </p:spPr>
      </p:pic>
      <p:pic>
        <p:nvPicPr>
          <p:cNvPr id="3074" name="Picture 2" descr="C:\Users\днс\Desktop\Новая папка (2)\IMG_20191011_150836.jpg"/>
          <p:cNvPicPr>
            <a:picLocks noGrp="1" noChangeAspect="1" noChangeArrowheads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4078288" y="458788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946463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сенсорного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книжный уголок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</a:t>
            </a:r>
            <a:r>
              <a:rPr lang="ru-RU" sz="1800" dirty="0" err="1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эксперементирования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" name="Рисунок 16" descr="SAM_6974.JPG"/>
          <p:cNvPicPr>
            <a:picLocks noGrp="1" noChangeAspect="1"/>
          </p:cNvPicPr>
          <p:nvPr>
            <p:ph type="pic" idx="13"/>
          </p:nvPr>
        </p:nvPicPr>
        <p:blipFill>
          <a:blip r:embed="rId3" cstate="print"/>
          <a:srcRect l="23554" r="2355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4098" name="Picture 2" descr="C:\Users\днс\Desktop\Новая папка (2)\IMG_20191011_150849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117475" y="398463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днс\Desktop\Новая папка (2)\IMG_20191011_151124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8326660" y="385508"/>
            <a:ext cx="3672408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SAM_6934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6891338" y="473075"/>
            <a:ext cx="3978275" cy="5638800"/>
          </a:xfrm>
        </p:spPr>
      </p:pic>
      <p:pic>
        <p:nvPicPr>
          <p:cNvPr id="1026" name="Picture 2" descr="C:\Users\днс\Desktop\Новая папка (2)\IMG_20191203_12361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 bwMode="auto">
          <a:xfrm>
            <a:off x="541338" y="473075"/>
            <a:ext cx="3978275" cy="5638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SAM_6803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3543" r="23543"/>
          <a:stretch>
            <a:fillRect/>
          </a:stretch>
        </p:blipFill>
        <p:spPr>
          <a:xfrm>
            <a:off x="3781425" y="417513"/>
            <a:ext cx="3978275" cy="5638800"/>
          </a:xfrm>
        </p:spPr>
      </p:pic>
    </p:spTree>
    <p:extLst>
      <p:ext uri="{BB962C8B-B14F-4D97-AF65-F5344CB8AC3E}">
        <p14:creationId xmlns=""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568429" y="5908560"/>
            <a:ext cx="4537207" cy="6096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театрализации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SAM_698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4551" r="4551"/>
          <a:stretch>
            <a:fillRect/>
          </a:stretch>
        </p:blipFill>
        <p:spPr>
          <a:xfrm>
            <a:off x="0" y="609600"/>
            <a:ext cx="6035675" cy="4979988"/>
          </a:xfrm>
        </p:spPr>
      </p:pic>
      <p:pic>
        <p:nvPicPr>
          <p:cNvPr id="5122" name="Picture 2" descr="C:\Users\днс\Desktop\Новая папка (2)\IMG_20191011_151328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966" b="14966"/>
          <a:stretch>
            <a:fillRect/>
          </a:stretch>
        </p:blipFill>
        <p:spPr bwMode="auto">
          <a:xfrm>
            <a:off x="6153785" y="609600"/>
            <a:ext cx="5845283" cy="49796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34460" y="5949281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двигательной активности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0950" y="6147723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ряженья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SAM_6996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1481138" y="509588"/>
            <a:ext cx="3978275" cy="5638800"/>
          </a:xfrm>
        </p:spPr>
      </p:pic>
      <p:pic>
        <p:nvPicPr>
          <p:cNvPr id="10" name="Рисунок 9" descr="SAM_6635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13355" r="13355"/>
          <a:stretch>
            <a:fillRect/>
          </a:stretch>
        </p:blipFill>
        <p:spPr>
          <a:xfrm>
            <a:off x="7031038" y="477838"/>
            <a:ext cx="3976687" cy="5638800"/>
          </a:xfrm>
        </p:spPr>
      </p:pic>
    </p:spTree>
    <p:extLst>
      <p:ext uri="{BB962C8B-B14F-4D97-AF65-F5344CB8AC3E}">
        <p14:creationId xmlns=""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272</Words>
  <Application>Microsoft Office PowerPoint</Application>
  <PresentationFormat>Произвольный</PresentationFormat>
  <Paragraphs>88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GraduationAlbum_16x9</vt:lpstr>
      <vt:lpstr>Вторая группа раннего возраста, «Золотые странички осени» (2-3 года)</vt:lpstr>
      <vt:lpstr>Вход в группу, нижняя левая точка</vt:lpstr>
      <vt:lpstr>1. Рабочий сектор  (представлен, сенсорным экологическим, патриотическим, сенсорным, а также центром развития речи)</vt:lpstr>
      <vt:lpstr>Слайд 4</vt:lpstr>
      <vt:lpstr>Слайд 5</vt:lpstr>
      <vt:lpstr>1.6. Рабочий сектор  (методическая литература педагога)</vt:lpstr>
      <vt:lpstr>Центр игры  </vt:lpstr>
      <vt:lpstr>Слайд 8</vt:lpstr>
      <vt:lpstr> центр двигательной активности  </vt:lpstr>
      <vt:lpstr> </vt:lpstr>
      <vt:lpstr>Слайд 11</vt:lpstr>
      <vt:lpstr>Слайд 12</vt:lpstr>
      <vt:lpstr>Слайд 13</vt:lpstr>
      <vt:lpstr>Организация  развивающей предметно-пространственной среды в группе</vt:lpstr>
      <vt:lpstr>Слайд 15</vt:lpstr>
      <vt:lpstr>Слайд 16</vt:lpstr>
      <vt:lpstr>Уголок  ранней  профессиональной направленности</vt:lpstr>
      <vt:lpstr>Уголок сенсорного развития </vt:lpstr>
      <vt:lpstr>Картотека режимных моментов и физкультминуток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2018-04-22T15:15:56Z</dcterms:created>
  <dcterms:modified xsi:type="dcterms:W3CDTF">2024-10-17T09:30:26Z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