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6" r:id="rId2"/>
    <p:sldId id="290" r:id="rId3"/>
    <p:sldId id="265" r:id="rId4"/>
    <p:sldId id="291" r:id="rId5"/>
    <p:sldId id="292" r:id="rId6"/>
    <p:sldId id="261" r:id="rId7"/>
    <p:sldId id="260" r:id="rId8"/>
    <p:sldId id="258" r:id="rId9"/>
    <p:sldId id="282" r:id="rId10"/>
    <p:sldId id="277" r:id="rId11"/>
    <p:sldId id="280" r:id="rId12"/>
    <p:sldId id="267" r:id="rId13"/>
    <p:sldId id="274" r:id="rId14"/>
    <p:sldId id="276" r:id="rId15"/>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579"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90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184020-280E-456C-934B-EC2C2C529964}" type="datetimeFigureOut">
              <a:rPr lang="ru-RU" smtClean="0"/>
              <a:pPr/>
              <a:t>20.01.2022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2D5184-1F73-4BCE-95B8-E6262170AA88}" type="slidenum">
              <a:rPr lang="ru-RU" smtClean="0"/>
              <a:pPr/>
              <a:t>‹#›</a:t>
            </a:fld>
            <a:endParaRPr lang="ru-RU"/>
          </a:p>
        </p:txBody>
      </p:sp>
    </p:spTree>
    <p:extLst>
      <p:ext uri="{BB962C8B-B14F-4D97-AF65-F5344CB8AC3E}">
        <p14:creationId xmlns:p14="http://schemas.microsoft.com/office/powerpoint/2010/main" val="564558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1/20/2022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1/20/2022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lstStyle/>
          <a:p>
            <a:endParaRPr lang="ru-RU" dirty="0"/>
          </a:p>
        </p:txBody>
      </p:sp>
      <p:pic>
        <p:nvPicPr>
          <p:cNvPr id="5" name="Picture 3" descr="C:\Users\Наташа\Desktop\3-1.jpg"/>
          <p:cNvPicPr>
            <a:picLocks noChangeAspect="1" noChangeArrowheads="1"/>
          </p:cNvPicPr>
          <p:nvPr/>
        </p:nvPicPr>
        <p:blipFill rotWithShape="1">
          <a:blip r:embed="rId2"/>
          <a:srcRect t="41933"/>
          <a:stretch/>
        </p:blipFill>
        <p:spPr bwMode="auto">
          <a:xfrm>
            <a:off x="1066800" y="2209800"/>
            <a:ext cx="7326469" cy="3840480"/>
          </a:xfrm>
          <a:prstGeom prst="rect">
            <a:avLst/>
          </a:prstGeom>
          <a:solidFill>
            <a:schemeClr val="tx2">
              <a:lumMod val="40000"/>
              <a:lumOff val="60000"/>
            </a:schemeClr>
          </a:solidFill>
        </p:spPr>
      </p:pic>
      <p:sp>
        <p:nvSpPr>
          <p:cNvPr id="3" name="Прямоугольник 2"/>
          <p:cNvSpPr/>
          <p:nvPr/>
        </p:nvSpPr>
        <p:spPr>
          <a:xfrm>
            <a:off x="1562100" y="685800"/>
            <a:ext cx="6019800" cy="1219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rgbClr val="002060"/>
                </a:solidFill>
              </a:rPr>
              <a:t>Картотека опытов и экспериментов</a:t>
            </a:r>
          </a:p>
          <a:p>
            <a:pPr algn="ctr"/>
            <a:r>
              <a:rPr lang="ru-RU" sz="2800" b="1" dirty="0">
                <a:solidFill>
                  <a:srgbClr val="002060"/>
                </a:solidFill>
              </a:rPr>
              <a:t>в</a:t>
            </a:r>
            <a:r>
              <a:rPr lang="ru-RU" sz="2800" b="1" dirty="0" smtClean="0">
                <a:solidFill>
                  <a:srgbClr val="002060"/>
                </a:solidFill>
              </a:rPr>
              <a:t> детском саду</a:t>
            </a:r>
            <a:endParaRPr lang="ru-RU" sz="28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4167"/>
          <a:stretch/>
        </p:blipFill>
        <p:spPr bwMode="auto">
          <a:xfrm>
            <a:off x="0" y="0"/>
            <a:ext cx="1447800" cy="6858000"/>
          </a:xfrm>
          <a:prstGeom prst="rect">
            <a:avLst/>
          </a:prstGeom>
          <a:noFill/>
        </p:spPr>
      </p:pic>
      <p:sp>
        <p:nvSpPr>
          <p:cNvPr id="4" name="Заголовок 3"/>
          <p:cNvSpPr>
            <a:spLocks noGrp="1"/>
          </p:cNvSpPr>
          <p:nvPr>
            <p:ph type="title"/>
          </p:nvPr>
        </p:nvSpPr>
        <p:spPr>
          <a:xfrm>
            <a:off x="1600200" y="304800"/>
            <a:ext cx="7086600" cy="1066800"/>
          </a:xfrm>
          <a:solidFill>
            <a:srgbClr val="92D050"/>
          </a:solidFill>
        </p:spPr>
        <p:txBody>
          <a:bodyPr>
            <a:noAutofit/>
          </a:bodyPr>
          <a:lstStyle/>
          <a:p>
            <a:r>
              <a:rPr lang="ru-RU" sz="3600" b="1" dirty="0" smtClean="0"/>
              <a:t/>
            </a:r>
            <a:br>
              <a:rPr lang="ru-RU" sz="3600" b="1" dirty="0" smtClean="0"/>
            </a:br>
            <a:r>
              <a:rPr lang="ru-RU" sz="3600" b="1" dirty="0" smtClean="0"/>
              <a:t>Опыт </a:t>
            </a:r>
            <a:r>
              <a:rPr lang="ru-RU" sz="3600" b="1" dirty="0" smtClean="0"/>
              <a:t>«Как обнаружить воздух»</a:t>
            </a:r>
            <a:r>
              <a:rPr lang="ru-RU" sz="3600" dirty="0" smtClean="0"/>
              <a:t/>
            </a:r>
            <a:br>
              <a:rPr lang="ru-RU" sz="3600" dirty="0" smtClean="0"/>
            </a:br>
            <a:endParaRPr lang="ru-RU" sz="3600" dirty="0"/>
          </a:p>
        </p:txBody>
      </p:sp>
      <p:sp>
        <p:nvSpPr>
          <p:cNvPr id="5" name="Содержимое 4"/>
          <p:cNvSpPr>
            <a:spLocks noGrp="1"/>
          </p:cNvSpPr>
          <p:nvPr>
            <p:ph idx="1"/>
          </p:nvPr>
        </p:nvSpPr>
        <p:spPr>
          <a:xfrm>
            <a:off x="1524000" y="1524000"/>
            <a:ext cx="7239000" cy="4602163"/>
          </a:xfrm>
          <a:noFill/>
        </p:spPr>
        <p:txBody>
          <a:bodyPr>
            <a:normAutofit fontScale="25000" lnSpcReduction="20000"/>
          </a:bodyPr>
          <a:lstStyle/>
          <a:p>
            <a:pPr marL="0" indent="0" algn="just">
              <a:buNone/>
            </a:pPr>
            <a:r>
              <a:rPr lang="ru-RU" sz="7200" u="sng" dirty="0" smtClean="0"/>
              <a:t>Цель:</a:t>
            </a:r>
            <a:r>
              <a:rPr lang="ru-RU" sz="7200" dirty="0" smtClean="0"/>
              <a:t> Установить, окружает ли нас воздух и как его обнаружить. Определить поток воздуха в помещении.</a:t>
            </a:r>
          </a:p>
          <a:p>
            <a:pPr marL="0" indent="0" algn="just">
              <a:buNone/>
            </a:pPr>
            <a:r>
              <a:rPr lang="ru-RU" sz="7200" u="sng" dirty="0" smtClean="0"/>
              <a:t>Ход:</a:t>
            </a:r>
            <a:r>
              <a:rPr lang="ru-RU" sz="7200" dirty="0" smtClean="0"/>
              <a:t>               </a:t>
            </a:r>
            <a:endParaRPr lang="ru-RU" sz="7200" dirty="0" smtClean="0"/>
          </a:p>
          <a:p>
            <a:pPr marL="0" indent="0" algn="just">
              <a:buNone/>
            </a:pPr>
            <a:r>
              <a:rPr lang="ru-RU" sz="7200" dirty="0" smtClean="0"/>
              <a:t> 1) Предложить заполнить полиэтиленовые мешочки: один мелкими предметами, другой воздухом. Сравнить мешочки. Мешочек с предметами тяжелее, предметы ощущаются на ощупь. Мешочек с воздухом легкий, выпуклый, гладкий.</a:t>
            </a:r>
          </a:p>
          <a:p>
            <a:pPr marL="0" indent="0" algn="just">
              <a:buNone/>
            </a:pPr>
            <a:r>
              <a:rPr lang="ru-RU" sz="7200" dirty="0" smtClean="0"/>
              <a:t> 2) Зажечь свечу и подуть на нее. Пламя отклоняется, на него         действует поток воздуха.</a:t>
            </a:r>
          </a:p>
          <a:p>
            <a:pPr marL="0" indent="0" algn="just">
              <a:buNone/>
            </a:pPr>
            <a:r>
              <a:rPr lang="ru-RU" sz="7200" dirty="0" smtClean="0"/>
              <a:t> Подержать змейку (вырезать из круга по спирали) над свечой. Воздух над свечой теплый, он идет к змейке и змейка вращается, но не опускается вниз, так как ее поднимает теплый воздух.</a:t>
            </a:r>
          </a:p>
          <a:p>
            <a:pPr marL="0" indent="0" algn="just">
              <a:buNone/>
            </a:pPr>
            <a:r>
              <a:rPr lang="ru-RU" sz="7200" dirty="0" smtClean="0"/>
              <a:t>3</a:t>
            </a:r>
            <a:r>
              <a:rPr lang="ru-RU" sz="7200" dirty="0" smtClean="0"/>
              <a:t>) Определить движение воздуха сверху вниз от дверного проема (фрамуги). Теплый воздух поднимается и идет снизу вверх (так как он теплый), а холодный тяжелее – он входит в помещение снизу. Затем воздух согревается и опять поднимается вверх, так получается ветер в природе.</a:t>
            </a:r>
          </a:p>
          <a:p>
            <a:pPr marL="0" indent="0">
              <a:buNone/>
            </a:pPr>
            <a:r>
              <a:rPr lang="ru-RU" sz="7200" dirty="0" smtClean="0"/>
              <a:t> </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4167"/>
          <a:stretch/>
        </p:blipFill>
        <p:spPr bwMode="auto">
          <a:xfrm>
            <a:off x="0" y="0"/>
            <a:ext cx="1447800" cy="6858000"/>
          </a:xfrm>
          <a:prstGeom prst="rect">
            <a:avLst/>
          </a:prstGeom>
          <a:noFill/>
        </p:spPr>
      </p:pic>
      <p:sp>
        <p:nvSpPr>
          <p:cNvPr id="4" name="Заголовок 3"/>
          <p:cNvSpPr>
            <a:spLocks noGrp="1"/>
          </p:cNvSpPr>
          <p:nvPr>
            <p:ph type="title"/>
          </p:nvPr>
        </p:nvSpPr>
        <p:spPr>
          <a:xfrm>
            <a:off x="1524000" y="274638"/>
            <a:ext cx="7162800" cy="1096962"/>
          </a:xfrm>
          <a:solidFill>
            <a:srgbClr val="92D050"/>
          </a:solidFill>
        </p:spPr>
        <p:txBody>
          <a:bodyPr/>
          <a:lstStyle/>
          <a:p>
            <a:r>
              <a:rPr lang="ru-RU" dirty="0" smtClean="0"/>
              <a:t>Опыт </a:t>
            </a:r>
            <a:r>
              <a:rPr lang="ru-RU" dirty="0" smtClean="0"/>
              <a:t>«Свойства воздуха»</a:t>
            </a:r>
            <a:endParaRPr lang="ru-RU" dirty="0"/>
          </a:p>
        </p:txBody>
      </p:sp>
      <p:sp>
        <p:nvSpPr>
          <p:cNvPr id="5" name="Содержимое 4"/>
          <p:cNvSpPr>
            <a:spLocks noGrp="1"/>
          </p:cNvSpPr>
          <p:nvPr>
            <p:ph idx="1"/>
          </p:nvPr>
        </p:nvSpPr>
        <p:spPr>
          <a:xfrm>
            <a:off x="1752600" y="1752600"/>
            <a:ext cx="7162800" cy="4754563"/>
          </a:xfrm>
          <a:noFill/>
        </p:spPr>
        <p:txBody>
          <a:bodyPr>
            <a:normAutofit fontScale="85000" lnSpcReduction="10000"/>
          </a:bodyPr>
          <a:lstStyle/>
          <a:p>
            <a:pPr marL="0" indent="0" algn="just">
              <a:buNone/>
            </a:pPr>
            <a:r>
              <a:rPr lang="ru-RU" u="sng" dirty="0" smtClean="0"/>
              <a:t>Цель.</a:t>
            </a:r>
            <a:r>
              <a:rPr lang="ru-RU" dirty="0" smtClean="0"/>
              <a:t> Познакомить детей со свойствами воздуха.</a:t>
            </a:r>
          </a:p>
          <a:p>
            <a:pPr marL="0" indent="0" algn="just">
              <a:buNone/>
            </a:pPr>
            <a:r>
              <a:rPr lang="ru-RU" u="sng" dirty="0" smtClean="0"/>
              <a:t>Материал.</a:t>
            </a:r>
            <a:r>
              <a:rPr lang="ru-RU" dirty="0" smtClean="0"/>
              <a:t> Ароматизированные салфетки, корки апельсин и т.д.</a:t>
            </a:r>
          </a:p>
          <a:p>
            <a:pPr marL="0" indent="0" algn="just">
              <a:buNone/>
            </a:pPr>
            <a:r>
              <a:rPr lang="ru-RU" u="sng" dirty="0" smtClean="0"/>
              <a:t>Процесс</a:t>
            </a:r>
            <a:r>
              <a:rPr lang="ru-RU" dirty="0" smtClean="0"/>
              <a:t>. Возьмите ароматизированные салфетки, корки апельсин и т.д. и предложите детям последовательно почувствовать запахи, распространяющиеся в помещении.</a:t>
            </a:r>
          </a:p>
          <a:p>
            <a:pPr marL="0" indent="0" algn="just">
              <a:buNone/>
            </a:pPr>
            <a:r>
              <a:rPr lang="ru-RU" u="sng" dirty="0" smtClean="0"/>
              <a:t>Итог.</a:t>
            </a:r>
            <a:r>
              <a:rPr lang="ru-RU" dirty="0" smtClean="0"/>
              <a:t> Воздух невидим, не имеет определенной формы, распространяется во всех направлениях и не имеет собственного запаха.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5000"/>
          <a:stretch/>
        </p:blipFill>
        <p:spPr bwMode="auto">
          <a:xfrm>
            <a:off x="0" y="0"/>
            <a:ext cx="1371600" cy="6858000"/>
          </a:xfrm>
          <a:prstGeom prst="rect">
            <a:avLst/>
          </a:prstGeom>
          <a:noFill/>
        </p:spPr>
      </p:pic>
      <p:sp>
        <p:nvSpPr>
          <p:cNvPr id="4" name="Заголовок 3"/>
          <p:cNvSpPr>
            <a:spLocks noGrp="1"/>
          </p:cNvSpPr>
          <p:nvPr>
            <p:ph type="title"/>
          </p:nvPr>
        </p:nvSpPr>
        <p:spPr>
          <a:xfrm>
            <a:off x="1690048" y="152400"/>
            <a:ext cx="7086600" cy="1066800"/>
          </a:xfrm>
          <a:solidFill>
            <a:schemeClr val="tx2">
              <a:lumMod val="40000"/>
              <a:lumOff val="60000"/>
            </a:schemeClr>
          </a:solidFill>
        </p:spPr>
        <p:txBody>
          <a:bodyPr>
            <a:noAutofit/>
          </a:bodyPr>
          <a:lstStyle/>
          <a:p>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Опыт  «Вода не имеет цвета, но её можно покрасить».</a:t>
            </a:r>
            <a:r>
              <a:rPr lang="ru-RU" sz="2800" dirty="0" smtClean="0"/>
              <a:t/>
            </a:r>
            <a:br>
              <a:rPr lang="ru-RU" sz="2800" dirty="0" smtClean="0"/>
            </a:br>
            <a:endParaRPr lang="ru-RU" sz="2800" dirty="0"/>
          </a:p>
        </p:txBody>
      </p:sp>
      <p:sp>
        <p:nvSpPr>
          <p:cNvPr id="5" name="Содержимое 4"/>
          <p:cNvSpPr>
            <a:spLocks noGrp="1"/>
          </p:cNvSpPr>
          <p:nvPr>
            <p:ph idx="1"/>
          </p:nvPr>
        </p:nvSpPr>
        <p:spPr>
          <a:xfrm>
            <a:off x="1686636" y="1524000"/>
            <a:ext cx="7239000" cy="4602163"/>
          </a:xfrm>
          <a:noFill/>
          <a:ln>
            <a:noFill/>
          </a:ln>
        </p:spPr>
        <p:txBody>
          <a:bodyPr>
            <a:normAutofit fontScale="92500"/>
          </a:bodyPr>
          <a:lstStyle/>
          <a:p>
            <a:pPr marL="0" indent="0" algn="just" fontAlgn="base">
              <a:buNone/>
            </a:pPr>
            <a:r>
              <a:rPr lang="ru-RU" sz="2800" dirty="0" smtClean="0"/>
              <a:t>Открыть </a:t>
            </a:r>
            <a:r>
              <a:rPr lang="ru-RU" sz="2800" dirty="0" smtClean="0"/>
              <a:t>кран, предложить понаблюдать за льющейся водой. Налить в несколько стаканов воду. Какого цвета вода? (У воды нет цвета, она прозрачная). Воду можно подкрасить, добавив в неё краску. (Дети наблюдают за окрашиванием воды). Какого цвета стала вода? (Красная, синяя, жёлтая, красная). Цвет воды зависит от того, какого цвета краску добавили в воду.</a:t>
            </a:r>
          </a:p>
          <a:p>
            <a:pPr marL="0" indent="0" algn="just" fontAlgn="base">
              <a:buNone/>
            </a:pPr>
            <a:r>
              <a:rPr lang="ru-RU" sz="2800" dirty="0" smtClean="0"/>
              <a:t>Вывод: О чём мы сегодня узнали? Что может произойти с водой, если в неё добавить краску? (Вода легко окрашивается в любой цвет).</a:t>
            </a:r>
          </a:p>
          <a:p>
            <a:pPr algn="just"/>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4167"/>
          <a:stretch/>
        </p:blipFill>
        <p:spPr bwMode="auto">
          <a:xfrm>
            <a:off x="0" y="0"/>
            <a:ext cx="1447800" cy="6858000"/>
          </a:xfrm>
          <a:prstGeom prst="rect">
            <a:avLst/>
          </a:prstGeom>
          <a:noFill/>
        </p:spPr>
      </p:pic>
      <p:sp>
        <p:nvSpPr>
          <p:cNvPr id="4" name="Заголовок 3"/>
          <p:cNvSpPr>
            <a:spLocks noGrp="1"/>
          </p:cNvSpPr>
          <p:nvPr>
            <p:ph type="title"/>
          </p:nvPr>
        </p:nvSpPr>
        <p:spPr>
          <a:xfrm>
            <a:off x="1600200" y="304800"/>
            <a:ext cx="7086600" cy="1066800"/>
          </a:xfrm>
          <a:solidFill>
            <a:schemeClr val="accent2">
              <a:lumMod val="60000"/>
              <a:lumOff val="40000"/>
            </a:schemeClr>
          </a:solidFill>
        </p:spPr>
        <p:txBody>
          <a:bodyPr>
            <a:noAutofit/>
          </a:bodyPr>
          <a:lstStyle/>
          <a:p>
            <a:r>
              <a:rPr lang="ru-RU" sz="3600" b="1" dirty="0" smtClean="0"/>
              <a:t/>
            </a:r>
            <a:br>
              <a:rPr lang="ru-RU" sz="3600" b="1" dirty="0" smtClean="0"/>
            </a:br>
            <a:r>
              <a:rPr lang="ru-RU" sz="3600" b="1" dirty="0" smtClean="0"/>
              <a:t>Опыт </a:t>
            </a:r>
            <a:r>
              <a:rPr lang="ru-RU" sz="3600" b="1" dirty="0" smtClean="0"/>
              <a:t>«Как образуется тень»</a:t>
            </a:r>
            <a:r>
              <a:rPr lang="ru-RU" sz="3600" dirty="0" smtClean="0"/>
              <a:t/>
            </a:r>
            <a:br>
              <a:rPr lang="ru-RU" sz="3600" dirty="0" smtClean="0"/>
            </a:br>
            <a:endParaRPr lang="ru-RU" sz="3600" dirty="0"/>
          </a:p>
        </p:txBody>
      </p:sp>
      <p:sp>
        <p:nvSpPr>
          <p:cNvPr id="5" name="Содержимое 4"/>
          <p:cNvSpPr>
            <a:spLocks noGrp="1"/>
          </p:cNvSpPr>
          <p:nvPr>
            <p:ph idx="1"/>
          </p:nvPr>
        </p:nvSpPr>
        <p:spPr>
          <a:xfrm>
            <a:off x="1600200" y="1752600"/>
            <a:ext cx="7239000" cy="4602163"/>
          </a:xfrm>
          <a:noFill/>
        </p:spPr>
        <p:txBody>
          <a:bodyPr>
            <a:normAutofit fontScale="62500" lnSpcReduction="20000"/>
          </a:bodyPr>
          <a:lstStyle/>
          <a:p>
            <a:pPr marL="0" indent="0" algn="just">
              <a:buNone/>
            </a:pPr>
            <a:r>
              <a:rPr lang="ru-RU" u="sng" dirty="0" smtClean="0"/>
              <a:t>Цель:</a:t>
            </a:r>
            <a:r>
              <a:rPr lang="ru-RU" dirty="0" smtClean="0"/>
              <a:t>        Понять, как образуется тень, ее зависимость от источника света и предмета, их взаимоположения.</a:t>
            </a:r>
          </a:p>
          <a:p>
            <a:pPr marL="0" indent="0" algn="just">
              <a:buNone/>
            </a:pPr>
            <a:r>
              <a:rPr lang="ru-RU" u="sng" dirty="0" smtClean="0"/>
              <a:t>Ход:</a:t>
            </a:r>
            <a:r>
              <a:rPr lang="ru-RU" dirty="0" smtClean="0"/>
              <a:t>                </a:t>
            </a:r>
            <a:endParaRPr lang="ru-RU" dirty="0" smtClean="0"/>
          </a:p>
          <a:p>
            <a:pPr marL="0" indent="0" algn="just">
              <a:buNone/>
            </a:pPr>
            <a:r>
              <a:rPr lang="ru-RU" dirty="0" smtClean="0"/>
              <a:t>1)Показать </a:t>
            </a:r>
            <a:r>
              <a:rPr lang="ru-RU" dirty="0" smtClean="0"/>
              <a:t>детям теневой театр. Выяснить, все ли предметы дают тень. Не дают тень прозрачные предметы, так как пропускают через себя свет, дают тень темные предметы, так как меньше отражаются лучи света.</a:t>
            </a:r>
          </a:p>
          <a:p>
            <a:pPr marL="0" indent="0" algn="just">
              <a:buNone/>
            </a:pPr>
            <a:r>
              <a:rPr lang="ru-RU" dirty="0" smtClean="0"/>
              <a:t>2</a:t>
            </a:r>
            <a:r>
              <a:rPr lang="ru-RU" dirty="0" smtClean="0"/>
              <a:t>) Уличные тени. Рассмотреть тень на улице: днем от солнца, вечером от фонарей и утром от различных предметов; в помещении от предметов разной степени прозрачности.</a:t>
            </a:r>
          </a:p>
          <a:p>
            <a:pPr marL="0" indent="0" algn="just">
              <a:buNone/>
            </a:pPr>
            <a:r>
              <a:rPr lang="ru-RU" u="sng" dirty="0" smtClean="0"/>
              <a:t>Вывод:</a:t>
            </a:r>
            <a:r>
              <a:rPr lang="ru-RU" dirty="0" smtClean="0"/>
              <a:t>        Тень появляется, когда есть источник света. Тень – это темное пятно. Световые лучи не могут пройти сквозь предмет. От самого себя может быть несколько теней, если рядом несколько источников света. Лучи света встречают преграду - дерево, поэтому от дерева тень. Чем прозрачнее предмет, тем тень светлее. В тени прохладнее, чем на солнце.</a:t>
            </a:r>
          </a:p>
          <a:p>
            <a:pPr algn="just"/>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4167"/>
          <a:stretch/>
        </p:blipFill>
        <p:spPr bwMode="auto">
          <a:xfrm>
            <a:off x="0" y="0"/>
            <a:ext cx="1447800" cy="6858000"/>
          </a:xfrm>
          <a:prstGeom prst="rect">
            <a:avLst/>
          </a:prstGeom>
          <a:noFill/>
        </p:spPr>
      </p:pic>
      <p:sp>
        <p:nvSpPr>
          <p:cNvPr id="4" name="Заголовок 3"/>
          <p:cNvSpPr>
            <a:spLocks noGrp="1"/>
          </p:cNvSpPr>
          <p:nvPr>
            <p:ph type="title"/>
          </p:nvPr>
        </p:nvSpPr>
        <p:spPr>
          <a:xfrm>
            <a:off x="1600200" y="304800"/>
            <a:ext cx="7086600" cy="1066800"/>
          </a:xfrm>
          <a:solidFill>
            <a:schemeClr val="accent2">
              <a:lumMod val="60000"/>
              <a:lumOff val="40000"/>
            </a:schemeClr>
          </a:solidFill>
        </p:spPr>
        <p:txBody>
          <a:bodyPr>
            <a:normAutofit fontScale="90000"/>
          </a:bodyPr>
          <a:lstStyle/>
          <a:p>
            <a:r>
              <a:rPr lang="ru-RU" sz="3100" b="1" dirty="0" smtClean="0"/>
              <a:t/>
            </a:r>
            <a:br>
              <a:rPr lang="ru-RU" sz="3100" b="1" dirty="0" smtClean="0"/>
            </a:br>
            <a:r>
              <a:rPr lang="ru-RU" sz="3100" b="1" dirty="0" smtClean="0"/>
              <a:t>ОПЫТ «Почему, кажется, что звезды движутся по кругу»</a:t>
            </a:r>
            <a:r>
              <a:rPr lang="ru-RU" dirty="0" smtClean="0"/>
              <a:t/>
            </a:r>
            <a:br>
              <a:rPr lang="ru-RU" dirty="0" smtClean="0"/>
            </a:br>
            <a:endParaRPr lang="ru-RU" dirty="0"/>
          </a:p>
        </p:txBody>
      </p:sp>
      <p:sp>
        <p:nvSpPr>
          <p:cNvPr id="5" name="Содержимое 4"/>
          <p:cNvSpPr>
            <a:spLocks noGrp="1"/>
          </p:cNvSpPr>
          <p:nvPr>
            <p:ph idx="1"/>
          </p:nvPr>
        </p:nvSpPr>
        <p:spPr>
          <a:xfrm>
            <a:off x="1600200" y="1752600"/>
            <a:ext cx="7239000" cy="4602163"/>
          </a:xfrm>
          <a:noFill/>
        </p:spPr>
        <p:txBody>
          <a:bodyPr>
            <a:normAutofit fontScale="47500" lnSpcReduction="20000"/>
          </a:bodyPr>
          <a:lstStyle/>
          <a:p>
            <a:pPr marL="0" indent="0" algn="just">
              <a:buNone/>
            </a:pPr>
            <a:r>
              <a:rPr lang="ru-RU" sz="3800" u="sng" dirty="0" smtClean="0"/>
              <a:t>Цель</a:t>
            </a:r>
            <a:r>
              <a:rPr lang="ru-RU" sz="3800" dirty="0" smtClean="0"/>
              <a:t>. Установить, почему звезды движутся по кругу.</a:t>
            </a:r>
          </a:p>
          <a:p>
            <a:pPr marL="0" indent="0" algn="just">
              <a:buNone/>
            </a:pPr>
            <a:r>
              <a:rPr lang="ru-RU" sz="3800" u="sng" dirty="0" smtClean="0"/>
              <a:t>Материалы.</a:t>
            </a:r>
            <a:r>
              <a:rPr lang="ru-RU" sz="3800" dirty="0" smtClean="0"/>
              <a:t> Ножницы, линейка, белый мелок, карандаш, клейкая лента, бумага черного цвета.</a:t>
            </a:r>
          </a:p>
          <a:p>
            <a:pPr marL="0" indent="0" algn="just">
              <a:buNone/>
            </a:pPr>
            <a:r>
              <a:rPr lang="ru-RU" sz="3800" u="sng" dirty="0" smtClean="0"/>
              <a:t>Процесс.</a:t>
            </a:r>
            <a:r>
              <a:rPr lang="ru-RU" sz="3800" dirty="0" smtClean="0"/>
              <a:t> Вырежьте из бумаги круг диаметром 15 см. Наугад нарисуйте мелом на черном круге 10 маленьких точек. Проткните круг по центру карандашом и оставьте его там, закрепив снизу клейкой лентой. Зажав карандаш между ладоней, быстро крутите его.</a:t>
            </a:r>
          </a:p>
          <a:p>
            <a:pPr marL="0" indent="0" algn="just">
              <a:buNone/>
            </a:pPr>
            <a:r>
              <a:rPr lang="ru-RU" sz="3800" u="sng" dirty="0" smtClean="0"/>
              <a:t>Итоги.</a:t>
            </a:r>
            <a:r>
              <a:rPr lang="ru-RU" sz="3800" dirty="0" smtClean="0"/>
              <a:t> На вращающемся бумажном круге появляются световые кольца. Наше зрение на некоторое время сохраняет изображение белых точек. Из-за вращения круга их отдельные изображения сливаются в световые кольца. Подобное случается, когда астрономы фотографируют звезды, делая при этом многочасовые выдержки. Свет от звезд оставляет на фото пластине  длинный круговой след, как будто звезды двигались по кругу. На самом же деле движется  сама Земля, а звезды относительно нее неподвижны. Хотя нам кажется, что движутся звезды, движется фотопластинка вместе с вращающейся вокруг своей оси Землей.</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09600" y="152400"/>
            <a:ext cx="8229600"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pPr fontAlgn="base"/>
            <a:r>
              <a:rPr lang="ru-RU" sz="1800" dirty="0" smtClean="0"/>
              <a:t/>
            </a:r>
            <a:br>
              <a:rPr lang="ru-RU" sz="1800" dirty="0" smtClean="0"/>
            </a:br>
            <a:r>
              <a:rPr lang="ru-RU" sz="1800" dirty="0"/>
              <a:t/>
            </a:r>
            <a:br>
              <a:rPr lang="ru-RU" sz="1800" dirty="0"/>
            </a:br>
            <a:r>
              <a:rPr lang="ru-RU" sz="1800" i="1" dirty="0" smtClean="0">
                <a:solidFill>
                  <a:srgbClr val="002060"/>
                </a:solidFill>
              </a:rPr>
              <a:t>Цель</a:t>
            </a:r>
            <a:r>
              <a:rPr lang="ru-RU" sz="1800" i="1" dirty="0">
                <a:solidFill>
                  <a:srgbClr val="002060"/>
                </a:solidFill>
              </a:rPr>
              <a:t>: </a:t>
            </a:r>
            <a:r>
              <a:rPr lang="ru-RU" sz="1800" dirty="0">
                <a:solidFill>
                  <a:srgbClr val="002060"/>
                </a:solidFill>
              </a:rPr>
              <a:t>развитие познавательных интересов, потребности в самостоятельной поисковой деятельности на базе обогащенного и сформированного эмоционально-чувственного опыта, а также развитие умений ребенка взаимодействовать с исследуемыми объектами в "лабораторных" условиях как средствами познания окружающего мира.</a:t>
            </a:r>
            <a:r>
              <a:rPr lang="ru-RU" sz="3100" i="1" dirty="0" smtClean="0">
                <a:solidFill>
                  <a:srgbClr val="002060"/>
                </a:solidFill>
              </a:rPr>
              <a:t/>
            </a:r>
            <a:br>
              <a:rPr lang="ru-RU" sz="3100" i="1" dirty="0" smtClean="0">
                <a:solidFill>
                  <a:srgbClr val="002060"/>
                </a:solidFill>
              </a:rPr>
            </a:br>
            <a:endParaRPr lang="ru-RU" i="1" dirty="0" smtClean="0">
              <a:solidFill>
                <a:srgbClr val="002060"/>
              </a:solidFill>
            </a:endParaRPr>
          </a:p>
        </p:txBody>
      </p:sp>
      <p:sp>
        <p:nvSpPr>
          <p:cNvPr id="6" name="Содержимое 5"/>
          <p:cNvSpPr>
            <a:spLocks noGrp="1"/>
          </p:cNvSpPr>
          <p:nvPr>
            <p:ph idx="1"/>
          </p:nvPr>
        </p:nvSpPr>
        <p:spPr>
          <a:xfrm>
            <a:off x="457200" y="1524000"/>
            <a:ext cx="8534400" cy="5105400"/>
          </a:xfrm>
          <a:noFill/>
        </p:spPr>
        <p:style>
          <a:lnRef idx="1">
            <a:schemeClr val="accent2"/>
          </a:lnRef>
          <a:fillRef idx="2">
            <a:schemeClr val="accent2"/>
          </a:fillRef>
          <a:effectRef idx="1">
            <a:schemeClr val="accent2"/>
          </a:effectRef>
          <a:fontRef idx="minor">
            <a:schemeClr val="dk1"/>
          </a:fontRef>
        </p:style>
        <p:txBody>
          <a:bodyPr>
            <a:normAutofit lnSpcReduction="10000"/>
          </a:bodyPr>
          <a:lstStyle/>
          <a:p>
            <a:pPr marL="0" indent="0" algn="just">
              <a:buNone/>
            </a:pPr>
            <a:r>
              <a:rPr lang="ru-RU" dirty="0" smtClean="0"/>
              <a:t> </a:t>
            </a:r>
            <a:r>
              <a:rPr lang="ru-RU" sz="1800" i="1" dirty="0" smtClean="0"/>
              <a:t>Задачи:</a:t>
            </a:r>
          </a:p>
          <a:p>
            <a:pPr lvl="0" algn="just"/>
            <a:r>
              <a:rPr lang="ru-RU" sz="1800" dirty="0" smtClean="0"/>
              <a:t>Расширять представление детей о физических свойствах окружающего мира.</a:t>
            </a:r>
          </a:p>
          <a:p>
            <a:pPr lvl="0" algn="just"/>
            <a:r>
              <a:rPr lang="ru-RU" sz="1800" dirty="0" smtClean="0"/>
              <a:t>Знакомить детей со свойствами различных предметов, природных материалов.</a:t>
            </a:r>
          </a:p>
          <a:p>
            <a:pPr lvl="0" algn="just"/>
            <a:r>
              <a:rPr lang="ru-RU" sz="1800" dirty="0" smtClean="0"/>
              <a:t>Формировать опыт выполнения правил техники безопасности при проведении экспериментов.</a:t>
            </a:r>
          </a:p>
          <a:p>
            <a:pPr lvl="0" algn="just"/>
            <a:r>
              <a:rPr lang="ru-RU" sz="1800" dirty="0" smtClean="0"/>
              <a:t>Развивать </a:t>
            </a:r>
            <a:r>
              <a:rPr lang="ru-RU" sz="1800" dirty="0" smtClean="0"/>
              <a:t>познавательный интерес детей в процессе экспериментирования, наблюдательность, умение сравнивать, анализировать, обобщать, устанавливать причинно-следственную зависимость.</a:t>
            </a:r>
          </a:p>
          <a:p>
            <a:pPr lvl="0" algn="just"/>
            <a:r>
              <a:rPr lang="ru-RU" sz="1800" dirty="0" smtClean="0"/>
              <a:t>Учить видеть и выделять проблему эксперимента, ставить перед собой цель эксперимента, отбирать средства и материалы для самостоятельной деятельности.</a:t>
            </a:r>
          </a:p>
          <a:p>
            <a:pPr marL="0" indent="0" algn="just">
              <a:buNone/>
            </a:pPr>
            <a:r>
              <a:rPr lang="ru-RU" sz="1800" dirty="0" smtClean="0"/>
              <a:t>Систематизированная</a:t>
            </a:r>
            <a:r>
              <a:rPr lang="ru-RU" sz="1800" dirty="0" smtClean="0"/>
              <a:t> картотека опытов и экспериментов </a:t>
            </a:r>
            <a:r>
              <a:rPr lang="ru-RU" sz="1800" dirty="0" smtClean="0"/>
              <a:t>может быть</a:t>
            </a:r>
            <a:r>
              <a:rPr lang="ru-RU" sz="1800" dirty="0" smtClean="0"/>
              <a:t> использована воспитателями детского сада, а также  ей могут руководствоваться и родители на занятиях с детьми, для эффективного и качественного интеллектуального развития детей  старшего дошкольного возраста посредством реализации картотеки опытов и экспериментов</a:t>
            </a:r>
          </a:p>
          <a:p>
            <a:pPr marL="0" indent="0" algn="just">
              <a:buNone/>
            </a:pPr>
            <a:r>
              <a:rPr lang="ru-RU" sz="1800" dirty="0" smtClean="0"/>
              <a:t> </a:t>
            </a:r>
          </a:p>
          <a:p>
            <a:endParaRPr lang="ru-RU" sz="2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3333" b="308"/>
          <a:stretch/>
        </p:blipFill>
        <p:spPr bwMode="auto">
          <a:xfrm>
            <a:off x="0" y="0"/>
            <a:ext cx="1524000" cy="6836898"/>
          </a:xfrm>
          <a:prstGeom prst="rect">
            <a:avLst/>
          </a:prstGeom>
          <a:noFill/>
        </p:spPr>
      </p:pic>
      <p:sp>
        <p:nvSpPr>
          <p:cNvPr id="4" name="Заголовок 3"/>
          <p:cNvSpPr>
            <a:spLocks noGrp="1"/>
          </p:cNvSpPr>
          <p:nvPr>
            <p:ph type="title"/>
          </p:nvPr>
        </p:nvSpPr>
        <p:spPr>
          <a:xfrm>
            <a:off x="1777804" y="228600"/>
            <a:ext cx="7086600" cy="1066800"/>
          </a:xfrm>
          <a:solidFill>
            <a:srgbClr val="FFC000"/>
          </a:solidFill>
        </p:spPr>
        <p:txBody>
          <a:bodyPr>
            <a:noAutofit/>
          </a:bodyPr>
          <a:lstStyle/>
          <a:p>
            <a:r>
              <a:rPr lang="ru-RU" sz="3600" b="1" dirty="0" smtClean="0"/>
              <a:t/>
            </a:r>
            <a:br>
              <a:rPr lang="ru-RU" sz="3600" b="1" dirty="0" smtClean="0"/>
            </a:br>
            <a:r>
              <a:rPr lang="ru-RU" sz="3200" b="1" dirty="0" smtClean="0">
                <a:solidFill>
                  <a:srgbClr val="002060"/>
                </a:solidFill>
              </a:rPr>
              <a:t>ОПЫТ «Песок»</a:t>
            </a:r>
            <a:r>
              <a:rPr lang="ru-RU" sz="3200" dirty="0" smtClean="0">
                <a:solidFill>
                  <a:srgbClr val="002060"/>
                </a:solidFill>
              </a:rPr>
              <a:t/>
            </a:r>
            <a:br>
              <a:rPr lang="ru-RU" sz="3200" dirty="0" smtClean="0">
                <a:solidFill>
                  <a:srgbClr val="002060"/>
                </a:solidFill>
              </a:rPr>
            </a:br>
            <a:endParaRPr lang="ru-RU" sz="3200" dirty="0">
              <a:solidFill>
                <a:srgbClr val="002060"/>
              </a:solidFill>
            </a:endParaRPr>
          </a:p>
        </p:txBody>
      </p:sp>
      <p:sp>
        <p:nvSpPr>
          <p:cNvPr id="5" name="Содержимое 4"/>
          <p:cNvSpPr>
            <a:spLocks noGrp="1"/>
          </p:cNvSpPr>
          <p:nvPr>
            <p:ph idx="1"/>
          </p:nvPr>
        </p:nvSpPr>
        <p:spPr>
          <a:xfrm>
            <a:off x="1761392" y="1752600"/>
            <a:ext cx="7239000" cy="4602163"/>
          </a:xfrm>
          <a:noFill/>
          <a:ln>
            <a:noFill/>
          </a:ln>
        </p:spPr>
        <p:txBody>
          <a:bodyPr>
            <a:normAutofit fontScale="85000" lnSpcReduction="10000"/>
          </a:bodyPr>
          <a:lstStyle/>
          <a:p>
            <a:pPr marL="0" indent="0" algn="just">
              <a:buNone/>
            </a:pPr>
            <a:r>
              <a:rPr lang="ru-RU" u="sng" dirty="0" smtClean="0"/>
              <a:t>Цель. </a:t>
            </a:r>
            <a:r>
              <a:rPr lang="ru-RU" dirty="0" smtClean="0"/>
              <a:t>Рассмотреть форму песчинок.</a:t>
            </a:r>
          </a:p>
          <a:p>
            <a:pPr marL="0" indent="0" algn="just">
              <a:buNone/>
            </a:pPr>
            <a:r>
              <a:rPr lang="ru-RU" u="sng" dirty="0" smtClean="0"/>
              <a:t>Материалы.</a:t>
            </a:r>
            <a:r>
              <a:rPr lang="ru-RU" dirty="0" smtClean="0"/>
              <a:t> Чистый песок, лоток, лупа.</a:t>
            </a:r>
          </a:p>
          <a:p>
            <a:pPr marL="0" indent="0" algn="just">
              <a:buNone/>
            </a:pPr>
            <a:r>
              <a:rPr lang="ru-RU" u="sng" dirty="0" smtClean="0"/>
              <a:t>Процесс.</a:t>
            </a:r>
            <a:r>
              <a:rPr lang="ru-RU" dirty="0" smtClean="0"/>
              <a:t> Возьмите чистый песок и насыпьте его в лоток. Вместе с детьми через лупу рассмотрите форму песчинок. Она может быть разной; расскажите детям, что в пустыне она имеет форму ромба. Пусть каждый ребенок возьмет в руки песок и почувствует, какой он сыпучий.</a:t>
            </a:r>
          </a:p>
          <a:p>
            <a:pPr marL="0" indent="0" algn="just">
              <a:buNone/>
            </a:pPr>
            <a:r>
              <a:rPr lang="ru-RU" u="sng" dirty="0" smtClean="0"/>
              <a:t>Итог.</a:t>
            </a:r>
            <a:r>
              <a:rPr lang="ru-RU" dirty="0" smtClean="0"/>
              <a:t> Песок сыпучий и его песчинки бывают разной формы.</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3333" b="308"/>
          <a:stretch/>
        </p:blipFill>
        <p:spPr bwMode="auto">
          <a:xfrm>
            <a:off x="0" y="0"/>
            <a:ext cx="1524000" cy="6836898"/>
          </a:xfrm>
          <a:prstGeom prst="rect">
            <a:avLst/>
          </a:prstGeom>
          <a:noFill/>
        </p:spPr>
      </p:pic>
      <p:sp>
        <p:nvSpPr>
          <p:cNvPr id="4" name="Заголовок 3"/>
          <p:cNvSpPr>
            <a:spLocks noGrp="1"/>
          </p:cNvSpPr>
          <p:nvPr>
            <p:ph type="title"/>
          </p:nvPr>
        </p:nvSpPr>
        <p:spPr>
          <a:xfrm>
            <a:off x="1777804" y="228600"/>
            <a:ext cx="7086600" cy="1066800"/>
          </a:xfrm>
          <a:solidFill>
            <a:srgbClr val="FFC000"/>
          </a:solidFill>
        </p:spPr>
        <p:txBody>
          <a:bodyPr>
            <a:noAutofit/>
          </a:bodyPr>
          <a:lstStyle/>
          <a:p>
            <a:r>
              <a:rPr lang="ru-RU" sz="3600" b="1" dirty="0" smtClean="0"/>
              <a:t/>
            </a:r>
            <a:br>
              <a:rPr lang="ru-RU" sz="3600" b="1" dirty="0" smtClean="0"/>
            </a:br>
            <a:r>
              <a:rPr lang="ru-RU" sz="3200" b="1" dirty="0" smtClean="0">
                <a:solidFill>
                  <a:srgbClr val="002060"/>
                </a:solidFill>
              </a:rPr>
              <a:t>ОПЫТ </a:t>
            </a:r>
            <a:r>
              <a:rPr lang="ru-RU" sz="3200" b="1" dirty="0" smtClean="0">
                <a:solidFill>
                  <a:srgbClr val="002060"/>
                </a:solidFill>
              </a:rPr>
              <a:t>«Песчаный конус»</a:t>
            </a:r>
            <a:r>
              <a:rPr lang="ru-RU" sz="3200" dirty="0" smtClean="0">
                <a:solidFill>
                  <a:srgbClr val="002060"/>
                </a:solidFill>
              </a:rPr>
              <a:t/>
            </a:r>
            <a:br>
              <a:rPr lang="ru-RU" sz="3200" dirty="0" smtClean="0">
                <a:solidFill>
                  <a:srgbClr val="002060"/>
                </a:solidFill>
              </a:rPr>
            </a:br>
            <a:endParaRPr lang="ru-RU" sz="3200" dirty="0">
              <a:solidFill>
                <a:srgbClr val="002060"/>
              </a:solidFill>
            </a:endParaRPr>
          </a:p>
        </p:txBody>
      </p:sp>
      <p:sp>
        <p:nvSpPr>
          <p:cNvPr id="7" name="Содержимое 4"/>
          <p:cNvSpPr>
            <a:spLocks noGrp="1"/>
          </p:cNvSpPr>
          <p:nvPr>
            <p:ph idx="1"/>
          </p:nvPr>
        </p:nvSpPr>
        <p:spPr>
          <a:xfrm>
            <a:off x="1654974" y="1600200"/>
            <a:ext cx="7239000" cy="4602163"/>
          </a:xfrm>
          <a:noFill/>
        </p:spPr>
        <p:txBody>
          <a:bodyPr>
            <a:normAutofit fontScale="85000" lnSpcReduction="10000"/>
          </a:bodyPr>
          <a:lstStyle/>
          <a:p>
            <a:pPr marL="0" indent="0" algn="just">
              <a:buNone/>
            </a:pPr>
            <a:r>
              <a:rPr lang="ru-RU" u="sng" dirty="0" smtClean="0"/>
              <a:t>Цель.</a:t>
            </a:r>
            <a:r>
              <a:rPr lang="ru-RU" dirty="0" smtClean="0"/>
              <a:t> Установить свойства песка.</a:t>
            </a:r>
          </a:p>
          <a:p>
            <a:pPr marL="0" indent="0" algn="just">
              <a:buNone/>
            </a:pPr>
            <a:r>
              <a:rPr lang="ru-RU" u="sng" dirty="0" smtClean="0"/>
              <a:t>Материалы. </a:t>
            </a:r>
            <a:r>
              <a:rPr lang="ru-RU" dirty="0" smtClean="0"/>
              <a:t>Сухой песок.</a:t>
            </a:r>
          </a:p>
          <a:p>
            <a:pPr marL="0" indent="0" algn="just">
              <a:buNone/>
            </a:pPr>
            <a:r>
              <a:rPr lang="ru-RU" u="sng" dirty="0" smtClean="0"/>
              <a:t>Процесс. </a:t>
            </a:r>
            <a:r>
              <a:rPr lang="ru-RU" dirty="0" smtClean="0"/>
              <a:t>Возьмите горсть сухого песка и выпустите его струйкой так, чтобы он падал в одно место. Постепенно в месте падения образуется конус, растущий в высоту и занимающий все большую площадь у основания. Если долго сыпать песок, то в одном месте, то в другом возникают </a:t>
            </a:r>
            <a:r>
              <a:rPr lang="ru-RU" dirty="0" err="1" smtClean="0"/>
              <a:t>сплывы</a:t>
            </a:r>
            <a:r>
              <a:rPr lang="ru-RU" dirty="0" smtClean="0"/>
              <a:t>; движение песка похоже на течение.</a:t>
            </a:r>
          </a:p>
          <a:p>
            <a:pPr marL="0" indent="0" algn="just">
              <a:buNone/>
            </a:pPr>
            <a:r>
              <a:rPr lang="ru-RU" u="sng" dirty="0" smtClean="0"/>
              <a:t>Итог.</a:t>
            </a:r>
            <a:r>
              <a:rPr lang="ru-RU" dirty="0" smtClean="0"/>
              <a:t> Песок может двигаться.</a:t>
            </a:r>
          </a:p>
          <a:p>
            <a:endParaRPr lang="ru-RU" dirty="0"/>
          </a:p>
        </p:txBody>
      </p:sp>
    </p:spTree>
    <p:extLst>
      <p:ext uri="{BB962C8B-B14F-4D97-AF65-F5344CB8AC3E}">
        <p14:creationId xmlns:p14="http://schemas.microsoft.com/office/powerpoint/2010/main" val="1026444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3333" b="308"/>
          <a:stretch/>
        </p:blipFill>
        <p:spPr bwMode="auto">
          <a:xfrm>
            <a:off x="0" y="0"/>
            <a:ext cx="1524000" cy="6836898"/>
          </a:xfrm>
          <a:prstGeom prst="rect">
            <a:avLst/>
          </a:prstGeom>
          <a:noFill/>
        </p:spPr>
      </p:pic>
      <p:sp>
        <p:nvSpPr>
          <p:cNvPr id="4" name="Заголовок 3"/>
          <p:cNvSpPr>
            <a:spLocks noGrp="1"/>
          </p:cNvSpPr>
          <p:nvPr>
            <p:ph type="title"/>
          </p:nvPr>
        </p:nvSpPr>
        <p:spPr>
          <a:xfrm>
            <a:off x="1777804" y="228600"/>
            <a:ext cx="7086600" cy="1066800"/>
          </a:xfrm>
          <a:solidFill>
            <a:srgbClr val="FFC000"/>
          </a:solidFill>
        </p:spPr>
        <p:txBody>
          <a:bodyPr>
            <a:noAutofit/>
          </a:bodyPr>
          <a:lstStyle/>
          <a:p>
            <a:r>
              <a:rPr lang="ru-RU" sz="3600" b="1" dirty="0" smtClean="0"/>
              <a:t/>
            </a:r>
            <a:br>
              <a:rPr lang="ru-RU" sz="3600" b="1" dirty="0" smtClean="0"/>
            </a:br>
            <a:r>
              <a:rPr lang="ru-RU" sz="3200" b="1" dirty="0" smtClean="0">
                <a:solidFill>
                  <a:srgbClr val="002060"/>
                </a:solidFill>
              </a:rPr>
              <a:t>ОПЫТ </a:t>
            </a:r>
            <a:r>
              <a:rPr lang="ru-RU" sz="3200" b="1" dirty="0" smtClean="0">
                <a:solidFill>
                  <a:srgbClr val="002060"/>
                </a:solidFill>
              </a:rPr>
              <a:t>«</a:t>
            </a:r>
            <a:r>
              <a:rPr lang="ru-RU" sz="3200" b="1" dirty="0"/>
              <a:t>Рассеянный песок</a:t>
            </a:r>
            <a:r>
              <a:rPr lang="ru-RU" sz="3200" b="1" dirty="0" smtClean="0">
                <a:solidFill>
                  <a:srgbClr val="002060"/>
                </a:solidFill>
              </a:rPr>
              <a:t>»</a:t>
            </a:r>
            <a:r>
              <a:rPr lang="ru-RU" sz="3200" dirty="0" smtClean="0">
                <a:solidFill>
                  <a:srgbClr val="002060"/>
                </a:solidFill>
              </a:rPr>
              <a:t/>
            </a:r>
            <a:br>
              <a:rPr lang="ru-RU" sz="3200" dirty="0" smtClean="0">
                <a:solidFill>
                  <a:srgbClr val="002060"/>
                </a:solidFill>
              </a:rPr>
            </a:br>
            <a:endParaRPr lang="ru-RU" sz="3200" dirty="0">
              <a:solidFill>
                <a:srgbClr val="002060"/>
              </a:solidFill>
            </a:endParaRPr>
          </a:p>
        </p:txBody>
      </p:sp>
      <p:sp>
        <p:nvSpPr>
          <p:cNvPr id="8" name="Содержимое 4"/>
          <p:cNvSpPr>
            <a:spLocks noGrp="1"/>
          </p:cNvSpPr>
          <p:nvPr>
            <p:ph idx="1"/>
          </p:nvPr>
        </p:nvSpPr>
        <p:spPr>
          <a:xfrm>
            <a:off x="1625404" y="1752600"/>
            <a:ext cx="7239000" cy="4602163"/>
          </a:xfrm>
          <a:noFill/>
        </p:spPr>
        <p:txBody>
          <a:bodyPr>
            <a:normAutofit fontScale="70000" lnSpcReduction="20000"/>
          </a:bodyPr>
          <a:lstStyle/>
          <a:p>
            <a:pPr marL="0" indent="0" algn="just">
              <a:buNone/>
            </a:pPr>
            <a:r>
              <a:rPr lang="ru-RU" u="sng" dirty="0" smtClean="0"/>
              <a:t>Цель.</a:t>
            </a:r>
            <a:r>
              <a:rPr lang="ru-RU" dirty="0" smtClean="0"/>
              <a:t> Установить свойство рассеянного песка.</a:t>
            </a:r>
          </a:p>
          <a:p>
            <a:pPr marL="0" indent="0" algn="just">
              <a:buNone/>
            </a:pPr>
            <a:r>
              <a:rPr lang="ru-RU" u="sng" dirty="0" smtClean="0"/>
              <a:t>Материалы.</a:t>
            </a:r>
            <a:r>
              <a:rPr lang="ru-RU" dirty="0" smtClean="0"/>
              <a:t> Сито, карандаш, ключ, песок, лоток.</a:t>
            </a:r>
          </a:p>
          <a:p>
            <a:pPr marL="0" indent="0" algn="just">
              <a:buNone/>
            </a:pPr>
            <a:r>
              <a:rPr lang="ru-RU" u="sng" dirty="0" smtClean="0"/>
              <a:t>Процесс.</a:t>
            </a:r>
            <a:r>
              <a:rPr lang="ru-RU" dirty="0" smtClean="0"/>
              <a:t> Разровняйте площадку из сухого песка. Равномерно по всей поверхности сыпьте песок через сито. Погрузите без надавливания в песок карандаш. Положите на поверхность песка какой-нибудь тяжелый предмет (например, ключ). Обратите внимание на глубину следа, оставшегося от предмета на песке. А теперь встряхните лоток. Проделайте с ключом и карандашом аналогичные действия. В набросанный песок карандаш погрузится примерно вдвое глубже, чем в рассеянный. Отпечаток тяжелого предмета будет заметно более отчетливым на набросанном песке, чем на рассеянном.</a:t>
            </a:r>
          </a:p>
          <a:p>
            <a:pPr marL="0" indent="0" algn="just">
              <a:buNone/>
            </a:pPr>
            <a:r>
              <a:rPr lang="ru-RU" u="sng" dirty="0" smtClean="0"/>
              <a:t>Итог.</a:t>
            </a:r>
            <a:r>
              <a:rPr lang="ru-RU" dirty="0" smtClean="0"/>
              <a:t> Рассеянный песок заметно плотнее. Это свойство хорошо известно строителям.</a:t>
            </a:r>
          </a:p>
          <a:p>
            <a:endParaRPr lang="ru-RU" dirty="0"/>
          </a:p>
        </p:txBody>
      </p:sp>
    </p:spTree>
    <p:extLst>
      <p:ext uri="{BB962C8B-B14F-4D97-AF65-F5344CB8AC3E}">
        <p14:creationId xmlns:p14="http://schemas.microsoft.com/office/powerpoint/2010/main" val="4282628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4167"/>
          <a:stretch/>
        </p:blipFill>
        <p:spPr bwMode="auto">
          <a:xfrm>
            <a:off x="0" y="0"/>
            <a:ext cx="1447800" cy="6858000"/>
          </a:xfrm>
          <a:prstGeom prst="rect">
            <a:avLst/>
          </a:prstGeom>
          <a:noFill/>
        </p:spPr>
      </p:pic>
      <p:sp>
        <p:nvSpPr>
          <p:cNvPr id="4" name="Заголовок 3"/>
          <p:cNvSpPr>
            <a:spLocks noGrp="1"/>
          </p:cNvSpPr>
          <p:nvPr>
            <p:ph type="title"/>
          </p:nvPr>
        </p:nvSpPr>
        <p:spPr>
          <a:xfrm>
            <a:off x="1600200" y="304800"/>
            <a:ext cx="7086600" cy="1066800"/>
          </a:xfrm>
          <a:solidFill>
            <a:schemeClr val="accent5">
              <a:lumMod val="60000"/>
              <a:lumOff val="40000"/>
            </a:schemeClr>
          </a:solidFill>
        </p:spPr>
        <p:txBody>
          <a:bodyPr>
            <a:noAutofit/>
          </a:bodyPr>
          <a:lstStyle/>
          <a:p>
            <a:r>
              <a:rPr lang="ru-RU" sz="3600" b="1" dirty="0" smtClean="0"/>
              <a:t/>
            </a:r>
            <a:br>
              <a:rPr lang="ru-RU" sz="3600" b="1" dirty="0" smtClean="0"/>
            </a:br>
            <a:r>
              <a:rPr lang="ru-RU" sz="3600" b="1" dirty="0" smtClean="0"/>
              <a:t>ОПЫТ «Свойства  воды»</a:t>
            </a:r>
            <a:r>
              <a:rPr lang="ru-RU" sz="3600" dirty="0" smtClean="0"/>
              <a:t/>
            </a:r>
            <a:br>
              <a:rPr lang="ru-RU" sz="3600" dirty="0" smtClean="0"/>
            </a:br>
            <a:endParaRPr lang="ru-RU" sz="3600" dirty="0"/>
          </a:p>
        </p:txBody>
      </p:sp>
      <p:sp>
        <p:nvSpPr>
          <p:cNvPr id="5" name="Содержимое 4"/>
          <p:cNvSpPr>
            <a:spLocks noGrp="1"/>
          </p:cNvSpPr>
          <p:nvPr>
            <p:ph idx="1"/>
          </p:nvPr>
        </p:nvSpPr>
        <p:spPr>
          <a:xfrm>
            <a:off x="1524000" y="1524000"/>
            <a:ext cx="7239000" cy="4602163"/>
          </a:xfrm>
          <a:noFill/>
        </p:spPr>
        <p:txBody>
          <a:bodyPr>
            <a:normAutofit/>
          </a:bodyPr>
          <a:lstStyle/>
          <a:p>
            <a:pPr marL="0" indent="0" algn="just">
              <a:buNone/>
            </a:pPr>
            <a:r>
              <a:rPr lang="ru-RU" sz="2700" u="sng" dirty="0" smtClean="0"/>
              <a:t>Цель.</a:t>
            </a:r>
            <a:r>
              <a:rPr lang="ru-RU" sz="2700" dirty="0" smtClean="0"/>
              <a:t> Познакомить детей со свойствами воды (принимает форму, не имеет запаха, вкуса, цвета).</a:t>
            </a:r>
          </a:p>
          <a:p>
            <a:pPr marL="0" indent="0" algn="just">
              <a:buNone/>
            </a:pPr>
            <a:r>
              <a:rPr lang="ru-RU" sz="2700" u="sng" dirty="0" smtClean="0"/>
              <a:t>Материалы.</a:t>
            </a:r>
            <a:r>
              <a:rPr lang="ru-RU" sz="2700" dirty="0" smtClean="0"/>
              <a:t> Несколько прозрачных сосудов разной формы, вода.</a:t>
            </a:r>
          </a:p>
          <a:p>
            <a:pPr marL="0" indent="0" algn="just">
              <a:buNone/>
            </a:pPr>
            <a:r>
              <a:rPr lang="ru-RU" sz="2700" u="sng" dirty="0" smtClean="0"/>
              <a:t>Процесс.</a:t>
            </a:r>
            <a:r>
              <a:rPr lang="ru-RU" sz="2700" dirty="0" smtClean="0"/>
              <a:t> В прозрачные сосуды разной формы налить воды и показать детям, что вода принимает форму сосудов.</a:t>
            </a:r>
          </a:p>
          <a:p>
            <a:pPr marL="0" indent="0" algn="just">
              <a:buNone/>
            </a:pPr>
            <a:r>
              <a:rPr lang="ru-RU" sz="2700" u="sng" dirty="0" smtClean="0"/>
              <a:t>Итог.</a:t>
            </a:r>
            <a:r>
              <a:rPr lang="ru-RU" sz="2700" dirty="0" smtClean="0"/>
              <a:t> Вода не имеет формы и принимает форму того сосуда, в который она налита.</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4167"/>
          <a:stretch/>
        </p:blipFill>
        <p:spPr bwMode="auto">
          <a:xfrm>
            <a:off x="0" y="0"/>
            <a:ext cx="1447800" cy="6858000"/>
          </a:xfrm>
          <a:prstGeom prst="rect">
            <a:avLst/>
          </a:prstGeom>
          <a:noFill/>
        </p:spPr>
      </p:pic>
      <p:sp>
        <p:nvSpPr>
          <p:cNvPr id="4" name="Заголовок 3"/>
          <p:cNvSpPr>
            <a:spLocks noGrp="1"/>
          </p:cNvSpPr>
          <p:nvPr>
            <p:ph type="title"/>
          </p:nvPr>
        </p:nvSpPr>
        <p:spPr>
          <a:xfrm>
            <a:off x="1600200" y="304800"/>
            <a:ext cx="7086600" cy="1066800"/>
          </a:xfrm>
          <a:solidFill>
            <a:schemeClr val="accent5">
              <a:lumMod val="60000"/>
              <a:lumOff val="40000"/>
            </a:schemeClr>
          </a:solidFill>
        </p:spPr>
        <p:txBody>
          <a:bodyPr>
            <a:normAutofit fontScale="90000"/>
          </a:bodyPr>
          <a:lstStyle/>
          <a:p>
            <a:r>
              <a:rPr lang="ru-RU" b="1" dirty="0" smtClean="0"/>
              <a:t/>
            </a:r>
            <a:br>
              <a:rPr lang="ru-RU" b="1" dirty="0" smtClean="0"/>
            </a:br>
            <a:r>
              <a:rPr lang="ru-RU" b="1" dirty="0" smtClean="0"/>
              <a:t>Опыт «Вкус воды»</a:t>
            </a:r>
            <a:r>
              <a:rPr lang="ru-RU" dirty="0" smtClean="0"/>
              <a:t/>
            </a:r>
            <a:br>
              <a:rPr lang="ru-RU" dirty="0" smtClean="0"/>
            </a:br>
            <a:endParaRPr lang="ru-RU" dirty="0"/>
          </a:p>
        </p:txBody>
      </p:sp>
      <p:sp>
        <p:nvSpPr>
          <p:cNvPr id="5" name="Содержимое 4"/>
          <p:cNvSpPr>
            <a:spLocks noGrp="1"/>
          </p:cNvSpPr>
          <p:nvPr>
            <p:ph idx="1"/>
          </p:nvPr>
        </p:nvSpPr>
        <p:spPr>
          <a:xfrm>
            <a:off x="1607024" y="1676400"/>
            <a:ext cx="7239000" cy="4602163"/>
          </a:xfrm>
          <a:noFill/>
        </p:spPr>
        <p:txBody>
          <a:bodyPr>
            <a:normAutofit fontScale="85000" lnSpcReduction="10000"/>
          </a:bodyPr>
          <a:lstStyle/>
          <a:p>
            <a:pPr marL="0" indent="0" algn="just">
              <a:buNone/>
            </a:pPr>
            <a:r>
              <a:rPr lang="ru-RU" u="sng" dirty="0" smtClean="0"/>
              <a:t>Цель.</a:t>
            </a:r>
            <a:r>
              <a:rPr lang="ru-RU" dirty="0" smtClean="0"/>
              <a:t> Выяснить имеет ли вкус вода.</a:t>
            </a:r>
          </a:p>
          <a:p>
            <a:pPr marL="0" indent="0" algn="just">
              <a:buNone/>
            </a:pPr>
            <a:r>
              <a:rPr lang="ru-RU" u="sng" dirty="0" smtClean="0"/>
              <a:t>Материалы.</a:t>
            </a:r>
            <a:r>
              <a:rPr lang="ru-RU" dirty="0" smtClean="0"/>
              <a:t> Вода, три стакана, соль, сахар, ложечка.</a:t>
            </a:r>
          </a:p>
          <a:p>
            <a:pPr marL="0" indent="0" algn="just">
              <a:buNone/>
            </a:pPr>
            <a:r>
              <a:rPr lang="ru-RU" u="sng" dirty="0" smtClean="0"/>
              <a:t>Процесс.</a:t>
            </a:r>
            <a:r>
              <a:rPr lang="ru-RU" dirty="0" smtClean="0"/>
              <a:t> Спросить перед опытом, какого вкуса вода. После этого дать детям попробовать простую кипяченую воду. Затем положите в один стакан соль. В другой сахар, размешайте и дайте попробовать детям. Какой вкус теперь приобрела вода?</a:t>
            </a:r>
          </a:p>
          <a:p>
            <a:pPr marL="0" indent="0" algn="just">
              <a:buNone/>
            </a:pPr>
            <a:r>
              <a:rPr lang="ru-RU" u="sng" dirty="0" smtClean="0"/>
              <a:t>Итог</a:t>
            </a:r>
            <a:r>
              <a:rPr lang="ru-RU" dirty="0" smtClean="0"/>
              <a:t>. Вода не имеет вкуса, а принимает вкус того вещества, которое в нее добавлено.</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4167"/>
          <a:stretch/>
        </p:blipFill>
        <p:spPr bwMode="auto">
          <a:xfrm>
            <a:off x="0" y="0"/>
            <a:ext cx="1447800" cy="6858000"/>
          </a:xfrm>
          <a:prstGeom prst="rect">
            <a:avLst/>
          </a:prstGeom>
          <a:noFill/>
        </p:spPr>
      </p:pic>
      <p:sp>
        <p:nvSpPr>
          <p:cNvPr id="4" name="Заголовок 3"/>
          <p:cNvSpPr>
            <a:spLocks noGrp="1"/>
          </p:cNvSpPr>
          <p:nvPr>
            <p:ph type="title"/>
          </p:nvPr>
        </p:nvSpPr>
        <p:spPr>
          <a:xfrm>
            <a:off x="1600200" y="304800"/>
            <a:ext cx="7086600" cy="1066800"/>
          </a:xfrm>
          <a:solidFill>
            <a:schemeClr val="accent5">
              <a:lumMod val="60000"/>
              <a:lumOff val="40000"/>
            </a:schemeClr>
          </a:solidFill>
        </p:spPr>
        <p:txBody>
          <a:bodyPr/>
          <a:lstStyle/>
          <a:p>
            <a:r>
              <a:rPr lang="ru-RU" b="1" dirty="0" smtClean="0"/>
              <a:t>Опыт «Цвет воды»</a:t>
            </a:r>
            <a:endParaRPr lang="ru-RU" dirty="0"/>
          </a:p>
        </p:txBody>
      </p:sp>
      <p:sp>
        <p:nvSpPr>
          <p:cNvPr id="5" name="Содержимое 4"/>
          <p:cNvSpPr>
            <a:spLocks noGrp="1"/>
          </p:cNvSpPr>
          <p:nvPr>
            <p:ph idx="1"/>
          </p:nvPr>
        </p:nvSpPr>
        <p:spPr>
          <a:xfrm>
            <a:off x="1633182" y="1752600"/>
            <a:ext cx="7239000" cy="4602163"/>
          </a:xfrm>
          <a:noFill/>
        </p:spPr>
        <p:txBody>
          <a:bodyPr>
            <a:normAutofit fontScale="92500"/>
          </a:bodyPr>
          <a:lstStyle/>
          <a:p>
            <a:pPr marL="0" indent="0" algn="just">
              <a:buNone/>
            </a:pPr>
            <a:r>
              <a:rPr lang="ru-RU" u="sng" dirty="0" smtClean="0"/>
              <a:t>Цель.</a:t>
            </a:r>
            <a:r>
              <a:rPr lang="ru-RU" dirty="0" smtClean="0"/>
              <a:t> Выяснить имеет ли цвет вода.</a:t>
            </a:r>
          </a:p>
          <a:p>
            <a:pPr marL="0" indent="0" algn="just">
              <a:buNone/>
            </a:pPr>
            <a:r>
              <a:rPr lang="ru-RU" u="sng" dirty="0" smtClean="0"/>
              <a:t>Материалы.</a:t>
            </a:r>
            <a:r>
              <a:rPr lang="ru-RU" dirty="0" smtClean="0"/>
              <a:t> Несколько стаканов с водой, кристаллики разного цвета.</a:t>
            </a:r>
          </a:p>
          <a:p>
            <a:pPr marL="0" indent="0" algn="just">
              <a:buNone/>
            </a:pPr>
            <a:r>
              <a:rPr lang="ru-RU" u="sng" dirty="0" smtClean="0"/>
              <a:t>Процесс.</a:t>
            </a:r>
            <a:r>
              <a:rPr lang="ru-RU" dirty="0" smtClean="0"/>
              <a:t> Попросите детей положить кристаллики разных цветов в стаканы с водой и размешать, чтобы они растворились. Какого цвета вода теперь?</a:t>
            </a:r>
          </a:p>
          <a:p>
            <a:pPr marL="0" indent="0" algn="just">
              <a:buNone/>
            </a:pPr>
            <a:r>
              <a:rPr lang="ru-RU" u="sng" dirty="0" smtClean="0"/>
              <a:t>Итог.</a:t>
            </a:r>
            <a:r>
              <a:rPr lang="ru-RU" dirty="0" smtClean="0"/>
              <a:t> Вода бесцветная,  принимает цвет того вещества, которое в нее добавлено.</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Наташа\Desktop\img33.jpg"/>
          <p:cNvPicPr>
            <a:picLocks noChangeAspect="1" noChangeArrowheads="1"/>
          </p:cNvPicPr>
          <p:nvPr/>
        </p:nvPicPr>
        <p:blipFill rotWithShape="1">
          <a:blip r:embed="rId2"/>
          <a:srcRect r="84565"/>
          <a:stretch/>
        </p:blipFill>
        <p:spPr bwMode="auto">
          <a:xfrm>
            <a:off x="36394" y="0"/>
            <a:ext cx="1411406" cy="6858000"/>
          </a:xfrm>
          <a:prstGeom prst="rect">
            <a:avLst/>
          </a:prstGeom>
          <a:noFill/>
        </p:spPr>
      </p:pic>
      <p:sp>
        <p:nvSpPr>
          <p:cNvPr id="4" name="Заголовок 3"/>
          <p:cNvSpPr>
            <a:spLocks noGrp="1"/>
          </p:cNvSpPr>
          <p:nvPr>
            <p:ph type="title"/>
          </p:nvPr>
        </p:nvSpPr>
        <p:spPr>
          <a:xfrm>
            <a:off x="1600200" y="304800"/>
            <a:ext cx="7086600" cy="1066800"/>
          </a:xfrm>
          <a:solidFill>
            <a:schemeClr val="accent5">
              <a:lumMod val="60000"/>
              <a:lumOff val="40000"/>
            </a:schemeClr>
          </a:solidFill>
        </p:spPr>
        <p:txBody>
          <a:bodyPr>
            <a:noAutofit/>
          </a:bodyPr>
          <a:lstStyle/>
          <a:p>
            <a:r>
              <a:rPr lang="ru-RU" sz="3600" b="1" dirty="0" smtClean="0"/>
              <a:t/>
            </a:r>
            <a:br>
              <a:rPr lang="ru-RU" sz="3600" b="1" dirty="0" smtClean="0"/>
            </a:br>
            <a:r>
              <a:rPr lang="ru-RU" sz="3600" b="1" dirty="0" smtClean="0"/>
              <a:t>Опыт </a:t>
            </a:r>
            <a:r>
              <a:rPr lang="ru-RU" sz="3600" b="1" dirty="0" smtClean="0"/>
              <a:t>«Испарение»</a:t>
            </a:r>
            <a:r>
              <a:rPr lang="ru-RU" sz="3600" dirty="0" smtClean="0"/>
              <a:t/>
            </a:r>
            <a:br>
              <a:rPr lang="ru-RU" sz="3600" dirty="0" smtClean="0"/>
            </a:br>
            <a:endParaRPr lang="ru-RU" sz="3600" dirty="0"/>
          </a:p>
        </p:txBody>
      </p:sp>
      <p:sp>
        <p:nvSpPr>
          <p:cNvPr id="5" name="Содержимое 4"/>
          <p:cNvSpPr>
            <a:spLocks noGrp="1"/>
          </p:cNvSpPr>
          <p:nvPr>
            <p:ph idx="1"/>
          </p:nvPr>
        </p:nvSpPr>
        <p:spPr>
          <a:xfrm>
            <a:off x="1524000" y="1524000"/>
            <a:ext cx="7239000" cy="4602163"/>
          </a:xfrm>
          <a:noFill/>
        </p:spPr>
        <p:txBody>
          <a:bodyPr>
            <a:normAutofit fontScale="85000" lnSpcReduction="10000"/>
          </a:bodyPr>
          <a:lstStyle/>
          <a:p>
            <a:pPr marL="0" indent="0" algn="just">
              <a:buNone/>
            </a:pPr>
            <a:r>
              <a:rPr lang="ru-RU" u="sng" dirty="0" smtClean="0"/>
              <a:t>Цель. </a:t>
            </a:r>
            <a:r>
              <a:rPr lang="ru-RU" dirty="0" smtClean="0"/>
              <a:t>Познакомить детей с превращениями воды из жидкого в газообразное состояние и обратно в жидкое.</a:t>
            </a:r>
          </a:p>
          <a:p>
            <a:pPr marL="0" indent="0" algn="just">
              <a:buNone/>
            </a:pPr>
            <a:r>
              <a:rPr lang="ru-RU" u="sng" dirty="0" smtClean="0"/>
              <a:t>Материалы.</a:t>
            </a:r>
            <a:r>
              <a:rPr lang="ru-RU" dirty="0" smtClean="0"/>
              <a:t> Горелка, сосуд с водой, крышка для сосуда.</a:t>
            </a:r>
          </a:p>
          <a:p>
            <a:pPr marL="0" indent="0" algn="just">
              <a:buNone/>
            </a:pPr>
            <a:r>
              <a:rPr lang="ru-RU" u="sng" dirty="0" smtClean="0"/>
              <a:t>Процесс.</a:t>
            </a:r>
            <a:r>
              <a:rPr lang="ru-RU" dirty="0" smtClean="0"/>
              <a:t> Вскипятите воду, накройте сосуд крышкой и покажите, как сконденсированный пар превращается снова в капли и падает вниз.</a:t>
            </a:r>
          </a:p>
          <a:p>
            <a:pPr marL="0" indent="0" algn="just">
              <a:buNone/>
            </a:pPr>
            <a:r>
              <a:rPr lang="ru-RU" u="sng" dirty="0" smtClean="0"/>
              <a:t>Итог.</a:t>
            </a:r>
            <a:r>
              <a:rPr lang="ru-RU" dirty="0" smtClean="0"/>
              <a:t> При нагревании вода из жидкого состояния переходит в газообразное, а при остывание из газообразного обратно в жидкое.</a:t>
            </a:r>
          </a:p>
          <a:p>
            <a:endParaRPr lang="ru-RU"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223</Words>
  <Application>Microsoft Office PowerPoint</Application>
  <PresentationFormat>Экран (4:3)</PresentationFormat>
  <Paragraphs>73</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Times New Roman</vt:lpstr>
      <vt:lpstr>Office Theme</vt:lpstr>
      <vt:lpstr>Презентация PowerPoint</vt:lpstr>
      <vt:lpstr>  Цель: развитие познавательных интересов, потребности в самостоятельной поисковой деятельности на базе обогащенного и сформированного эмоционально-чувственного опыта, а также развитие умений ребенка взаимодействовать с исследуемыми объектами в "лабораторных" условиях как средствами познания окружающего мира. </vt:lpstr>
      <vt:lpstr> ОПЫТ «Песок» </vt:lpstr>
      <vt:lpstr> ОПЫТ «Песчаный конус» </vt:lpstr>
      <vt:lpstr> ОПЫТ «Рассеянный песок» </vt:lpstr>
      <vt:lpstr> ОПЫТ «Свойства  воды» </vt:lpstr>
      <vt:lpstr> Опыт «Вкус воды» </vt:lpstr>
      <vt:lpstr>Опыт «Цвет воды»</vt:lpstr>
      <vt:lpstr> Опыт «Испарение» </vt:lpstr>
      <vt:lpstr> Опыт «Как обнаружить воздух» </vt:lpstr>
      <vt:lpstr>Опыт «Свойства воздуха»</vt:lpstr>
      <vt:lpstr> Опыт  «Вода не имеет цвета, но её можно покрасить». </vt:lpstr>
      <vt:lpstr> Опыт «Как образуется тень» </vt:lpstr>
      <vt:lpstr> ОПЫТ «Почему, кажется, что звезды движутся по кругу»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Наташа</dc:creator>
  <cp:lastModifiedBy>Dr.Who</cp:lastModifiedBy>
  <cp:revision>19</cp:revision>
  <dcterms:created xsi:type="dcterms:W3CDTF">2019-01-31T08:38:19Z</dcterms:created>
  <dcterms:modified xsi:type="dcterms:W3CDTF">2022-01-20T05:15:31Z</dcterms:modified>
</cp:coreProperties>
</file>