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93" r:id="rId4"/>
    <p:sldId id="294" r:id="rId5"/>
    <p:sldId id="295" r:id="rId6"/>
    <p:sldId id="296" r:id="rId7"/>
    <p:sldId id="283" r:id="rId8"/>
    <p:sldId id="29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15208" y="476672"/>
            <a:ext cx="6877272" cy="2592288"/>
          </a:xfrm>
        </p:spPr>
        <p:txBody>
          <a:bodyPr>
            <a:normAutofit fontScale="90000"/>
          </a:bodyPr>
          <a:lstStyle/>
          <a:p>
            <a:r>
              <a:rPr lang="ru-RU" i="1" dirty="0">
                <a:solidFill>
                  <a:srgbClr val="FF0000"/>
                </a:solidFill>
              </a:rPr>
              <a:t/>
            </a:r>
            <a:br>
              <a:rPr lang="ru-RU" i="1" dirty="0">
                <a:solidFill>
                  <a:srgbClr val="FF0000"/>
                </a:solidFill>
              </a:rPr>
            </a:br>
            <a:r>
              <a:rPr lang="ru-RU" i="1" dirty="0">
                <a:solidFill>
                  <a:srgbClr val="FF0000"/>
                </a:solidFill>
              </a:rPr>
              <a:t/>
            </a:r>
            <a:br>
              <a:rPr lang="ru-RU" i="1" dirty="0">
                <a:solidFill>
                  <a:srgbClr val="FF0000"/>
                </a:solidFill>
              </a:rPr>
            </a:br>
            <a:r>
              <a:rPr lang="ru-RU" i="1" dirty="0">
                <a:solidFill>
                  <a:srgbClr val="FF0000"/>
                </a:solidFill>
              </a:rPr>
              <a:t/>
            </a:r>
            <a:br>
              <a:rPr lang="ru-RU" i="1" dirty="0">
                <a:solidFill>
                  <a:srgbClr val="FF0000"/>
                </a:solidFill>
              </a:rPr>
            </a:br>
            <a:r>
              <a:rPr lang="ru-RU" i="1" dirty="0">
                <a:solidFill>
                  <a:srgbClr val="FF0000"/>
                </a:solidFill>
              </a:rPr>
              <a:t/>
            </a:r>
            <a:br>
              <a:rPr lang="ru-RU" i="1" dirty="0">
                <a:solidFill>
                  <a:srgbClr val="FF0000"/>
                </a:solidFill>
              </a:rPr>
            </a:br>
            <a:r>
              <a:rPr lang="ru-RU" i="1" dirty="0">
                <a:solidFill>
                  <a:srgbClr val="FF0000"/>
                </a:solidFill>
              </a:rPr>
              <a:t/>
            </a:r>
            <a:br>
              <a:rPr lang="ru-RU" i="1" dirty="0">
                <a:solidFill>
                  <a:srgbClr val="FF0000"/>
                </a:solidFill>
              </a:rPr>
            </a:br>
            <a:r>
              <a:rPr lang="ru-RU" i="1" dirty="0">
                <a:solidFill>
                  <a:srgbClr val="FF0000"/>
                </a:solidFill>
              </a:rPr>
              <a:t/>
            </a:r>
            <a:br>
              <a:rPr lang="ru-RU" i="1" dirty="0">
                <a:solidFill>
                  <a:srgbClr val="FF0000"/>
                </a:solidFill>
              </a:rPr>
            </a:br>
            <a:r>
              <a:rPr lang="ru-RU" i="1" dirty="0">
                <a:solidFill>
                  <a:srgbClr val="FF0000"/>
                </a:solidFill>
              </a:rPr>
              <a:t/>
            </a:r>
            <a:br>
              <a:rPr lang="ru-RU" i="1" dirty="0">
                <a:solidFill>
                  <a:srgbClr val="FF0000"/>
                </a:solidFill>
              </a:rPr>
            </a:br>
            <a:r>
              <a:rPr lang="ru-RU" i="1" dirty="0">
                <a:solidFill>
                  <a:srgbClr val="FF0000"/>
                </a:solidFill>
              </a:rPr>
              <a:t/>
            </a:r>
            <a:br>
              <a:rPr lang="ru-RU" i="1" dirty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Русская народная подвижная 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«Пирог»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3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3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3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3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Презентацию подготовили воспитатели группы № 5: </a:t>
            </a:r>
            <a:r>
              <a:rPr lang="ru-RU" sz="1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Кучерова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Н.С.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		Алямовская Е.В.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>
                <a:latin typeface="Times New Roman" pitchFamily="18" charset="0"/>
                <a:cs typeface="Times New Roman" pitchFamily="18" charset="0"/>
              </a:rPr>
              <a:t>                         </a:t>
            </a:r>
            <a:br>
              <a:rPr lang="ru-RU" sz="27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53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3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7029400"/>
            <a:ext cx="6008712" cy="14401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74" r="11765"/>
          <a:stretch>
            <a:fillRect/>
          </a:stretch>
        </p:blipFill>
        <p:spPr bwMode="auto">
          <a:xfrm>
            <a:off x="0" y="0"/>
            <a:ext cx="19797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52.xn--80aadkum9bf.xn--p1ai/wp-content/uploads/2021/05/hello_html_m61e00af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276872"/>
            <a:ext cx="3052779" cy="2601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7029400"/>
            <a:ext cx="6008712" cy="14401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24482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4716016" y="292386"/>
            <a:ext cx="396044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Aft>
                <a:spcPct val="0"/>
              </a:spcAft>
            </a:pP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Подвижная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является упражнением</a:t>
            </a:r>
            <a:r>
              <a:rPr 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посредством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которого ребенок готовится </a:t>
            </a:r>
            <a:r>
              <a:rPr 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жизни»</a:t>
            </a:r>
            <a:r>
              <a:rPr 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Ф. Лесгафт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35696" y="1166843"/>
            <a:ext cx="7128792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Народные игры  представляют собой основу начального этапа формирования гармонически развитой, активной личности, сочетающей в себе духовное богатство, моральную чистоту и физическое совершенство. Радость  движения сочетается с духовным обогащением детей. Через игру воспитывается чувство ответственности перед коллективом, умение действовать в команде. Таким образом, подвижная игра – это школа воспитания, в которой есть свои «учебные предметы». Одни из них развивают у детей ловкость, меткость, быстроту и силу; другие учат премудростям жизни, добру и справедливости, чести и порядочности, любви и долгу.</a:t>
            </a:r>
          </a:p>
          <a:p>
            <a:pPr algn="just"/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Подвижные игры – это наше детство. Кто не помнит известных всем пряток,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ловишек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салочек! Когда они возникли? Кто придумал эти игры? Они созданы народом, так же как сказки и песни.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AC772C8-E7E0-473A-921D-10880E61A4F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4365104"/>
            <a:ext cx="3312368" cy="23149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48264" y="2780928"/>
            <a:ext cx="2195736" cy="2857872"/>
          </a:xfrm>
        </p:spPr>
        <p:txBody>
          <a:bodyPr>
            <a:noAutofit/>
          </a:bodyPr>
          <a:lstStyle/>
          <a:p>
            <a:pPr marL="914400" lvl="1" indent="-457200" algn="l"/>
            <a:r>
              <a:rPr lang="ru-RU" sz="2400" b="1" i="1" dirty="0">
                <a:solidFill>
                  <a:schemeClr val="tx1"/>
                </a:solidFill>
              </a:rPr>
              <a:t>    </a:t>
            </a:r>
          </a:p>
          <a:p>
            <a:pPr marL="914400" lvl="1" indent="-457200" algn="l"/>
            <a:endParaRPr lang="ru-RU" sz="2400" b="1" i="1" dirty="0" smtClean="0">
              <a:solidFill>
                <a:schemeClr val="tx1"/>
              </a:solidFill>
            </a:endParaRPr>
          </a:p>
          <a:p>
            <a:pPr algn="l"/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24482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77DB61D-D97B-4BE3-8A81-3686553B34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1195" y="3717032"/>
            <a:ext cx="3027029" cy="291789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67744" y="332656"/>
            <a:ext cx="64087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народная подвижная игра «Пирог» 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научить детей играть в русскую народную подвижную игру «Пирог».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познакомить с правилами игры, выучить слова к игре,</a:t>
            </a:r>
            <a:endParaRPr lang="en-US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двигательную активность, внимание, память, речь;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воспитывать уважение к старинным русским традициям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endParaRPr lang="ru-RU" dirty="0" smtClean="0"/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24482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979712" y="332656"/>
            <a:ext cx="70567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игры</a:t>
            </a:r>
            <a:endParaRPr lang="ru-RU" alt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t"/>
            <a:r>
              <a:rPr lang="ru-RU" alt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Играющие при помощи считалки выбирают водящего:</a:t>
            </a:r>
          </a:p>
          <a:p>
            <a:pPr algn="ctr" fontAlgn="t"/>
            <a:r>
              <a:rPr lang="ru-RU" alt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Жили-были утюги</a:t>
            </a:r>
          </a:p>
          <a:p>
            <a:pPr algn="ctr" fontAlgn="t"/>
            <a:r>
              <a:rPr lang="ru-RU" alt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любили пироги.</a:t>
            </a:r>
          </a:p>
          <a:p>
            <a:pPr algn="ctr" fontAlgn="t"/>
            <a:r>
              <a:rPr lang="ru-RU" alt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обедом каждый мог</a:t>
            </a:r>
          </a:p>
          <a:p>
            <a:pPr algn="ctr" fontAlgn="t"/>
            <a:r>
              <a:rPr lang="ru-RU" alt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Съесть один большой пирог</a:t>
            </a:r>
          </a:p>
          <a:p>
            <a:pPr algn="ctr" fontAlgn="t"/>
            <a:r>
              <a:rPr lang="ru-RU" alt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 не верит, это он!</a:t>
            </a:r>
            <a:endParaRPr lang="en-US" alt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t"/>
            <a:r>
              <a:rPr lang="ru-RU" alt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Выходи из круга вон</a:t>
            </a:r>
            <a:r>
              <a:rPr lang="en-US" alt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alt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AutoShape 2" descr="blob:https://web.whatsapp.com/cf8bfb21-74f6-4fa9-8961-4dec3d8e1e8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blob:https://web.whatsapp.com/cf8bfb21-74f6-4fa9-8961-4dec3d8e1e8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9" name="Picture 5" descr="C:\Users\alyam_aa\Desktop\cf8bfb21-74f6-4fa9-8961-4dec3d8e1e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799" y="2420888"/>
            <a:ext cx="5280587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60648"/>
            <a:ext cx="7488832" cy="1800200"/>
          </a:xfrm>
        </p:spPr>
        <p:txBody>
          <a:bodyPr>
            <a:noAutofit/>
          </a:bodyPr>
          <a:lstStyle/>
          <a:p>
            <a:pPr marL="914400" lvl="1" indent="-457200" algn="l"/>
            <a:r>
              <a:rPr lang="ru-RU" sz="2400" b="1" i="1" dirty="0">
                <a:solidFill>
                  <a:schemeClr val="tx1"/>
                </a:solidFill>
              </a:rPr>
              <a:t>    </a:t>
            </a:r>
          </a:p>
          <a:p>
            <a:pPr marL="914400" lvl="1" indent="-457200" algn="l"/>
            <a:endParaRPr lang="ru-RU" sz="2400" b="1" i="1" dirty="0">
              <a:solidFill>
                <a:schemeClr val="tx1"/>
              </a:solidFill>
            </a:endParaRPr>
          </a:p>
          <a:p>
            <a:pPr algn="l"/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24482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907704" y="260648"/>
            <a:ext cx="7128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endParaRPr lang="ru-RU" altLang="ru-RU" dirty="0"/>
          </a:p>
          <a:p>
            <a:pPr algn="just" fontAlgn="t"/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Играющие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делятся на две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команды, рассчитавшись на первый/второй.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Команды становятся друг против друга. Между ними садится «пирог» (на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ребёнка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надета шапочка). </a:t>
            </a:r>
            <a:r>
              <a:rPr lang="ru-RU" altLang="ru-RU" dirty="0"/>
              <a:t/>
            </a:r>
            <a:br>
              <a:rPr lang="ru-RU" altLang="ru-RU" dirty="0"/>
            </a:br>
            <a:endParaRPr lang="ru-RU" altLang="ru-RU" dirty="0"/>
          </a:p>
        </p:txBody>
      </p:sp>
      <p:pic>
        <p:nvPicPr>
          <p:cNvPr id="6" name="Picture 1" descr="C:\Users\alyam_aa\Desktop\8ea46004-deee-425a-add2-9cfc53853ac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1628800"/>
            <a:ext cx="6048672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260648"/>
            <a:ext cx="7128792" cy="1800200"/>
          </a:xfrm>
        </p:spPr>
        <p:txBody>
          <a:bodyPr>
            <a:noAutofit/>
          </a:bodyPr>
          <a:lstStyle/>
          <a:p>
            <a:pPr marL="914400" lvl="1" indent="-457200" algn="l"/>
            <a:r>
              <a:rPr lang="ru-RU" sz="2400" b="1" i="1" dirty="0">
                <a:solidFill>
                  <a:schemeClr val="tx1"/>
                </a:solidFill>
              </a:rPr>
              <a:t>    </a:t>
            </a:r>
          </a:p>
          <a:p>
            <a:pPr marL="914400" lvl="1" indent="-457200" algn="l"/>
            <a:endParaRPr lang="ru-RU" sz="2400" b="1" i="1" dirty="0">
              <a:solidFill>
                <a:schemeClr val="tx1"/>
              </a:solidFill>
            </a:endParaRPr>
          </a:p>
          <a:p>
            <a:pPr algn="l"/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24482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332657"/>
            <a:ext cx="6768752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дружно начинают расхваливать «пирог»: </a:t>
            </a:r>
            <a:b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он какой высоконький, </a:t>
            </a:r>
            <a:b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он какой </a:t>
            </a:r>
            <a:r>
              <a:rPr lang="ru-RU" alt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мякошенький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он какой широконький. </a:t>
            </a:r>
            <a:b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Режь его да ешь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этих слов играющие по одному из каждой команды бегут к «пирогу». Кто быстрее добежит до цели и дотронется до «пирога», тот и уводит его с собой.</a:t>
            </a:r>
            <a:endParaRPr lang="ru-RU" dirty="0" smtClean="0">
              <a:solidFill>
                <a:srgbClr val="002060"/>
              </a:solidFill>
            </a:endParaRPr>
          </a:p>
          <a:p>
            <a:pPr algn="ctr" fontAlgn="t"/>
            <a:endParaRPr lang="ru-RU" alt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t"/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ru-RU" dirty="0"/>
              <a:t/>
            </a:r>
            <a:br>
              <a:rPr lang="ru-RU" altLang="ru-RU" dirty="0"/>
            </a:br>
            <a:endParaRPr lang="ru-RU" altLang="ru-RU" dirty="0"/>
          </a:p>
        </p:txBody>
      </p:sp>
      <p:pic>
        <p:nvPicPr>
          <p:cNvPr id="4098" name="Picture 2" descr="C:\Users\alyam_aa\Desktop\c8e11385-7b7a-4109-894d-d71630edfe6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708920"/>
            <a:ext cx="5040560" cy="3780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260648"/>
            <a:ext cx="7308304" cy="5378152"/>
          </a:xfrm>
        </p:spPr>
        <p:txBody>
          <a:bodyPr>
            <a:noAutofit/>
          </a:bodyPr>
          <a:lstStyle/>
          <a:p>
            <a:pPr marL="914400" lvl="1" indent="-457200" algn="l"/>
            <a:r>
              <a:rPr lang="ru-RU" sz="2400" b="1" i="1" dirty="0">
                <a:solidFill>
                  <a:schemeClr val="tx1"/>
                </a:solidFill>
              </a:rPr>
              <a:t>    </a:t>
            </a:r>
          </a:p>
          <a:p>
            <a:pPr marL="914400" lvl="1" indent="-457200" algn="l"/>
            <a:endParaRPr lang="ru-RU" sz="2400" b="1" i="1" dirty="0">
              <a:solidFill>
                <a:schemeClr val="tx1"/>
              </a:solidFill>
            </a:endParaRPr>
          </a:p>
          <a:p>
            <a:pPr algn="l"/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24482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95736" y="404664"/>
            <a:ext cx="6606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место «пирога» садится ребенок из проигравшей команды. Так происходит до тех пор, пока не проиграют все в одной из команд.</a:t>
            </a:r>
          </a:p>
          <a:p>
            <a:pPr algn="just" fontAlgn="t"/>
            <a:r>
              <a:rPr lang="ru-RU" altLang="ru-RU" dirty="0"/>
              <a:t/>
            </a:r>
            <a:br>
              <a:rPr lang="ru-RU" altLang="ru-RU" dirty="0"/>
            </a:br>
            <a:endParaRPr lang="ru-RU" altLang="ru-RU" dirty="0"/>
          </a:p>
        </p:txBody>
      </p:sp>
      <p:sp>
        <p:nvSpPr>
          <p:cNvPr id="2050" name="AutoShape 2" descr="blob:https://web.whatsapp.com/8ea46004-deee-425a-add2-9cfc53853a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 descr="C:\Users\alyam_aa\Desktop\b97d774c-387d-45a6-a7f0-7af4f2aa01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1556792"/>
            <a:ext cx="6480720" cy="48605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24482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B7E3C94-F288-4DBD-91C6-D5311B238934}"/>
              </a:ext>
            </a:extLst>
          </p:cNvPr>
          <p:cNvSpPr/>
          <p:nvPr/>
        </p:nvSpPr>
        <p:spPr>
          <a:xfrm>
            <a:off x="1835696" y="260648"/>
            <a:ext cx="6984776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русских народных игр в воспитании дошкольников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духовному  совершенствованию  личности ребенка, расширению его историко-культурного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кругозора,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уровня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национального самосознания, а также совершенствует двигательные навыки и умения.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5" name="Picture 1" descr="C:\Users\alyam_aa\Desktop\8321b284-5004-40fa-90ec-b9bcfd0b06d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51787" y="2690918"/>
            <a:ext cx="5088565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</TotalTime>
  <Words>219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       Русская народная подвижная  игра «Пирог»     Презентацию подготовили воспитатели группы № 5: Кучерова Н.С.                                    Алямовская Е.В.                            </vt:lpstr>
      <vt:lpstr>«Подвижная игра является упражнением, посредством которого ребенок готовится к жизни» П. Ф. Лесгафт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Русские народные подвижные  игры</dc:title>
  <dc:creator>Ромка</dc:creator>
  <cp:lastModifiedBy>alyam_aa</cp:lastModifiedBy>
  <cp:revision>96</cp:revision>
  <dcterms:created xsi:type="dcterms:W3CDTF">2015-11-08T17:23:15Z</dcterms:created>
  <dcterms:modified xsi:type="dcterms:W3CDTF">2022-11-29T12:53:50Z</dcterms:modified>
</cp:coreProperties>
</file>