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1" r:id="rId2"/>
    <p:sldId id="282" r:id="rId3"/>
    <p:sldId id="259" r:id="rId4"/>
    <p:sldId id="277" r:id="rId5"/>
    <p:sldId id="283" r:id="rId6"/>
    <p:sldId id="278" r:id="rId7"/>
    <p:sldId id="301" r:id="rId8"/>
    <p:sldId id="304" r:id="rId9"/>
    <p:sldId id="300" r:id="rId10"/>
    <p:sldId id="260" r:id="rId11"/>
    <p:sldId id="284" r:id="rId12"/>
    <p:sldId id="285" r:id="rId13"/>
    <p:sldId id="286" r:id="rId14"/>
    <p:sldId id="287" r:id="rId15"/>
    <p:sldId id="288" r:id="rId16"/>
    <p:sldId id="289" r:id="rId17"/>
    <p:sldId id="290" r:id="rId18"/>
    <p:sldId id="291" r:id="rId19"/>
    <p:sldId id="292" r:id="rId20"/>
    <p:sldId id="297" r:id="rId21"/>
    <p:sldId id="298" r:id="rId22"/>
    <p:sldId id="303" r:id="rId23"/>
    <p:sldId id="299"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9" d="100"/>
          <a:sy n="49" d="100"/>
        </p:scale>
        <p:origin x="-102" y="-127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8D44DE0-C5C8-4DF4-9148-ABBAAE0577C1}" type="datetimeFigureOut">
              <a:rPr lang="ru-RU" smtClean="0"/>
              <a:pPr/>
              <a:t>06.09.2022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CAEEE70-A021-4FCB-9EFA-93FCDAC50897}" type="slidenum">
              <a:rPr lang="ru-RU" smtClean="0"/>
              <a:pPr/>
              <a:t>‹#›</a:t>
            </a:fld>
            <a:endParaRPr lang="ru-RU"/>
          </a:p>
        </p:txBody>
      </p:sp>
    </p:spTree>
    <p:extLst>
      <p:ext uri="{BB962C8B-B14F-4D97-AF65-F5344CB8AC3E}">
        <p14:creationId xmlns="" xmlns:p14="http://schemas.microsoft.com/office/powerpoint/2010/main" val="1624488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8D44DE0-C5C8-4DF4-9148-ABBAAE0577C1}" type="datetimeFigureOut">
              <a:rPr lang="ru-RU" smtClean="0"/>
              <a:pPr/>
              <a:t>06.09.2022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CAEEE70-A021-4FCB-9EFA-93FCDAC50897}" type="slidenum">
              <a:rPr lang="ru-RU" smtClean="0"/>
              <a:pPr/>
              <a:t>‹#›</a:t>
            </a:fld>
            <a:endParaRPr lang="ru-RU"/>
          </a:p>
        </p:txBody>
      </p:sp>
    </p:spTree>
    <p:extLst>
      <p:ext uri="{BB962C8B-B14F-4D97-AF65-F5344CB8AC3E}">
        <p14:creationId xmlns="" xmlns:p14="http://schemas.microsoft.com/office/powerpoint/2010/main" val="3085210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8D44DE0-C5C8-4DF4-9148-ABBAAE0577C1}" type="datetimeFigureOut">
              <a:rPr lang="ru-RU" smtClean="0"/>
              <a:pPr/>
              <a:t>06.09.2022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CAEEE70-A021-4FCB-9EFA-93FCDAC50897}" type="slidenum">
              <a:rPr lang="ru-RU" smtClean="0"/>
              <a:pPr/>
              <a:t>‹#›</a:t>
            </a:fld>
            <a:endParaRPr lang="ru-RU"/>
          </a:p>
        </p:txBody>
      </p:sp>
    </p:spTree>
    <p:extLst>
      <p:ext uri="{BB962C8B-B14F-4D97-AF65-F5344CB8AC3E}">
        <p14:creationId xmlns="" xmlns:p14="http://schemas.microsoft.com/office/powerpoint/2010/main" val="1406313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8D44DE0-C5C8-4DF4-9148-ABBAAE0577C1}" type="datetimeFigureOut">
              <a:rPr lang="ru-RU" smtClean="0"/>
              <a:pPr/>
              <a:t>06.09.2022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CAEEE70-A021-4FCB-9EFA-93FCDAC50897}" type="slidenum">
              <a:rPr lang="ru-RU" smtClean="0"/>
              <a:pPr/>
              <a:t>‹#›</a:t>
            </a:fld>
            <a:endParaRPr lang="ru-RU"/>
          </a:p>
        </p:txBody>
      </p:sp>
    </p:spTree>
    <p:extLst>
      <p:ext uri="{BB962C8B-B14F-4D97-AF65-F5344CB8AC3E}">
        <p14:creationId xmlns="" xmlns:p14="http://schemas.microsoft.com/office/powerpoint/2010/main" val="1612473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8D44DE0-C5C8-4DF4-9148-ABBAAE0577C1}" type="datetimeFigureOut">
              <a:rPr lang="ru-RU" smtClean="0"/>
              <a:pPr/>
              <a:t>06.09.2022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CAEEE70-A021-4FCB-9EFA-93FCDAC50897}" type="slidenum">
              <a:rPr lang="ru-RU" smtClean="0"/>
              <a:pPr/>
              <a:t>‹#›</a:t>
            </a:fld>
            <a:endParaRPr lang="ru-RU"/>
          </a:p>
        </p:txBody>
      </p:sp>
    </p:spTree>
    <p:extLst>
      <p:ext uri="{BB962C8B-B14F-4D97-AF65-F5344CB8AC3E}">
        <p14:creationId xmlns="" xmlns:p14="http://schemas.microsoft.com/office/powerpoint/2010/main" val="3921720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8D44DE0-C5C8-4DF4-9148-ABBAAE0577C1}" type="datetimeFigureOut">
              <a:rPr lang="ru-RU" smtClean="0"/>
              <a:pPr/>
              <a:t>06.09.2022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CAEEE70-A021-4FCB-9EFA-93FCDAC50897}" type="slidenum">
              <a:rPr lang="ru-RU" smtClean="0"/>
              <a:pPr/>
              <a:t>‹#›</a:t>
            </a:fld>
            <a:endParaRPr lang="ru-RU"/>
          </a:p>
        </p:txBody>
      </p:sp>
    </p:spTree>
    <p:extLst>
      <p:ext uri="{BB962C8B-B14F-4D97-AF65-F5344CB8AC3E}">
        <p14:creationId xmlns="" xmlns:p14="http://schemas.microsoft.com/office/powerpoint/2010/main" val="1242361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8D44DE0-C5C8-4DF4-9148-ABBAAE0577C1}" type="datetimeFigureOut">
              <a:rPr lang="ru-RU" smtClean="0"/>
              <a:pPr/>
              <a:t>06.09.2022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CAEEE70-A021-4FCB-9EFA-93FCDAC50897}" type="slidenum">
              <a:rPr lang="ru-RU" smtClean="0"/>
              <a:pPr/>
              <a:t>‹#›</a:t>
            </a:fld>
            <a:endParaRPr lang="ru-RU"/>
          </a:p>
        </p:txBody>
      </p:sp>
    </p:spTree>
    <p:extLst>
      <p:ext uri="{BB962C8B-B14F-4D97-AF65-F5344CB8AC3E}">
        <p14:creationId xmlns="" xmlns:p14="http://schemas.microsoft.com/office/powerpoint/2010/main" val="633519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8D44DE0-C5C8-4DF4-9148-ABBAAE0577C1}" type="datetimeFigureOut">
              <a:rPr lang="ru-RU" smtClean="0"/>
              <a:pPr/>
              <a:t>06.09.2022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CAEEE70-A021-4FCB-9EFA-93FCDAC50897}" type="slidenum">
              <a:rPr lang="ru-RU" smtClean="0"/>
              <a:pPr/>
              <a:t>‹#›</a:t>
            </a:fld>
            <a:endParaRPr lang="ru-RU"/>
          </a:p>
        </p:txBody>
      </p:sp>
    </p:spTree>
    <p:extLst>
      <p:ext uri="{BB962C8B-B14F-4D97-AF65-F5344CB8AC3E}">
        <p14:creationId xmlns="" xmlns:p14="http://schemas.microsoft.com/office/powerpoint/2010/main" val="113891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8D44DE0-C5C8-4DF4-9148-ABBAAE0577C1}" type="datetimeFigureOut">
              <a:rPr lang="ru-RU" smtClean="0"/>
              <a:pPr/>
              <a:t>06.09.2022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CAEEE70-A021-4FCB-9EFA-93FCDAC50897}" type="slidenum">
              <a:rPr lang="ru-RU" smtClean="0"/>
              <a:pPr/>
              <a:t>‹#›</a:t>
            </a:fld>
            <a:endParaRPr lang="ru-RU"/>
          </a:p>
        </p:txBody>
      </p:sp>
    </p:spTree>
    <p:extLst>
      <p:ext uri="{BB962C8B-B14F-4D97-AF65-F5344CB8AC3E}">
        <p14:creationId xmlns="" xmlns:p14="http://schemas.microsoft.com/office/powerpoint/2010/main" val="464473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8D44DE0-C5C8-4DF4-9148-ABBAAE0577C1}" type="datetimeFigureOut">
              <a:rPr lang="ru-RU" smtClean="0"/>
              <a:pPr/>
              <a:t>06.09.2022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CAEEE70-A021-4FCB-9EFA-93FCDAC50897}" type="slidenum">
              <a:rPr lang="ru-RU" smtClean="0"/>
              <a:pPr/>
              <a:t>‹#›</a:t>
            </a:fld>
            <a:endParaRPr lang="ru-RU"/>
          </a:p>
        </p:txBody>
      </p:sp>
    </p:spTree>
    <p:extLst>
      <p:ext uri="{BB962C8B-B14F-4D97-AF65-F5344CB8AC3E}">
        <p14:creationId xmlns="" xmlns:p14="http://schemas.microsoft.com/office/powerpoint/2010/main" val="1846892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8D44DE0-C5C8-4DF4-9148-ABBAAE0577C1}" type="datetimeFigureOut">
              <a:rPr lang="ru-RU" smtClean="0"/>
              <a:pPr/>
              <a:t>06.09.2022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CAEEE70-A021-4FCB-9EFA-93FCDAC50897}" type="slidenum">
              <a:rPr lang="ru-RU" smtClean="0"/>
              <a:pPr/>
              <a:t>‹#›</a:t>
            </a:fld>
            <a:endParaRPr lang="ru-RU"/>
          </a:p>
        </p:txBody>
      </p:sp>
    </p:spTree>
    <p:extLst>
      <p:ext uri="{BB962C8B-B14F-4D97-AF65-F5344CB8AC3E}">
        <p14:creationId xmlns="" xmlns:p14="http://schemas.microsoft.com/office/powerpoint/2010/main" val="2068293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7000">
              <a:schemeClr val="accent1">
                <a:lumMod val="60000"/>
                <a:lumOff val="40000"/>
              </a:schemeClr>
            </a:gs>
            <a:gs pos="51000">
              <a:schemeClr val="accent1">
                <a:lumMod val="45000"/>
                <a:lumOff val="55000"/>
              </a:schemeClr>
            </a:gs>
            <a:gs pos="66000">
              <a:schemeClr val="accent1">
                <a:lumMod val="45000"/>
                <a:lumOff val="55000"/>
              </a:schemeClr>
            </a:gs>
            <a:gs pos="86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D44DE0-C5C8-4DF4-9148-ABBAAE0577C1}" type="datetimeFigureOut">
              <a:rPr lang="ru-RU" smtClean="0"/>
              <a:pPr/>
              <a:t>06.09.2022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AEEE70-A021-4FCB-9EFA-93FCDAC50897}" type="slidenum">
              <a:rPr lang="ru-RU" smtClean="0"/>
              <a:pPr/>
              <a:t>‹#›</a:t>
            </a:fld>
            <a:endParaRPr lang="ru-RU"/>
          </a:p>
        </p:txBody>
      </p:sp>
    </p:spTree>
    <p:extLst>
      <p:ext uri="{BB962C8B-B14F-4D97-AF65-F5344CB8AC3E}">
        <p14:creationId xmlns="" xmlns:p14="http://schemas.microsoft.com/office/powerpoint/2010/main" val="19709979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3" name="Прямоугольник 2"/>
          <p:cNvSpPr/>
          <p:nvPr/>
        </p:nvSpPr>
        <p:spPr>
          <a:xfrm>
            <a:off x="6933903" y="2452744"/>
            <a:ext cx="4808153" cy="1569660"/>
          </a:xfrm>
          <a:prstGeom prst="rect">
            <a:avLst/>
          </a:prstGeom>
        </p:spPr>
        <p:txBody>
          <a:bodyPr wrap="square">
            <a:spAutoFit/>
          </a:bodyPr>
          <a:lstStyle/>
          <a:p>
            <a:pPr algn="ctr"/>
            <a:r>
              <a:rPr lang="ru-RU" sz="2400" b="1" dirty="0">
                <a:solidFill>
                  <a:schemeClr val="accent5">
                    <a:lumMod val="50000"/>
                  </a:schemeClr>
                </a:solidFill>
                <a:latin typeface="Times New Roman" pitchFamily="18" charset="0"/>
                <a:cs typeface="Times New Roman" pitchFamily="18" charset="0"/>
              </a:rPr>
              <a:t>«Использование игрового набора </a:t>
            </a:r>
          </a:p>
          <a:p>
            <a:pPr algn="ctr"/>
            <a:r>
              <a:rPr lang="ru-RU" sz="2400" b="1" dirty="0">
                <a:solidFill>
                  <a:schemeClr val="accent5">
                    <a:lumMod val="50000"/>
                  </a:schemeClr>
                </a:solidFill>
                <a:latin typeface="Times New Roman" pitchFamily="18" charset="0"/>
                <a:cs typeface="Times New Roman" pitchFamily="18" charset="0"/>
              </a:rPr>
              <a:t>«Дары </a:t>
            </a:r>
            <a:r>
              <a:rPr lang="ru-RU" sz="2400" b="1" dirty="0" err="1">
                <a:solidFill>
                  <a:schemeClr val="accent5">
                    <a:lumMod val="50000"/>
                  </a:schemeClr>
                </a:solidFill>
                <a:latin typeface="Times New Roman" pitchFamily="18" charset="0"/>
                <a:cs typeface="Times New Roman" pitchFamily="18" charset="0"/>
              </a:rPr>
              <a:t>Фребеля</a:t>
            </a:r>
            <a:r>
              <a:rPr lang="ru-RU" sz="2400" b="1" dirty="0">
                <a:solidFill>
                  <a:schemeClr val="accent5">
                    <a:lumMod val="50000"/>
                  </a:schemeClr>
                </a:solidFill>
                <a:latin typeface="Times New Roman" pitchFamily="18" charset="0"/>
                <a:cs typeface="Times New Roman" pitchFamily="18" charset="0"/>
              </a:rPr>
              <a:t>» </a:t>
            </a:r>
            <a:endParaRPr lang="ru-RU" sz="2400" dirty="0">
              <a:solidFill>
                <a:schemeClr val="accent5">
                  <a:lumMod val="50000"/>
                </a:schemeClr>
              </a:solidFill>
              <a:latin typeface="Times New Roman" pitchFamily="18" charset="0"/>
              <a:cs typeface="Times New Roman" pitchFamily="18" charset="0"/>
            </a:endParaRPr>
          </a:p>
          <a:p>
            <a:pPr algn="ctr"/>
            <a:r>
              <a:rPr lang="ru-RU" sz="2400" b="1" dirty="0">
                <a:solidFill>
                  <a:schemeClr val="accent5">
                    <a:lumMod val="50000"/>
                  </a:schemeClr>
                </a:solidFill>
                <a:latin typeface="Times New Roman" pitchFamily="18" charset="0"/>
                <a:cs typeface="Times New Roman" pitchFamily="18" charset="0"/>
              </a:rPr>
              <a:t>в образовательной деятельности с дошкольниками»</a:t>
            </a:r>
            <a:endParaRPr lang="ru-RU" sz="2400" b="1" dirty="0">
              <a:ln w="19050">
                <a:solidFill>
                  <a:prstClr val="white"/>
                </a:solidFill>
                <a:prstDash val="solid"/>
              </a:ln>
              <a:solidFill>
                <a:schemeClr val="accent5">
                  <a:lumMod val="50000"/>
                </a:schemeClr>
              </a:solidFill>
              <a:effectLst>
                <a:outerShdw blurRad="50000" dist="50800" dir="7500000" algn="tl">
                  <a:srgbClr val="000000">
                    <a:shade val="5000"/>
                    <a:alpha val="35000"/>
                  </a:srgbClr>
                </a:outerShdw>
              </a:effectLst>
              <a:latin typeface="Times New Roman" pitchFamily="18" charset="0"/>
              <a:cs typeface="Times New Roman" pitchFamily="18" charset="0"/>
            </a:endParaRPr>
          </a:p>
        </p:txBody>
      </p:sp>
      <p:sp>
        <p:nvSpPr>
          <p:cNvPr id="5" name="Прямоугольник 4"/>
          <p:cNvSpPr/>
          <p:nvPr/>
        </p:nvSpPr>
        <p:spPr>
          <a:xfrm rot="10800000" flipV="1">
            <a:off x="-290458" y="4889466"/>
            <a:ext cx="12482457" cy="1200329"/>
          </a:xfrm>
          <a:prstGeom prst="rect">
            <a:avLst/>
          </a:prstGeom>
        </p:spPr>
        <p:txBody>
          <a:bodyPr wrap="square">
            <a:spAutoFit/>
          </a:bodyPr>
          <a:lstStyle/>
          <a:p>
            <a:pPr fontAlgn="base">
              <a:spcBef>
                <a:spcPct val="0"/>
              </a:spcBef>
              <a:spcAft>
                <a:spcPct val="0"/>
              </a:spcAft>
              <a:defRPr/>
            </a:pPr>
            <a:r>
              <a:rPr lang="ru-RU" dirty="0" smtClean="0">
                <a:solidFill>
                  <a:schemeClr val="tx2">
                    <a:lumMod val="50000"/>
                  </a:schemeClr>
                </a:solidFill>
                <a:latin typeface="Times New Roman" pitchFamily="18" charset="0"/>
                <a:cs typeface="Times New Roman" pitchFamily="18" charset="0"/>
              </a:rPr>
              <a:t>                                                                                                                                                               </a:t>
            </a:r>
            <a:endParaRPr lang="ru-RU" dirty="0">
              <a:solidFill>
                <a:schemeClr val="tx2">
                  <a:lumMod val="50000"/>
                </a:schemeClr>
              </a:solidFill>
              <a:latin typeface="Times New Roman" pitchFamily="18" charset="0"/>
              <a:cs typeface="Times New Roman" pitchFamily="18" charset="0"/>
            </a:endParaRPr>
          </a:p>
          <a:p>
            <a:pPr algn="ctr" fontAlgn="base">
              <a:spcBef>
                <a:spcPct val="0"/>
              </a:spcBef>
              <a:spcAft>
                <a:spcPct val="0"/>
              </a:spcAft>
              <a:defRPr/>
            </a:pPr>
            <a:endParaRPr lang="ru-RU" dirty="0" smtClean="0">
              <a:solidFill>
                <a:schemeClr val="tx2">
                  <a:lumMod val="50000"/>
                </a:schemeClr>
              </a:solidFill>
              <a:latin typeface="Times New Roman" pitchFamily="18" charset="0"/>
              <a:cs typeface="Times New Roman" pitchFamily="18" charset="0"/>
            </a:endParaRPr>
          </a:p>
          <a:p>
            <a:pPr algn="ctr" fontAlgn="base">
              <a:spcBef>
                <a:spcPct val="0"/>
              </a:spcBef>
              <a:spcAft>
                <a:spcPct val="0"/>
              </a:spcAft>
              <a:defRPr/>
            </a:pPr>
            <a:endParaRPr lang="ru-RU" dirty="0">
              <a:solidFill>
                <a:schemeClr val="tx2">
                  <a:lumMod val="50000"/>
                </a:schemeClr>
              </a:solidFill>
              <a:latin typeface="Times New Roman" pitchFamily="18" charset="0"/>
              <a:cs typeface="Times New Roman" pitchFamily="18" charset="0"/>
            </a:endParaRPr>
          </a:p>
          <a:p>
            <a:pPr algn="ctr" fontAlgn="base">
              <a:spcBef>
                <a:spcPct val="0"/>
              </a:spcBef>
              <a:spcAft>
                <a:spcPct val="0"/>
              </a:spcAft>
              <a:defRPr/>
            </a:pPr>
            <a:r>
              <a:rPr lang="ru-RU" dirty="0" smtClean="0">
                <a:solidFill>
                  <a:schemeClr val="tx2">
                    <a:lumMod val="50000"/>
                  </a:schemeClr>
                </a:solidFill>
                <a:latin typeface="Times New Roman" pitchFamily="18" charset="0"/>
                <a:cs typeface="Times New Roman" pitchFamily="18" charset="0"/>
              </a:rPr>
              <a:t>2021 </a:t>
            </a:r>
            <a:r>
              <a:rPr lang="ru-RU" dirty="0">
                <a:solidFill>
                  <a:schemeClr val="tx2">
                    <a:lumMod val="50000"/>
                  </a:schemeClr>
                </a:solidFill>
                <a:latin typeface="Times New Roman" pitchFamily="18" charset="0"/>
                <a:cs typeface="Times New Roman" pitchFamily="18" charset="0"/>
              </a:rPr>
              <a:t>г.</a:t>
            </a:r>
          </a:p>
        </p:txBody>
      </p:sp>
      <p:pic>
        <p:nvPicPr>
          <p:cNvPr id="8" name="Рисунок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53683" y="1297808"/>
            <a:ext cx="6220752" cy="4766651"/>
          </a:xfrm>
          <a:prstGeom prst="rect">
            <a:avLst/>
          </a:prstGeom>
        </p:spPr>
      </p:pic>
      <p:sp>
        <p:nvSpPr>
          <p:cNvPr id="4" name="Прямоугольник 3"/>
          <p:cNvSpPr/>
          <p:nvPr/>
        </p:nvSpPr>
        <p:spPr>
          <a:xfrm>
            <a:off x="733246" y="161366"/>
            <a:ext cx="10688128" cy="1015663"/>
          </a:xfrm>
          <a:prstGeom prst="rect">
            <a:avLst/>
          </a:prstGeom>
        </p:spPr>
        <p:txBody>
          <a:bodyPr wrap="square">
            <a:spAutoFit/>
          </a:bodyPr>
          <a:lstStyle/>
          <a:p>
            <a:pPr lvl="0" algn="ctr" fontAlgn="base">
              <a:spcBef>
                <a:spcPct val="0"/>
              </a:spcBef>
              <a:spcAft>
                <a:spcPct val="0"/>
              </a:spcAft>
            </a:pPr>
            <a:r>
              <a:rPr lang="ru-RU" sz="1200" b="1" dirty="0" smtClean="0">
                <a:solidFill>
                  <a:srgbClr val="002060"/>
                </a:solidFill>
                <a:latin typeface="Times New Roman" pitchFamily="18" charset="0"/>
                <a:cs typeface="Times New Roman" pitchFamily="18" charset="0"/>
              </a:rPr>
              <a:t>УПРАВЛЕНИЕ</a:t>
            </a:r>
            <a:endParaRPr lang="ru-RU" sz="1200" b="1" dirty="0" smtClean="0">
              <a:solidFill>
                <a:srgbClr val="002060"/>
              </a:solidFill>
              <a:latin typeface="Arial" pitchFamily="34" charset="0"/>
              <a:cs typeface="Arial" pitchFamily="34" charset="0"/>
            </a:endParaRPr>
          </a:p>
          <a:p>
            <a:pPr lvl="0" algn="ctr" eaLnBrk="0" fontAlgn="base" hangingPunct="0">
              <a:spcBef>
                <a:spcPct val="0"/>
              </a:spcBef>
              <a:spcAft>
                <a:spcPct val="0"/>
              </a:spcAft>
            </a:pPr>
            <a:r>
              <a:rPr lang="ru-RU" sz="1200" b="1" dirty="0" smtClean="0">
                <a:solidFill>
                  <a:srgbClr val="002060"/>
                </a:solidFill>
                <a:latin typeface="Times New Roman" pitchFamily="18" charset="0"/>
                <a:cs typeface="Times New Roman" pitchFamily="18" charset="0"/>
              </a:rPr>
              <a:t> ОБРАЗОВАНИЯ АДМИНИСТРАЦИИ</a:t>
            </a:r>
            <a:endParaRPr lang="ru-RU" sz="1200" b="1" dirty="0" smtClean="0">
              <a:solidFill>
                <a:srgbClr val="002060"/>
              </a:solidFill>
              <a:latin typeface="Arial" pitchFamily="34" charset="0"/>
              <a:cs typeface="Arial" pitchFamily="34" charset="0"/>
            </a:endParaRPr>
          </a:p>
          <a:p>
            <a:pPr lvl="0" algn="ctr" eaLnBrk="0" fontAlgn="base" hangingPunct="0">
              <a:spcBef>
                <a:spcPct val="0"/>
              </a:spcBef>
              <a:spcAft>
                <a:spcPct val="0"/>
              </a:spcAft>
            </a:pPr>
            <a:r>
              <a:rPr lang="ru-RU" sz="1200" b="1" dirty="0" smtClean="0">
                <a:solidFill>
                  <a:srgbClr val="002060"/>
                </a:solidFill>
                <a:latin typeface="Times New Roman" pitchFamily="18" charset="0"/>
                <a:cs typeface="Times New Roman" pitchFamily="18" charset="0"/>
              </a:rPr>
              <a:t>СЕРГИЕВО-ПОСАДСКОГО ГОРОДСКОГО ОКРУГА</a:t>
            </a:r>
            <a:endParaRPr lang="ru-RU" sz="1200" b="1" dirty="0" smtClean="0">
              <a:solidFill>
                <a:srgbClr val="002060"/>
              </a:solidFill>
              <a:latin typeface="Arial" pitchFamily="34" charset="0"/>
              <a:cs typeface="Arial" pitchFamily="34" charset="0"/>
            </a:endParaRPr>
          </a:p>
          <a:p>
            <a:pPr lvl="0" algn="ctr" eaLnBrk="0" fontAlgn="base" hangingPunct="0">
              <a:spcBef>
                <a:spcPct val="0"/>
              </a:spcBef>
              <a:spcAft>
                <a:spcPct val="0"/>
              </a:spcAft>
            </a:pPr>
            <a:r>
              <a:rPr lang="ru-RU" sz="1200" b="1" dirty="0" smtClean="0">
                <a:solidFill>
                  <a:srgbClr val="002060"/>
                </a:solidFill>
                <a:latin typeface="Times New Roman" pitchFamily="18" charset="0"/>
                <a:cs typeface="Times New Roman" pitchFamily="18" charset="0"/>
              </a:rPr>
              <a:t>МОСКОВСКОЙ ОБЛАСТИ</a:t>
            </a:r>
            <a:endParaRPr lang="ru-RU" sz="1200" b="1" dirty="0" smtClean="0">
              <a:solidFill>
                <a:srgbClr val="002060"/>
              </a:solidFill>
              <a:latin typeface="Arial" pitchFamily="34" charset="0"/>
              <a:cs typeface="Arial" pitchFamily="34" charset="0"/>
            </a:endParaRPr>
          </a:p>
          <a:p>
            <a:pPr lvl="0" algn="ctr" eaLnBrk="0" fontAlgn="base" hangingPunct="0">
              <a:spcBef>
                <a:spcPct val="0"/>
              </a:spcBef>
              <a:spcAft>
                <a:spcPct val="0"/>
              </a:spcAft>
            </a:pPr>
            <a:r>
              <a:rPr lang="ru-RU" sz="1200" b="1" dirty="0" smtClean="0">
                <a:solidFill>
                  <a:srgbClr val="002060"/>
                </a:solidFill>
                <a:latin typeface="Times New Roman" pitchFamily="18" charset="0"/>
                <a:cs typeface="Times New Roman" pitchFamily="18" charset="0"/>
              </a:rPr>
              <a:t>Муниципальное бюджетное дошкольное образовательное учреждение</a:t>
            </a:r>
            <a:r>
              <a:rPr lang="ru-RU" sz="1200" b="1" dirty="0" smtClean="0">
                <a:solidFill>
                  <a:srgbClr val="002060"/>
                </a:solidFill>
                <a:latin typeface="Arial" pitchFamily="34" charset="0"/>
                <a:cs typeface="Arial" pitchFamily="34" charset="0"/>
              </a:rPr>
              <a:t> </a:t>
            </a:r>
            <a:r>
              <a:rPr lang="ru-RU" sz="1200" b="1" dirty="0" smtClean="0">
                <a:solidFill>
                  <a:srgbClr val="002060"/>
                </a:solidFill>
                <a:latin typeface="Times New Roman" pitchFamily="18" charset="0"/>
                <a:cs typeface="Times New Roman" pitchFamily="18" charset="0"/>
              </a:rPr>
              <a:t> «Детский сад комбинированного вида №72»</a:t>
            </a:r>
            <a:endParaRPr lang="ru-RU" sz="1200" b="1" dirty="0">
              <a:solidFill>
                <a:srgbClr val="002060"/>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5583218" y="6282466"/>
            <a:ext cx="927925" cy="369332"/>
          </a:xfrm>
          <a:prstGeom prst="rect">
            <a:avLst/>
          </a:prstGeom>
        </p:spPr>
        <p:txBody>
          <a:bodyPr wrap="square">
            <a:spAutoFit/>
          </a:bodyPr>
          <a:lstStyle/>
          <a:p>
            <a:pPr algn="ctr" fontAlgn="base">
              <a:spcBef>
                <a:spcPct val="0"/>
              </a:spcBef>
              <a:spcAft>
                <a:spcPct val="0"/>
              </a:spcAft>
              <a:defRPr/>
            </a:pPr>
            <a:r>
              <a:rPr lang="ru-RU" b="1" dirty="0" smtClean="0">
                <a:solidFill>
                  <a:schemeClr val="accent5">
                    <a:lumMod val="50000"/>
                  </a:schemeClr>
                </a:solidFill>
                <a:latin typeface="Times New Roman" pitchFamily="18" charset="0"/>
                <a:cs typeface="Times New Roman" pitchFamily="18" charset="0"/>
              </a:rPr>
              <a:t>2022г</a:t>
            </a:r>
            <a:r>
              <a:rPr lang="ru-RU" b="1" dirty="0">
                <a:solidFill>
                  <a:schemeClr val="accent5">
                    <a:lumMod val="50000"/>
                  </a:schemeClr>
                </a:solidFill>
                <a:latin typeface="Times New Roman" pitchFamily="18" charset="0"/>
                <a:cs typeface="Times New Roman" pitchFamily="18" charset="0"/>
              </a:rPr>
              <a:t>.</a:t>
            </a:r>
          </a:p>
        </p:txBody>
      </p:sp>
      <p:sp>
        <p:nvSpPr>
          <p:cNvPr id="9" name="Прямоугольник 8"/>
          <p:cNvSpPr/>
          <p:nvPr/>
        </p:nvSpPr>
        <p:spPr>
          <a:xfrm>
            <a:off x="8428008" y="5206701"/>
            <a:ext cx="3148641" cy="1415772"/>
          </a:xfrm>
          <a:prstGeom prst="rect">
            <a:avLst/>
          </a:prstGeom>
        </p:spPr>
        <p:txBody>
          <a:bodyPr wrap="square">
            <a:spAutoFit/>
          </a:bodyPr>
          <a:lstStyle/>
          <a:p>
            <a:pPr fontAlgn="base">
              <a:spcBef>
                <a:spcPct val="0"/>
              </a:spcBef>
              <a:spcAft>
                <a:spcPct val="0"/>
              </a:spcAft>
              <a:defRPr/>
            </a:pPr>
            <a:r>
              <a:rPr lang="ru-RU" sz="1600" b="1" dirty="0" smtClean="0">
                <a:solidFill>
                  <a:schemeClr val="accent5">
                    <a:lumMod val="50000"/>
                  </a:schemeClr>
                </a:solidFill>
                <a:latin typeface="Times New Roman" pitchFamily="18" charset="0"/>
                <a:cs typeface="Times New Roman" pitchFamily="18" charset="0"/>
              </a:rPr>
              <a:t>Подготовили воспитатели:</a:t>
            </a:r>
          </a:p>
          <a:p>
            <a:pPr fontAlgn="base">
              <a:spcBef>
                <a:spcPct val="0"/>
              </a:spcBef>
              <a:spcAft>
                <a:spcPct val="0"/>
              </a:spcAft>
              <a:defRPr/>
            </a:pPr>
            <a:r>
              <a:rPr lang="ru-RU" sz="1600" b="1" dirty="0" err="1" smtClean="0">
                <a:solidFill>
                  <a:schemeClr val="accent5">
                    <a:lumMod val="50000"/>
                  </a:schemeClr>
                </a:solidFill>
                <a:latin typeface="Times New Roman" pitchFamily="18" charset="0"/>
                <a:cs typeface="Times New Roman" pitchFamily="18" charset="0"/>
              </a:rPr>
              <a:t>Кучерова</a:t>
            </a:r>
            <a:r>
              <a:rPr lang="ru-RU" sz="1600" b="1" dirty="0" smtClean="0">
                <a:solidFill>
                  <a:schemeClr val="accent5">
                    <a:lumMod val="50000"/>
                  </a:schemeClr>
                </a:solidFill>
                <a:latin typeface="Times New Roman" pitchFamily="18" charset="0"/>
                <a:cs typeface="Times New Roman" pitchFamily="18" charset="0"/>
              </a:rPr>
              <a:t> Н.С. и Алямовская Е.В.</a:t>
            </a:r>
            <a:endParaRPr lang="ru-RU" sz="1600" dirty="0">
              <a:solidFill>
                <a:schemeClr val="tx2">
                  <a:lumMod val="50000"/>
                </a:schemeClr>
              </a:solidFill>
              <a:latin typeface="Times New Roman" pitchFamily="18" charset="0"/>
              <a:cs typeface="Times New Roman" pitchFamily="18" charset="0"/>
            </a:endParaRPr>
          </a:p>
          <a:p>
            <a:pPr algn="just" fontAlgn="base">
              <a:spcBef>
                <a:spcPct val="0"/>
              </a:spcBef>
              <a:spcAft>
                <a:spcPct val="0"/>
              </a:spcAft>
              <a:defRPr/>
            </a:pPr>
            <a:endParaRPr lang="ru-RU" dirty="0">
              <a:solidFill>
                <a:schemeClr val="tx2">
                  <a:lumMod val="50000"/>
                </a:schemeClr>
              </a:solidFill>
              <a:latin typeface="Times New Roman" pitchFamily="18" charset="0"/>
              <a:cs typeface="Times New Roman" pitchFamily="18" charset="0"/>
            </a:endParaRPr>
          </a:p>
          <a:p>
            <a:pPr fontAlgn="base">
              <a:spcBef>
                <a:spcPct val="0"/>
              </a:spcBef>
              <a:spcAft>
                <a:spcPct val="0"/>
              </a:spcAft>
              <a:defRPr/>
            </a:pPr>
            <a:r>
              <a:rPr lang="ru-RU" dirty="0">
                <a:solidFill>
                  <a:schemeClr val="tx2">
                    <a:lumMod val="50000"/>
                  </a:schemeClr>
                </a:solidFill>
                <a:latin typeface="Times New Roman" pitchFamily="18" charset="0"/>
                <a:cs typeface="Times New Roman" pitchFamily="18" charset="0"/>
              </a:rPr>
              <a:t>                                                                                                                                 </a:t>
            </a:r>
          </a:p>
          <a:p>
            <a:pPr algn="just" fontAlgn="base">
              <a:spcBef>
                <a:spcPct val="0"/>
              </a:spcBef>
              <a:spcAft>
                <a:spcPct val="0"/>
              </a:spcAft>
              <a:defRPr/>
            </a:pPr>
            <a:r>
              <a:rPr lang="ru-RU" dirty="0">
                <a:solidFill>
                  <a:schemeClr val="tx2">
                    <a:lumMod val="50000"/>
                  </a:schemeClr>
                </a:solidFill>
                <a:latin typeface="Times New Roman" pitchFamily="18" charset="0"/>
                <a:cs typeface="Times New Roman" pitchFamily="18" charset="0"/>
              </a:rPr>
              <a:t>                                                                                                                                                       </a:t>
            </a:r>
          </a:p>
        </p:txBody>
      </p:sp>
      <p:sp>
        <p:nvSpPr>
          <p:cNvPr id="10" name="Прямоугольник 9"/>
          <p:cNvSpPr/>
          <p:nvPr/>
        </p:nvSpPr>
        <p:spPr>
          <a:xfrm flipH="1">
            <a:off x="6643446" y="1170946"/>
            <a:ext cx="5098610" cy="1292662"/>
          </a:xfrm>
          <a:prstGeom prst="rect">
            <a:avLst/>
          </a:prstGeom>
        </p:spPr>
        <p:txBody>
          <a:bodyPr wrap="square">
            <a:spAutoFit/>
          </a:bodyPr>
          <a:lstStyle/>
          <a:p>
            <a:pPr algn="ctr"/>
            <a:r>
              <a:rPr lang="ru-RU" sz="6000" b="1" dirty="0" err="1" smtClean="0">
                <a:solidFill>
                  <a:schemeClr val="accent5">
                    <a:lumMod val="50000"/>
                  </a:schemeClr>
                </a:solidFill>
                <a:latin typeface="Times New Roman" panose="02020603050405020304" pitchFamily="18" charset="0"/>
                <a:cs typeface="Times New Roman" panose="02020603050405020304" pitchFamily="18" charset="0"/>
              </a:rPr>
              <a:t>Ма</a:t>
            </a:r>
            <a:r>
              <a:rPr lang="en-US" sz="6000" b="1" dirty="0" smtClean="0">
                <a:solidFill>
                  <a:schemeClr val="accent5">
                    <a:lumMod val="50000"/>
                  </a:schemeClr>
                </a:solidFill>
                <a:latin typeface="Times New Roman" panose="02020603050405020304" pitchFamily="18" charset="0"/>
                <a:cs typeface="Times New Roman" panose="02020603050405020304" pitchFamily="18" charset="0"/>
              </a:rPr>
              <a:t>c</a:t>
            </a:r>
            <a:r>
              <a:rPr lang="ru-RU" sz="6000" b="1" dirty="0" err="1" smtClean="0">
                <a:solidFill>
                  <a:schemeClr val="accent5">
                    <a:lumMod val="50000"/>
                  </a:schemeClr>
                </a:solidFill>
                <a:latin typeface="Times New Roman" panose="02020603050405020304" pitchFamily="18" charset="0"/>
                <a:cs typeface="Times New Roman" panose="02020603050405020304" pitchFamily="18" charset="0"/>
              </a:rPr>
              <a:t>тер-класс</a:t>
            </a:r>
            <a:endParaRPr lang="ru-RU" sz="6000" b="1" dirty="0" smtClean="0">
              <a:solidFill>
                <a:schemeClr val="accent5">
                  <a:lumMod val="50000"/>
                </a:schemeClr>
              </a:solidFill>
              <a:latin typeface="Times New Roman" panose="02020603050405020304" pitchFamily="18" charset="0"/>
              <a:cs typeface="Times New Roman" panose="02020603050405020304" pitchFamily="18" charset="0"/>
            </a:endParaRPr>
          </a:p>
          <a:p>
            <a:pPr algn="ctr"/>
            <a:endParaRPr lang="ru-RU" b="1" dirty="0">
              <a:solidFill>
                <a:schemeClr val="accent5">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202656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kartinkinaden.ru/uploads/posts/2021-01/1610889616_12-p-fon-dlya-prezentatsii-o-sporte-2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12191999" cy="6860381"/>
          </a:xfrm>
          <a:prstGeom prst="rect">
            <a:avLst/>
          </a:prstGeom>
          <a:noFill/>
          <a:extLst>
            <a:ext uri="{909E8E84-426E-40DD-AFC4-6F175D3DCCD1}">
              <a14:hiddenFill xmlns="" xmlns:a14="http://schemas.microsoft.com/office/drawing/2010/main">
                <a:solidFill>
                  <a:srgbClr val="FFFFFF"/>
                </a:solidFill>
              </a14:hiddenFill>
            </a:ext>
          </a:extLst>
        </p:spPr>
      </p:pic>
      <p:pic>
        <p:nvPicPr>
          <p:cNvPr id="3" name="Рисунок 2" descr="Второй дар Фридриха Фребеля — деревянные шар, кубик и цилиндр"/>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8374743" y="0"/>
            <a:ext cx="3817256" cy="3933371"/>
          </a:xfrm>
          <a:prstGeom prst="rect">
            <a:avLst/>
          </a:prstGeom>
          <a:ln>
            <a:noFill/>
          </a:ln>
          <a:effectLst>
            <a:softEdge rad="112500"/>
          </a:effectLst>
        </p:spPr>
      </p:pic>
      <p:pic>
        <p:nvPicPr>
          <p:cNvPr id="4" name="Рисунок 3" descr="http://www.froebelgifts.com/images/froebel_gift_2.jpg"/>
          <p:cNvPicPr/>
          <p:nvPr/>
        </p:nvPicPr>
        <p:blipFill>
          <a:blip r:embed="rId4" cstate="print"/>
          <a:srcRect/>
          <a:stretch>
            <a:fillRect/>
          </a:stretch>
        </p:blipFill>
        <p:spPr bwMode="auto">
          <a:xfrm>
            <a:off x="0" y="20709"/>
            <a:ext cx="4107543" cy="4037429"/>
          </a:xfrm>
          <a:prstGeom prst="rect">
            <a:avLst/>
          </a:prstGeom>
          <a:ln>
            <a:noFill/>
          </a:ln>
          <a:effectLst>
            <a:softEdge rad="112500"/>
          </a:effectLst>
        </p:spPr>
      </p:pic>
      <p:sp>
        <p:nvSpPr>
          <p:cNvPr id="2" name="Прямоугольник 1"/>
          <p:cNvSpPr/>
          <p:nvPr/>
        </p:nvSpPr>
        <p:spPr>
          <a:xfrm>
            <a:off x="4107543" y="174171"/>
            <a:ext cx="4426858" cy="3724096"/>
          </a:xfrm>
          <a:prstGeom prst="rect">
            <a:avLst/>
          </a:prstGeom>
        </p:spPr>
        <p:txBody>
          <a:bodyPr wrap="square">
            <a:spAutoFit/>
          </a:bodyPr>
          <a:lstStyle/>
          <a:p>
            <a:pPr marL="274320" lvl="0" indent="-274320" algn="ctr">
              <a:spcBef>
                <a:spcPts val="600"/>
              </a:spcBef>
              <a:buClr>
                <a:srgbClr val="AC66BB"/>
              </a:buClr>
              <a:buSzPct val="85000"/>
            </a:pPr>
            <a:r>
              <a:rPr lang="ru-RU" sz="2400" b="1" i="1" dirty="0" smtClean="0">
                <a:solidFill>
                  <a:srgbClr val="C00000"/>
                </a:solidFill>
                <a:latin typeface="Times New Roman" panose="02020603050405020304" pitchFamily="18" charset="0"/>
                <a:cs typeface="Times New Roman" pitchFamily="18" charset="0"/>
              </a:rPr>
              <a:t>Второй дар </a:t>
            </a:r>
            <a:r>
              <a:rPr lang="ru-RU" sz="2400" b="1" i="1" dirty="0" err="1" smtClean="0">
                <a:solidFill>
                  <a:srgbClr val="C00000"/>
                </a:solidFill>
                <a:latin typeface="Times New Roman" pitchFamily="18" charset="0"/>
                <a:cs typeface="Times New Roman" pitchFamily="18" charset="0"/>
              </a:rPr>
              <a:t>Фребеля</a:t>
            </a:r>
            <a:endParaRPr lang="ru-RU" sz="2400" b="1" i="1" dirty="0" smtClean="0">
              <a:solidFill>
                <a:srgbClr val="C00000"/>
              </a:solidFill>
              <a:latin typeface="Times New Roman" pitchFamily="18" charset="0"/>
              <a:cs typeface="Times New Roman" pitchFamily="18" charset="0"/>
            </a:endParaRPr>
          </a:p>
          <a:p>
            <a:pPr marL="274320" lvl="0" indent="-274320">
              <a:spcBef>
                <a:spcPts val="600"/>
              </a:spcBef>
              <a:buClr>
                <a:srgbClr val="AC66BB"/>
              </a:buClr>
              <a:buSzPct val="85000"/>
            </a:pPr>
            <a:r>
              <a:rPr lang="ru-RU" sz="2400" b="1" i="1" dirty="0" smtClean="0">
                <a:solidFill>
                  <a:schemeClr val="accent6">
                    <a:lumMod val="50000"/>
                  </a:schemeClr>
                </a:solidFill>
                <a:latin typeface="Times New Roman" pitchFamily="18" charset="0"/>
                <a:cs typeface="Times New Roman" pitchFamily="18" charset="0"/>
              </a:rPr>
              <a:t> </a:t>
            </a:r>
          </a:p>
          <a:p>
            <a:pPr marL="274320" lvl="0" indent="-274320">
              <a:spcBef>
                <a:spcPts val="600"/>
              </a:spcBef>
              <a:buClr>
                <a:srgbClr val="AC66BB"/>
              </a:buClr>
              <a:buSzPct val="85000"/>
            </a:pPr>
            <a:r>
              <a:rPr lang="ru-RU" sz="2400" b="1" i="1" dirty="0" smtClean="0">
                <a:solidFill>
                  <a:srgbClr val="383838"/>
                </a:solidFill>
                <a:effectLst/>
                <a:latin typeface="Times New Roman" panose="02020603050405020304" pitchFamily="18" charset="0"/>
                <a:cs typeface="Times New Roman" panose="02020603050405020304" pitchFamily="18" charset="0"/>
              </a:rPr>
              <a:t>Основные тела: куб, цилиндр и шар Возраст: с 2 лет. </a:t>
            </a:r>
          </a:p>
          <a:p>
            <a:pPr marL="274320" lvl="0" indent="-274320">
              <a:spcBef>
                <a:spcPts val="600"/>
              </a:spcBef>
              <a:buClr>
                <a:srgbClr val="AC66BB"/>
              </a:buClr>
              <a:buSzPct val="85000"/>
            </a:pPr>
            <a:endParaRPr lang="ru-RU" sz="2400" b="1" i="1" dirty="0" smtClean="0">
              <a:solidFill>
                <a:srgbClr val="383838"/>
              </a:solidFill>
              <a:effectLst/>
              <a:latin typeface="Times New Roman" panose="02020603050405020304" pitchFamily="18" charset="0"/>
              <a:cs typeface="Times New Roman" panose="02020603050405020304" pitchFamily="18" charset="0"/>
            </a:endParaRPr>
          </a:p>
          <a:p>
            <a:pPr marL="274320" lvl="0" indent="-274320">
              <a:spcBef>
                <a:spcPts val="600"/>
              </a:spcBef>
              <a:buClr>
                <a:srgbClr val="AC66BB"/>
              </a:buClr>
              <a:buSzPct val="85000"/>
            </a:pPr>
            <a:r>
              <a:rPr lang="ru-RU" sz="2400" b="1" i="1" dirty="0" smtClean="0">
                <a:solidFill>
                  <a:srgbClr val="383838"/>
                </a:solidFill>
                <a:effectLst/>
                <a:latin typeface="Times New Roman" panose="02020603050405020304" pitchFamily="18" charset="0"/>
                <a:cs typeface="Times New Roman" panose="02020603050405020304" pitchFamily="18" charset="0"/>
              </a:rPr>
              <a:t>Цель игры:  знакомство  с формами и свойствами предметов; развитие исследовательских навыков.</a:t>
            </a:r>
            <a:endParaRPr lang="ru-RU" sz="2400" b="1" i="1" dirty="0" smtClean="0">
              <a:solidFill>
                <a:schemeClr val="bg2">
                  <a:lumMod val="10000"/>
                </a:schemeClr>
              </a:solidFill>
              <a:latin typeface="Times New Roman" pitchFamily="18" charset="0"/>
              <a:cs typeface="Times New Roman" pitchFamily="18" charset="0"/>
            </a:endParaRPr>
          </a:p>
        </p:txBody>
      </p:sp>
      <p:sp>
        <p:nvSpPr>
          <p:cNvPr id="5" name="Прямоугольник 4"/>
          <p:cNvSpPr/>
          <p:nvPr/>
        </p:nvSpPr>
        <p:spPr>
          <a:xfrm rot="10800000" flipV="1">
            <a:off x="624113" y="4208131"/>
            <a:ext cx="10958285" cy="1938992"/>
          </a:xfrm>
          <a:prstGeom prst="rect">
            <a:avLst/>
          </a:prstGeom>
        </p:spPr>
        <p:txBody>
          <a:bodyPr wrap="square">
            <a:spAutoFit/>
          </a:bodyPr>
          <a:lstStyle/>
          <a:p>
            <a:r>
              <a:rPr lang="ru-RU" b="0" i="0" dirty="0" smtClean="0">
                <a:solidFill>
                  <a:srgbClr val="383838"/>
                </a:solidFill>
                <a:effectLst/>
                <a:latin typeface="Open Sans"/>
              </a:rPr>
              <a:t>  </a:t>
            </a:r>
            <a:r>
              <a:rPr lang="ru-RU" sz="2400" b="1" i="1" dirty="0" smtClean="0">
                <a:solidFill>
                  <a:srgbClr val="383838"/>
                </a:solidFill>
                <a:effectLst/>
                <a:latin typeface="Times New Roman" panose="02020603050405020304" pitchFamily="18" charset="0"/>
                <a:cs typeface="Times New Roman" panose="02020603050405020304" pitchFamily="18" charset="0"/>
              </a:rPr>
              <a:t>Куб — квадратный и устойчивый, это символ покоя. На какую сторону его ни положи, он будет оставаться на своем месте. Шар - круглый и считается символом движения. Как его ни установи на ровной поверхности, он не останется на месте. Цилиндр совмещает в себе и куб, и шар. Он может быть устойчивым, но может и кататься.</a:t>
            </a:r>
            <a:endParaRPr lang="ru-RU"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090820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kartinkinaden.ru/uploads/posts/2021-01/1610889616_12-p-fon-dlya-prezentatsii-o-sporte-2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12191999" cy="6860381"/>
          </a:xfrm>
          <a:prstGeom prst="rect">
            <a:avLst/>
          </a:prstGeom>
          <a:noFill/>
          <a:extLst>
            <a:ext uri="{909E8E84-426E-40DD-AFC4-6F175D3DCCD1}">
              <a14:hiddenFill xmlns="" xmlns:a14="http://schemas.microsoft.com/office/drawing/2010/main">
                <a:solidFill>
                  <a:srgbClr val="FFFFFF"/>
                </a:solidFill>
              </a14:hiddenFill>
            </a:ext>
          </a:extLst>
        </p:spPr>
      </p:pic>
      <p:pic>
        <p:nvPicPr>
          <p:cNvPr id="3" name="Рисунок 2" descr="Третий дар — куб, состоящий из 8 кубиков"/>
          <p:cNvPicPr/>
          <p:nvPr/>
        </p:nvPicPr>
        <p:blipFill rotWithShape="1">
          <a:blip r:embed="rId3" cstate="print">
            <a:extLst>
              <a:ext uri="{28A0092B-C50C-407E-A947-70E740481C1C}">
                <a14:useLocalDpi xmlns="" xmlns:a14="http://schemas.microsoft.com/office/drawing/2010/main" val="0"/>
              </a:ext>
            </a:extLst>
          </a:blip>
          <a:srcRect l="17243" r="13162"/>
          <a:stretch/>
        </p:blipFill>
        <p:spPr bwMode="auto">
          <a:xfrm>
            <a:off x="333829" y="290287"/>
            <a:ext cx="4528456" cy="3556000"/>
          </a:xfrm>
          <a:prstGeom prst="rect">
            <a:avLst/>
          </a:prstGeom>
          <a:ln>
            <a:noFill/>
          </a:ln>
          <a:effectLst>
            <a:softEdge rad="112500"/>
          </a:effectLst>
        </p:spPr>
      </p:pic>
      <p:sp>
        <p:nvSpPr>
          <p:cNvPr id="2" name="Прямоугольник 1"/>
          <p:cNvSpPr/>
          <p:nvPr/>
        </p:nvSpPr>
        <p:spPr>
          <a:xfrm>
            <a:off x="5863771" y="522514"/>
            <a:ext cx="5573485" cy="3600986"/>
          </a:xfrm>
          <a:prstGeom prst="rect">
            <a:avLst/>
          </a:prstGeom>
        </p:spPr>
        <p:txBody>
          <a:bodyPr wrap="square">
            <a:spAutoFit/>
          </a:bodyPr>
          <a:lstStyle/>
          <a:p>
            <a:pPr marL="274320" lvl="0" indent="-274320">
              <a:spcBef>
                <a:spcPts val="600"/>
              </a:spcBef>
              <a:buClr>
                <a:srgbClr val="AC66BB"/>
              </a:buClr>
              <a:buSzPct val="85000"/>
            </a:pPr>
            <a:r>
              <a:rPr lang="ru-RU" sz="2400" b="1" i="1" dirty="0" smtClean="0">
                <a:solidFill>
                  <a:srgbClr val="C00000"/>
                </a:solidFill>
                <a:latin typeface="Times New Roman" panose="02020603050405020304" pitchFamily="18" charset="0"/>
                <a:cs typeface="Times New Roman" panose="02020603050405020304" pitchFamily="18" charset="0"/>
              </a:rPr>
              <a:t>Дар третий </a:t>
            </a:r>
            <a:r>
              <a:rPr lang="ru-RU" sz="2400" b="1" i="1" dirty="0" err="1" smtClean="0">
                <a:solidFill>
                  <a:srgbClr val="C00000"/>
                </a:solidFill>
                <a:latin typeface="Times New Roman" panose="02020603050405020304" pitchFamily="18" charset="0"/>
                <a:cs typeface="Times New Roman" panose="02020603050405020304" pitchFamily="18" charset="0"/>
              </a:rPr>
              <a:t>Фрёбеля</a:t>
            </a:r>
            <a:endParaRPr lang="ru-RU" sz="2400" b="1" i="1" dirty="0" smtClean="0">
              <a:solidFill>
                <a:srgbClr val="C00000"/>
              </a:solidFill>
              <a:latin typeface="Times New Roman" panose="02020603050405020304" pitchFamily="18" charset="0"/>
              <a:cs typeface="Times New Roman" panose="02020603050405020304" pitchFamily="18" charset="0"/>
            </a:endParaRPr>
          </a:p>
          <a:p>
            <a:pPr marL="274320" lvl="0" indent="-274320">
              <a:spcBef>
                <a:spcPts val="600"/>
              </a:spcBef>
              <a:buClr>
                <a:srgbClr val="AC66BB"/>
              </a:buClr>
              <a:buSzPct val="85000"/>
            </a:pPr>
            <a:endParaRPr lang="ru-RU" sz="1600" b="1" i="1" dirty="0" smtClean="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274320" lvl="0" indent="-274320">
              <a:spcBef>
                <a:spcPts val="600"/>
              </a:spcBef>
              <a:buClr>
                <a:srgbClr val="AC66BB"/>
              </a:buClr>
              <a:buSzPct val="85000"/>
            </a:pPr>
            <a:r>
              <a:rPr lang="ru-RU" sz="2400" b="1" i="1" dirty="0">
                <a:latin typeface="Times New Roman" panose="02020603050405020304" pitchFamily="18" charset="0"/>
                <a:cs typeface="Times New Roman" panose="02020603050405020304" pitchFamily="18" charset="0"/>
              </a:rPr>
              <a:t>Куб из кубиков (куб, разбитый на 8 кубиков)  </a:t>
            </a:r>
            <a:endParaRPr lang="ru-RU" sz="2400" b="1" i="1" dirty="0" smtClean="0">
              <a:latin typeface="Times New Roman" panose="02020603050405020304" pitchFamily="18" charset="0"/>
              <a:cs typeface="Times New Roman" panose="02020603050405020304" pitchFamily="18" charset="0"/>
            </a:endParaRPr>
          </a:p>
          <a:p>
            <a:pPr marL="274320" lvl="0" indent="-274320">
              <a:spcBef>
                <a:spcPts val="600"/>
              </a:spcBef>
              <a:buClr>
                <a:srgbClr val="AC66BB"/>
              </a:buClr>
              <a:buSzPct val="85000"/>
            </a:pPr>
            <a:r>
              <a:rPr lang="ru-RU" sz="2400" b="1" i="1" dirty="0" smtClean="0">
                <a:solidFill>
                  <a:srgbClr val="383838"/>
                </a:solidFill>
                <a:effectLst/>
                <a:latin typeface="Times New Roman" panose="02020603050405020304" pitchFamily="18" charset="0"/>
                <a:cs typeface="Times New Roman" panose="02020603050405020304" pitchFamily="18" charset="0"/>
              </a:rPr>
              <a:t>Возраст: от 3 лет. </a:t>
            </a:r>
          </a:p>
          <a:p>
            <a:pPr marL="274320" lvl="0" indent="-274320">
              <a:spcBef>
                <a:spcPts val="600"/>
              </a:spcBef>
              <a:buClr>
                <a:srgbClr val="AC66BB"/>
              </a:buClr>
              <a:buSzPct val="85000"/>
            </a:pPr>
            <a:r>
              <a:rPr lang="ru-RU" sz="2400" b="1" i="1" dirty="0" smtClean="0">
                <a:solidFill>
                  <a:srgbClr val="383838"/>
                </a:solidFill>
                <a:effectLst/>
                <a:latin typeface="Times New Roman" panose="02020603050405020304" pitchFamily="18" charset="0"/>
                <a:cs typeface="Times New Roman" panose="02020603050405020304" pitchFamily="18" charset="0"/>
              </a:rPr>
              <a:t>Цель игры: понимание целого и частей («сложное единство»); развитие творческих способностей; развитие координации; понимание симметрии</a:t>
            </a:r>
            <a:endParaRPr lang="ru-RU" sz="2400" b="1" i="1" dirty="0" smtClean="0">
              <a:solidFill>
                <a:schemeClr val="bg2">
                  <a:lumMod val="10000"/>
                </a:schemeClr>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812801" y="4528457"/>
            <a:ext cx="10856686" cy="1938992"/>
          </a:xfrm>
          <a:prstGeom prst="rect">
            <a:avLst/>
          </a:prstGeom>
        </p:spPr>
        <p:txBody>
          <a:bodyPr wrap="square">
            <a:spAutoFit/>
          </a:bodyPr>
          <a:lstStyle/>
          <a:p>
            <a:r>
              <a:rPr lang="ru-RU" sz="2400" b="1" i="1" dirty="0" smtClean="0">
                <a:solidFill>
                  <a:srgbClr val="383838"/>
                </a:solidFill>
                <a:effectLst/>
                <a:latin typeface="Times New Roman" panose="02020603050405020304" pitchFamily="18" charset="0"/>
                <a:cs typeface="Times New Roman" panose="02020603050405020304" pitchFamily="18" charset="0"/>
              </a:rPr>
              <a:t>Обучаясь с этим кубом, ребенок познает, что каждый предмет может состоять из разных деталей, которые вместе образуют единое целое. Он пробует разные формы, развивает творческие способности, учится собирать большие предметы из маленьких частей. Это первый геометрический конструктор в жизни малыша.</a:t>
            </a:r>
            <a:endParaRPr lang="ru-RU"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091661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kartinkinaden.ru/uploads/posts/2021-01/1610889616_12-p-fon-dlya-prezentatsii-o-sporte-2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12191999" cy="6860381"/>
          </a:xfrm>
          <a:prstGeom prst="rect">
            <a:avLst/>
          </a:prstGeom>
          <a:noFill/>
          <a:extLst>
            <a:ext uri="{909E8E84-426E-40DD-AFC4-6F175D3DCCD1}">
              <a14:hiddenFill xmlns="" xmlns:a14="http://schemas.microsoft.com/office/drawing/2010/main">
                <a:solidFill>
                  <a:srgbClr val="FFFFFF"/>
                </a:solidFill>
              </a14:hiddenFill>
            </a:ext>
          </a:extLst>
        </p:spPr>
      </p:pic>
      <p:sp>
        <p:nvSpPr>
          <p:cNvPr id="2" name="Прямоугольник 1"/>
          <p:cNvSpPr/>
          <p:nvPr/>
        </p:nvSpPr>
        <p:spPr>
          <a:xfrm>
            <a:off x="6647543" y="232229"/>
            <a:ext cx="4659086" cy="461665"/>
          </a:xfrm>
          <a:prstGeom prst="rect">
            <a:avLst/>
          </a:prstGeom>
        </p:spPr>
        <p:txBody>
          <a:bodyPr wrap="square">
            <a:spAutoFit/>
          </a:bodyPr>
          <a:lstStyle/>
          <a:p>
            <a:pPr marL="274320" lvl="0" indent="-274320">
              <a:spcBef>
                <a:spcPts val="600"/>
              </a:spcBef>
              <a:buClr>
                <a:srgbClr val="AC66BB"/>
              </a:buClr>
              <a:buSzPct val="85000"/>
            </a:pPr>
            <a:r>
              <a:rPr lang="ru-RU" sz="2400" b="1" i="1" dirty="0" smtClean="0">
                <a:solidFill>
                  <a:srgbClr val="C00000"/>
                </a:solidFill>
                <a:latin typeface="Times New Roman" panose="02020603050405020304" pitchFamily="18" charset="0"/>
                <a:cs typeface="Times New Roman" panose="02020603050405020304" pitchFamily="18" charset="0"/>
              </a:rPr>
              <a:t>Четвертый дар </a:t>
            </a:r>
            <a:r>
              <a:rPr lang="ru-RU" sz="2400" b="1" i="1" dirty="0" err="1" smtClean="0">
                <a:solidFill>
                  <a:srgbClr val="C00000"/>
                </a:solidFill>
                <a:latin typeface="Times New Roman" panose="02020603050405020304" pitchFamily="18" charset="0"/>
                <a:cs typeface="Times New Roman" panose="02020603050405020304" pitchFamily="18" charset="0"/>
              </a:rPr>
              <a:t>Фрёбеля</a:t>
            </a:r>
            <a:endParaRPr lang="ru-RU" sz="2400" b="1" i="1" dirty="0" smtClean="0">
              <a:solidFill>
                <a:srgbClr val="C00000"/>
              </a:solidFill>
              <a:latin typeface="Times New Roman" panose="02020603050405020304" pitchFamily="18" charset="0"/>
              <a:cs typeface="Times New Roman" panose="02020603050405020304" pitchFamily="18" charset="0"/>
            </a:endParaRPr>
          </a:p>
        </p:txBody>
      </p:sp>
      <p:pic>
        <p:nvPicPr>
          <p:cNvPr id="4" name="Рисунок 3" descr="Четвертый дар — куб, состоящий из 8 плиток"/>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56901" y="232229"/>
            <a:ext cx="3855442" cy="3614057"/>
          </a:xfrm>
          <a:prstGeom prst="rect">
            <a:avLst/>
          </a:prstGeom>
          <a:ln>
            <a:noFill/>
          </a:ln>
          <a:effectLst>
            <a:softEdge rad="112500"/>
          </a:effectLst>
        </p:spPr>
      </p:pic>
      <p:sp>
        <p:nvSpPr>
          <p:cNvPr id="3" name="Прямоугольник 2"/>
          <p:cNvSpPr/>
          <p:nvPr/>
        </p:nvSpPr>
        <p:spPr>
          <a:xfrm>
            <a:off x="5109028" y="833790"/>
            <a:ext cx="6197601" cy="3046988"/>
          </a:xfrm>
          <a:prstGeom prst="rect">
            <a:avLst/>
          </a:prstGeom>
        </p:spPr>
        <p:txBody>
          <a:bodyPr wrap="square">
            <a:spAutoFit/>
          </a:bodyPr>
          <a:lstStyle/>
          <a:p>
            <a:r>
              <a:rPr lang="ru-RU" sz="2400" b="1" i="1" dirty="0" smtClean="0">
                <a:solidFill>
                  <a:srgbClr val="383838"/>
                </a:solidFill>
                <a:effectLst/>
                <a:latin typeface="Times New Roman" panose="02020603050405020304" pitchFamily="18" charset="0"/>
                <a:cs typeface="Times New Roman" panose="02020603050405020304" pitchFamily="18" charset="0"/>
              </a:rPr>
              <a:t>Куб из брусков (куб, разделенный на 8 брусочков) </a:t>
            </a:r>
          </a:p>
          <a:p>
            <a:r>
              <a:rPr lang="ru-RU" sz="2400" b="1" i="1" dirty="0" smtClean="0">
                <a:solidFill>
                  <a:srgbClr val="383838"/>
                </a:solidFill>
                <a:effectLst/>
                <a:latin typeface="Times New Roman" panose="02020603050405020304" pitchFamily="18" charset="0"/>
                <a:cs typeface="Times New Roman" panose="02020603050405020304" pitchFamily="18" charset="0"/>
              </a:rPr>
              <a:t>Возраст: с 3 лет </a:t>
            </a:r>
          </a:p>
          <a:p>
            <a:r>
              <a:rPr lang="ru-RU" sz="2400" b="1" i="1" dirty="0" smtClean="0">
                <a:solidFill>
                  <a:srgbClr val="383838"/>
                </a:solidFill>
                <a:effectLst/>
                <a:latin typeface="Times New Roman" panose="02020603050405020304" pitchFamily="18" charset="0"/>
                <a:cs typeface="Times New Roman" panose="02020603050405020304" pitchFamily="18" charset="0"/>
              </a:rPr>
              <a:t>Цель игры: развитие пространственного мышления; понимание взаимоотношений между различными частями целого; развитие зрительно-моторной координации. </a:t>
            </a:r>
            <a:endParaRPr lang="ru-RU" sz="2400" b="1" i="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rot="10800000" flipV="1">
            <a:off x="1117598" y="4307755"/>
            <a:ext cx="10406744" cy="1938992"/>
          </a:xfrm>
          <a:prstGeom prst="rect">
            <a:avLst/>
          </a:prstGeom>
        </p:spPr>
        <p:txBody>
          <a:bodyPr wrap="square">
            <a:spAutoFit/>
          </a:bodyPr>
          <a:lstStyle/>
          <a:p>
            <a:r>
              <a:rPr lang="ru-RU" sz="2400" b="1" i="1" dirty="0" smtClean="0">
                <a:solidFill>
                  <a:srgbClr val="383838"/>
                </a:solidFill>
                <a:effectLst/>
                <a:latin typeface="Times New Roman" panose="02020603050405020304" pitchFamily="18" charset="0"/>
                <a:cs typeface="Times New Roman" panose="02020603050405020304" pitchFamily="18" charset="0"/>
              </a:rPr>
              <a:t>Этот дар дополняет другой куб. Вместе они значительно расширяют возможности ребенка для строительства новых фигур. Но этот — чуть сложнее, у его частей другая форма. Объединяя детали обоих кубов, ребенок может составлять фигуры с пустыми пространствами, лучше усваивать геометрию предметов.</a:t>
            </a:r>
            <a:endParaRPr lang="ru-RU"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637566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kartinkinaden.ru/uploads/posts/2021-01/1610889616_12-p-fon-dlya-prezentatsii-o-sporte-2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 y="0"/>
            <a:ext cx="12191999" cy="6860381"/>
          </a:xfrm>
          <a:prstGeom prst="rect">
            <a:avLst/>
          </a:prstGeom>
          <a:noFill/>
          <a:extLst>
            <a:ext uri="{909E8E84-426E-40DD-AFC4-6F175D3DCCD1}">
              <a14:hiddenFill xmlns="" xmlns:a14="http://schemas.microsoft.com/office/drawing/2010/main">
                <a:solidFill>
                  <a:srgbClr val="FFFFFF"/>
                </a:solidFill>
              </a14:hiddenFill>
            </a:ext>
          </a:extLst>
        </p:spPr>
      </p:pic>
      <p:sp>
        <p:nvSpPr>
          <p:cNvPr id="2" name="Прямоугольник 1"/>
          <p:cNvSpPr/>
          <p:nvPr/>
        </p:nvSpPr>
        <p:spPr>
          <a:xfrm>
            <a:off x="3643086" y="275771"/>
            <a:ext cx="8229600" cy="3785652"/>
          </a:xfrm>
          <a:prstGeom prst="rect">
            <a:avLst/>
          </a:prstGeom>
        </p:spPr>
        <p:txBody>
          <a:bodyPr wrap="square">
            <a:spAutoFit/>
          </a:bodyPr>
          <a:lstStyle/>
          <a:p>
            <a:pPr algn="ctr"/>
            <a:r>
              <a:rPr lang="ru-RU" sz="2400" b="1" i="1" dirty="0" smtClean="0">
                <a:solidFill>
                  <a:srgbClr val="FF0000"/>
                </a:solidFill>
                <a:effectLst/>
                <a:latin typeface="Times New Roman" panose="02020603050405020304" pitchFamily="18" charset="0"/>
                <a:cs typeface="Times New Roman" panose="02020603050405020304" pitchFamily="18" charset="0"/>
              </a:rPr>
              <a:t>Пятый дар </a:t>
            </a:r>
            <a:r>
              <a:rPr lang="ru-RU" sz="2400" b="1" i="1" dirty="0" err="1" smtClean="0">
                <a:solidFill>
                  <a:srgbClr val="FF0000"/>
                </a:solidFill>
                <a:effectLst/>
                <a:latin typeface="Times New Roman" panose="02020603050405020304" pitchFamily="18" charset="0"/>
                <a:cs typeface="Times New Roman" panose="02020603050405020304" pitchFamily="18" charset="0"/>
              </a:rPr>
              <a:t>Фрёбеля</a:t>
            </a:r>
            <a:endParaRPr lang="ru-RU" sz="2400" b="1" i="1" dirty="0" smtClean="0">
              <a:solidFill>
                <a:srgbClr val="FF0000"/>
              </a:solidFill>
              <a:effectLst/>
              <a:latin typeface="Times New Roman" panose="02020603050405020304" pitchFamily="18" charset="0"/>
              <a:cs typeface="Times New Roman" panose="02020603050405020304" pitchFamily="18" charset="0"/>
            </a:endParaRPr>
          </a:p>
          <a:p>
            <a:r>
              <a:rPr lang="ru-RU" sz="2400" b="1" i="1" dirty="0" smtClean="0">
                <a:solidFill>
                  <a:srgbClr val="383838"/>
                </a:solidFill>
                <a:effectLst/>
                <a:latin typeface="Times New Roman" panose="02020603050405020304" pitchFamily="18" charset="0"/>
                <a:cs typeface="Times New Roman" panose="02020603050405020304" pitchFamily="18" charset="0"/>
              </a:rPr>
              <a:t>Кубики и призмы (куб, разделенный на 27 маленьких кубиков, при этом 9 из них разделены на более мелкие составляющие) </a:t>
            </a:r>
          </a:p>
          <a:p>
            <a:r>
              <a:rPr lang="ru-RU" sz="2400" b="1" i="1" dirty="0" smtClean="0">
                <a:solidFill>
                  <a:srgbClr val="383838"/>
                </a:solidFill>
                <a:effectLst/>
                <a:latin typeface="Times New Roman" panose="02020603050405020304" pitchFamily="18" charset="0"/>
                <a:cs typeface="Times New Roman" panose="02020603050405020304" pitchFamily="18" charset="0"/>
              </a:rPr>
              <a:t>Возраст: с 4 лет </a:t>
            </a:r>
          </a:p>
          <a:p>
            <a:endParaRPr lang="ru-RU" sz="2400" b="1" i="1" dirty="0">
              <a:solidFill>
                <a:srgbClr val="383838"/>
              </a:solidFill>
              <a:latin typeface="Times New Roman" panose="02020603050405020304" pitchFamily="18" charset="0"/>
              <a:cs typeface="Times New Roman" panose="02020603050405020304" pitchFamily="18" charset="0"/>
            </a:endParaRPr>
          </a:p>
          <a:p>
            <a:r>
              <a:rPr lang="ru-RU" sz="2400" b="1" i="1" dirty="0" smtClean="0">
                <a:solidFill>
                  <a:srgbClr val="383838"/>
                </a:solidFill>
                <a:effectLst/>
                <a:latin typeface="Times New Roman" panose="02020603050405020304" pitchFamily="18" charset="0"/>
                <a:cs typeface="Times New Roman" panose="02020603050405020304" pitchFamily="18" charset="0"/>
              </a:rPr>
              <a:t>Цель игры: знакомство с понятиями квадрата и треугольника; знакомство с  объемными  формами (куб и треугольная призма); развитие воображения; развитие зрительно-моторной координации. </a:t>
            </a:r>
            <a:endParaRPr lang="ru-RU" sz="2400" b="1" i="1" dirty="0">
              <a:latin typeface="Times New Roman" panose="02020603050405020304" pitchFamily="18" charset="0"/>
              <a:cs typeface="Times New Roman" panose="02020603050405020304" pitchFamily="18" charset="0"/>
            </a:endParaRPr>
          </a:p>
        </p:txBody>
      </p:sp>
      <p:pic>
        <p:nvPicPr>
          <p:cNvPr id="4" name="Рисунок 3" descr="Пятый дар — куб, состоящий из 27 кубиков"/>
          <p:cNvPicPr/>
          <p:nvPr/>
        </p:nvPicPr>
        <p:blipFill rotWithShape="1">
          <a:blip r:embed="rId3" cstate="print">
            <a:extLst>
              <a:ext uri="{28A0092B-C50C-407E-A947-70E740481C1C}">
                <a14:useLocalDpi xmlns="" xmlns:a14="http://schemas.microsoft.com/office/drawing/2010/main" val="0"/>
              </a:ext>
            </a:extLst>
          </a:blip>
          <a:srcRect l="14550" r="20751"/>
          <a:stretch/>
        </p:blipFill>
        <p:spPr bwMode="auto">
          <a:xfrm>
            <a:off x="252325" y="326967"/>
            <a:ext cx="3231104" cy="3364866"/>
          </a:xfrm>
          <a:prstGeom prst="rect">
            <a:avLst/>
          </a:prstGeom>
          <a:ln>
            <a:noFill/>
          </a:ln>
          <a:effectLst>
            <a:softEdge rad="112500"/>
          </a:effectLst>
        </p:spPr>
      </p:pic>
      <p:sp>
        <p:nvSpPr>
          <p:cNvPr id="3" name="Прямоугольник 2"/>
          <p:cNvSpPr/>
          <p:nvPr/>
        </p:nvSpPr>
        <p:spPr>
          <a:xfrm>
            <a:off x="252325" y="4398944"/>
            <a:ext cx="11620361" cy="1938992"/>
          </a:xfrm>
          <a:prstGeom prst="rect">
            <a:avLst/>
          </a:prstGeom>
        </p:spPr>
        <p:txBody>
          <a:bodyPr wrap="square">
            <a:spAutoFit/>
          </a:bodyPr>
          <a:lstStyle/>
          <a:p>
            <a:r>
              <a:rPr lang="ru-RU" sz="2400" b="1" i="1" dirty="0" smtClean="0">
                <a:solidFill>
                  <a:srgbClr val="383838"/>
                </a:solidFill>
                <a:effectLst/>
                <a:latin typeface="Times New Roman" panose="02020603050405020304" pitchFamily="18" charset="0"/>
                <a:cs typeface="Times New Roman" panose="02020603050405020304" pitchFamily="18" charset="0"/>
              </a:rPr>
              <a:t>Занимаясь с этим кубом, ребенок обучается более сложным задачам - благодаря этому развивается пространственное мышление и моторика рук. Разнообразие кубов дает пространство для воображения, из кубиков разных размеров можно собирать сложные фигуры. Ребенок лучше использует творческие навыки и фантазию.</a:t>
            </a:r>
            <a:endParaRPr lang="ru-RU"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535666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kartinkinaden.ru/uploads/posts/2021-01/1610889616_12-p-fon-dlya-prezentatsii-o-sporte-2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12191999" cy="6860381"/>
          </a:xfrm>
          <a:prstGeom prst="rect">
            <a:avLst/>
          </a:prstGeom>
          <a:noFill/>
          <a:extLst>
            <a:ext uri="{909E8E84-426E-40DD-AFC4-6F175D3DCCD1}">
              <a14:hiddenFill xmlns="" xmlns:a14="http://schemas.microsoft.com/office/drawing/2010/main">
                <a:solidFill>
                  <a:srgbClr val="FFFFFF"/>
                </a:solidFill>
              </a14:hiddenFill>
            </a:ext>
          </a:extLst>
        </p:spPr>
      </p:pic>
      <p:pic>
        <p:nvPicPr>
          <p:cNvPr id="3" name="Рисунок 2" descr="Шестой дар — куб, состоящий из 27 кубиков, которые разделены на мелкие предметы"/>
          <p:cNvPicPr/>
          <p:nvPr/>
        </p:nvPicPr>
        <p:blipFill rotWithShape="1">
          <a:blip r:embed="rId3" cstate="print">
            <a:extLst>
              <a:ext uri="{28A0092B-C50C-407E-A947-70E740481C1C}">
                <a14:useLocalDpi xmlns="" xmlns:a14="http://schemas.microsoft.com/office/drawing/2010/main" val="0"/>
              </a:ext>
            </a:extLst>
          </a:blip>
          <a:srcRect l="-5595" t="525" r="24702" b="-525"/>
          <a:stretch/>
        </p:blipFill>
        <p:spPr bwMode="auto">
          <a:xfrm>
            <a:off x="-226534" y="0"/>
            <a:ext cx="4958192" cy="4450024"/>
          </a:xfrm>
          <a:prstGeom prst="rect">
            <a:avLst/>
          </a:prstGeom>
          <a:ln>
            <a:noFill/>
          </a:ln>
          <a:effectLst>
            <a:softEdge rad="112500"/>
          </a:effectLst>
        </p:spPr>
      </p:pic>
      <p:sp>
        <p:nvSpPr>
          <p:cNvPr id="2" name="Прямоугольник 1"/>
          <p:cNvSpPr/>
          <p:nvPr/>
        </p:nvSpPr>
        <p:spPr>
          <a:xfrm>
            <a:off x="4731658" y="261257"/>
            <a:ext cx="7460340" cy="4154984"/>
          </a:xfrm>
          <a:prstGeom prst="rect">
            <a:avLst/>
          </a:prstGeom>
        </p:spPr>
        <p:txBody>
          <a:bodyPr wrap="square">
            <a:spAutoFit/>
          </a:bodyPr>
          <a:lstStyle/>
          <a:p>
            <a:pPr algn="ctr"/>
            <a:r>
              <a:rPr lang="ru-RU" sz="2400" b="1" i="1" dirty="0" smtClean="0">
                <a:solidFill>
                  <a:srgbClr val="FF0000"/>
                </a:solidFill>
                <a:effectLst/>
                <a:latin typeface="Times New Roman" panose="02020603050405020304" pitchFamily="18" charset="0"/>
                <a:cs typeface="Times New Roman" panose="02020603050405020304" pitchFamily="18" charset="0"/>
              </a:rPr>
              <a:t>Шестой дар </a:t>
            </a:r>
            <a:r>
              <a:rPr lang="ru-RU" sz="2400" b="1" i="1" dirty="0" err="1" smtClean="0">
                <a:solidFill>
                  <a:srgbClr val="FF0000"/>
                </a:solidFill>
                <a:effectLst/>
                <a:latin typeface="Times New Roman" panose="02020603050405020304" pitchFamily="18" charset="0"/>
                <a:cs typeface="Times New Roman" panose="02020603050405020304" pitchFamily="18" charset="0"/>
              </a:rPr>
              <a:t>Фрёбеля</a:t>
            </a:r>
            <a:endParaRPr lang="ru-RU" sz="2400" b="1" i="1" dirty="0" smtClean="0">
              <a:solidFill>
                <a:srgbClr val="FF0000"/>
              </a:solidFill>
              <a:effectLst/>
              <a:latin typeface="Times New Roman" panose="02020603050405020304" pitchFamily="18" charset="0"/>
              <a:cs typeface="Times New Roman" panose="02020603050405020304" pitchFamily="18" charset="0"/>
            </a:endParaRPr>
          </a:p>
          <a:p>
            <a:pPr algn="ctr"/>
            <a:r>
              <a:rPr lang="ru-RU" sz="2400" b="1" i="1" dirty="0" smtClean="0">
                <a:solidFill>
                  <a:srgbClr val="FF0000"/>
                </a:solidFill>
                <a:effectLst/>
                <a:latin typeface="Times New Roman" panose="02020603050405020304" pitchFamily="18" charset="0"/>
                <a:cs typeface="Times New Roman" panose="02020603050405020304" pitchFamily="18" charset="0"/>
              </a:rPr>
              <a:t> </a:t>
            </a:r>
          </a:p>
          <a:p>
            <a:r>
              <a:rPr lang="ru-RU" sz="2400" b="1" i="1" dirty="0" smtClean="0">
                <a:solidFill>
                  <a:srgbClr val="383838"/>
                </a:solidFill>
                <a:effectLst/>
                <a:latin typeface="Times New Roman" panose="02020603050405020304" pitchFamily="18" charset="0"/>
                <a:cs typeface="Times New Roman" panose="02020603050405020304" pitchFamily="18" charset="0"/>
              </a:rPr>
              <a:t>Кубики, столбики и кирпичики (куб, разделенный на 27 кубиков, многие из которых разделены на другие фигуры) </a:t>
            </a:r>
          </a:p>
          <a:p>
            <a:endParaRPr lang="ru-RU" sz="2400" b="1" i="1" dirty="0" smtClean="0">
              <a:solidFill>
                <a:srgbClr val="383838"/>
              </a:solidFill>
              <a:effectLst/>
              <a:latin typeface="Times New Roman" panose="02020603050405020304" pitchFamily="18" charset="0"/>
              <a:cs typeface="Times New Roman" panose="02020603050405020304" pitchFamily="18" charset="0"/>
            </a:endParaRPr>
          </a:p>
          <a:p>
            <a:r>
              <a:rPr lang="ru-RU" sz="2400" b="1" i="1" dirty="0" smtClean="0">
                <a:solidFill>
                  <a:srgbClr val="383838"/>
                </a:solidFill>
                <a:effectLst/>
                <a:latin typeface="Times New Roman" panose="02020603050405020304" pitchFamily="18" charset="0"/>
                <a:cs typeface="Times New Roman" panose="02020603050405020304" pitchFamily="18" charset="0"/>
              </a:rPr>
              <a:t>Возраст: с 4 лет </a:t>
            </a:r>
          </a:p>
          <a:p>
            <a:endParaRPr lang="ru-RU" sz="2400" b="1" i="1" dirty="0">
              <a:solidFill>
                <a:srgbClr val="383838"/>
              </a:solidFill>
              <a:latin typeface="Times New Roman" panose="02020603050405020304" pitchFamily="18" charset="0"/>
              <a:cs typeface="Times New Roman" panose="02020603050405020304" pitchFamily="18" charset="0"/>
            </a:endParaRPr>
          </a:p>
          <a:p>
            <a:r>
              <a:rPr lang="ru-RU" sz="2400" b="1" i="1" dirty="0" smtClean="0">
                <a:solidFill>
                  <a:srgbClr val="383838"/>
                </a:solidFill>
                <a:effectLst/>
                <a:latin typeface="Times New Roman" panose="02020603050405020304" pitchFamily="18" charset="0"/>
                <a:cs typeface="Times New Roman" panose="02020603050405020304" pitchFamily="18" charset="0"/>
              </a:rPr>
              <a:t>Цель игры: знакомство с понятиями полуцилиндра; развитие  пространственного  мышления; развитие воображения. </a:t>
            </a:r>
            <a:endParaRPr lang="ru-RU" sz="2400" b="1" i="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449943" y="4711281"/>
            <a:ext cx="11292113" cy="1200329"/>
          </a:xfrm>
          <a:prstGeom prst="rect">
            <a:avLst/>
          </a:prstGeom>
        </p:spPr>
        <p:txBody>
          <a:bodyPr wrap="square">
            <a:spAutoFit/>
          </a:bodyPr>
          <a:lstStyle/>
          <a:p>
            <a:r>
              <a:rPr lang="ru-RU" sz="2400" b="1" i="1" dirty="0" smtClean="0">
                <a:solidFill>
                  <a:srgbClr val="383838"/>
                </a:solidFill>
                <a:effectLst/>
                <a:latin typeface="Times New Roman" panose="02020603050405020304" pitchFamily="18" charset="0"/>
                <a:cs typeface="Times New Roman" panose="02020603050405020304" pitchFamily="18" charset="0"/>
              </a:rPr>
              <a:t>Вместе 4 набора составляют большой и сложный конструктор, состоящий из простых геометрических фигур. Помимо этих 6 даров, </a:t>
            </a:r>
            <a:r>
              <a:rPr lang="ru-RU" sz="2400" b="1" i="1" dirty="0" err="1" smtClean="0">
                <a:solidFill>
                  <a:srgbClr val="383838"/>
                </a:solidFill>
                <a:effectLst/>
                <a:latin typeface="Times New Roman" panose="02020603050405020304" pitchFamily="18" charset="0"/>
                <a:cs typeface="Times New Roman" panose="02020603050405020304" pitchFamily="18" charset="0"/>
              </a:rPr>
              <a:t>Фребель</a:t>
            </a:r>
            <a:r>
              <a:rPr lang="ru-RU" sz="2400" b="1" i="1" dirty="0" smtClean="0">
                <a:solidFill>
                  <a:srgbClr val="383838"/>
                </a:solidFill>
                <a:effectLst/>
                <a:latin typeface="Times New Roman" panose="02020603050405020304" pitchFamily="18" charset="0"/>
                <a:cs typeface="Times New Roman" panose="02020603050405020304" pitchFamily="18" charset="0"/>
              </a:rPr>
              <a:t> предлагал другие разнообразные игры, в частности</a:t>
            </a:r>
            <a:endParaRPr lang="ru-RU"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243401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kartinkinaden.ru/uploads/posts/2021-01/1610889616_12-p-fon-dlya-prezentatsii-o-sporte-2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12191999" cy="6860381"/>
          </a:xfrm>
          <a:prstGeom prst="rect">
            <a:avLst/>
          </a:prstGeom>
          <a:noFill/>
          <a:extLst>
            <a:ext uri="{909E8E84-426E-40DD-AFC4-6F175D3DCCD1}">
              <a14:hiddenFill xmlns="" xmlns:a14="http://schemas.microsoft.com/office/drawing/2010/main">
                <a:solidFill>
                  <a:srgbClr val="FFFFFF"/>
                </a:solidFill>
              </a14:hiddenFill>
            </a:ext>
          </a:extLst>
        </p:spPr>
      </p:pic>
      <p:sp>
        <p:nvSpPr>
          <p:cNvPr id="2" name="Прямоугольник 1"/>
          <p:cNvSpPr/>
          <p:nvPr/>
        </p:nvSpPr>
        <p:spPr>
          <a:xfrm>
            <a:off x="4484914" y="664865"/>
            <a:ext cx="7373257" cy="1200329"/>
          </a:xfrm>
          <a:prstGeom prst="rect">
            <a:avLst/>
          </a:prstGeom>
        </p:spPr>
        <p:txBody>
          <a:bodyPr wrap="square">
            <a:spAutoFit/>
          </a:bodyPr>
          <a:lstStyle/>
          <a:p>
            <a:r>
              <a:rPr lang="ru-RU" sz="2400" b="1" i="1" dirty="0" smtClean="0">
                <a:solidFill>
                  <a:srgbClr val="383838"/>
                </a:solidFill>
                <a:effectLst/>
                <a:latin typeface="Times New Roman" panose="02020603050405020304" pitchFamily="18" charset="0"/>
                <a:cs typeface="Times New Roman" panose="02020603050405020304" pitchFamily="18" charset="0"/>
              </a:rPr>
              <a:t>Цветные фигуры </a:t>
            </a:r>
          </a:p>
          <a:p>
            <a:r>
              <a:rPr lang="ru-RU" sz="2400" b="1" i="1" dirty="0" smtClean="0">
                <a:solidFill>
                  <a:srgbClr val="383838"/>
                </a:solidFill>
                <a:effectLst/>
                <a:latin typeface="Times New Roman" panose="02020603050405020304" pitchFamily="18" charset="0"/>
                <a:cs typeface="Times New Roman" panose="02020603050405020304" pitchFamily="18" charset="0"/>
              </a:rPr>
              <a:t>Цель: демонстрирует абстракцию, подготавливает ребёнка к рисованию. </a:t>
            </a:r>
            <a:endParaRPr lang="ru-RU" sz="2400" b="1" i="1" dirty="0">
              <a:latin typeface="Times New Roman" panose="02020603050405020304" pitchFamily="18" charset="0"/>
              <a:cs typeface="Times New Roman" panose="02020603050405020304" pitchFamily="18" charset="0"/>
            </a:endParaRPr>
          </a:p>
        </p:txBody>
      </p:sp>
      <p:pic>
        <p:nvPicPr>
          <p:cNvPr id="4" name="Рисунок 3" descr="http://xn--80aaciyskkbbhlo1d.xn--p1ai/assets/img/3/7.jpg"/>
          <p:cNvPicPr/>
          <p:nvPr/>
        </p:nvPicPr>
        <p:blipFill rotWithShape="1">
          <a:blip r:embed="rId3" cstate="print">
            <a:extLst>
              <a:ext uri="{28A0092B-C50C-407E-A947-70E740481C1C}">
                <a14:useLocalDpi xmlns="" xmlns:a14="http://schemas.microsoft.com/office/drawing/2010/main" val="0"/>
              </a:ext>
            </a:extLst>
          </a:blip>
          <a:srcRect l="9199" r="8266"/>
          <a:stretch/>
        </p:blipFill>
        <p:spPr bwMode="auto">
          <a:xfrm>
            <a:off x="0" y="0"/>
            <a:ext cx="3802743" cy="3309257"/>
          </a:xfrm>
          <a:prstGeom prst="rect">
            <a:avLst/>
          </a:prstGeom>
          <a:ln>
            <a:noFill/>
          </a:ln>
          <a:effectLst>
            <a:softEdge rad="112500"/>
          </a:effectLst>
        </p:spPr>
      </p:pic>
      <p:pic>
        <p:nvPicPr>
          <p:cNvPr id="5" name="Рисунок 4" descr="https://mdi-toys.ru/frebel/img/7dar_1.jpg"/>
          <p:cNvPicPr/>
          <p:nvPr/>
        </p:nvPicPr>
        <p:blipFill>
          <a:blip r:embed="rId4" cstate="print"/>
          <a:srcRect/>
          <a:stretch>
            <a:fillRect/>
          </a:stretch>
        </p:blipFill>
        <p:spPr bwMode="auto">
          <a:xfrm>
            <a:off x="3434135" y="2524285"/>
            <a:ext cx="8634995" cy="1773143"/>
          </a:xfrm>
          <a:prstGeom prst="rect">
            <a:avLst/>
          </a:prstGeom>
          <a:noFill/>
          <a:ln w="9525">
            <a:noFill/>
            <a:miter lim="800000"/>
            <a:headEnd/>
            <a:tailEnd/>
          </a:ln>
        </p:spPr>
      </p:pic>
      <p:sp>
        <p:nvSpPr>
          <p:cNvPr id="3" name="Прямоугольник 2"/>
          <p:cNvSpPr/>
          <p:nvPr/>
        </p:nvSpPr>
        <p:spPr>
          <a:xfrm>
            <a:off x="5152573" y="101600"/>
            <a:ext cx="5050970" cy="461665"/>
          </a:xfrm>
          <a:prstGeom prst="rect">
            <a:avLst/>
          </a:prstGeom>
        </p:spPr>
        <p:txBody>
          <a:bodyPr wrap="square">
            <a:spAutoFit/>
          </a:bodyPr>
          <a:lstStyle/>
          <a:p>
            <a:pPr algn="ctr"/>
            <a:r>
              <a:rPr lang="ru-RU" sz="2400" b="1" i="1" dirty="0" smtClean="0">
                <a:solidFill>
                  <a:srgbClr val="FF0000"/>
                </a:solidFill>
                <a:effectLst/>
                <a:latin typeface="Times New Roman" panose="02020603050405020304" pitchFamily="18" charset="0"/>
                <a:cs typeface="Times New Roman" panose="02020603050405020304" pitchFamily="18" charset="0"/>
              </a:rPr>
              <a:t>Седьмой дар </a:t>
            </a:r>
            <a:r>
              <a:rPr lang="ru-RU" sz="2400" b="1" i="1" dirty="0" err="1" smtClean="0">
                <a:solidFill>
                  <a:srgbClr val="FF0000"/>
                </a:solidFill>
                <a:effectLst/>
                <a:latin typeface="Times New Roman" panose="02020603050405020304" pitchFamily="18" charset="0"/>
                <a:cs typeface="Times New Roman" panose="02020603050405020304" pitchFamily="18" charset="0"/>
              </a:rPr>
              <a:t>Фрёбеля</a:t>
            </a:r>
            <a:endParaRPr lang="ru-RU" sz="2400" b="1" i="1" dirty="0">
              <a:solidFill>
                <a:srgbClr val="FF0000"/>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928914" y="4630056"/>
            <a:ext cx="10276115" cy="1569660"/>
          </a:xfrm>
          <a:prstGeom prst="rect">
            <a:avLst/>
          </a:prstGeom>
        </p:spPr>
        <p:txBody>
          <a:bodyPr wrap="square">
            <a:spAutoFit/>
          </a:bodyPr>
          <a:lstStyle/>
          <a:p>
            <a:r>
              <a:rPr lang="ru-RU" sz="2400" b="1" i="1" dirty="0" smtClean="0">
                <a:solidFill>
                  <a:srgbClr val="383838"/>
                </a:solidFill>
                <a:effectLst/>
                <a:latin typeface="Times New Roman" panose="02020603050405020304" pitchFamily="18" charset="0"/>
                <a:cs typeface="Times New Roman" panose="02020603050405020304" pitchFamily="18" charset="0"/>
              </a:rPr>
              <a:t>С этим Даром ребенок изучает различные плоскостные геометрические фигуры; тренирует мелкую моторику рук, развивает зрительно-моторную координацию; развивает речевые способности и игровую деятельность.</a:t>
            </a:r>
            <a:endParaRPr lang="ru-RU"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5040102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kartinkinaden.ru/uploads/posts/2021-01/1610889616_12-p-fon-dlya-prezentatsii-o-sporte-2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13763"/>
            <a:ext cx="12191999" cy="6860381"/>
          </a:xfrm>
          <a:prstGeom prst="rect">
            <a:avLst/>
          </a:prstGeom>
          <a:noFill/>
          <a:extLst>
            <a:ext uri="{909E8E84-426E-40DD-AFC4-6F175D3DCCD1}">
              <a14:hiddenFill xmlns="" xmlns:a14="http://schemas.microsoft.com/office/drawing/2010/main">
                <a:solidFill>
                  <a:srgbClr val="FFFFFF"/>
                </a:solidFill>
              </a14:hiddenFill>
            </a:ext>
          </a:extLst>
        </p:spPr>
      </p:pic>
      <p:sp>
        <p:nvSpPr>
          <p:cNvPr id="2" name="Прямоугольник 1"/>
          <p:cNvSpPr/>
          <p:nvPr/>
        </p:nvSpPr>
        <p:spPr>
          <a:xfrm>
            <a:off x="4992914" y="2533103"/>
            <a:ext cx="6589485" cy="830997"/>
          </a:xfrm>
          <a:prstGeom prst="rect">
            <a:avLst/>
          </a:prstGeom>
        </p:spPr>
        <p:txBody>
          <a:bodyPr wrap="square">
            <a:spAutoFit/>
          </a:bodyPr>
          <a:lstStyle/>
          <a:p>
            <a:r>
              <a:rPr lang="ru-RU" sz="2400" b="1" i="1" dirty="0" smtClean="0">
                <a:solidFill>
                  <a:srgbClr val="383838"/>
                </a:solidFill>
                <a:effectLst/>
                <a:latin typeface="Times New Roman" panose="02020603050405020304" pitchFamily="18" charset="0"/>
                <a:cs typeface="Times New Roman" panose="02020603050405020304" pitchFamily="18" charset="0"/>
              </a:rPr>
              <a:t>Цель: демонстрирует линию и вводит понятие длины. </a:t>
            </a:r>
            <a:endParaRPr lang="ru-RU" sz="2400" b="1" i="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4992914" y="304800"/>
            <a:ext cx="6589486" cy="1261884"/>
          </a:xfrm>
          <a:prstGeom prst="rect">
            <a:avLst/>
          </a:prstGeom>
        </p:spPr>
        <p:txBody>
          <a:bodyPr wrap="square">
            <a:spAutoFit/>
          </a:bodyPr>
          <a:lstStyle/>
          <a:p>
            <a:pPr marL="274320" lvl="0" indent="-274320" algn="ctr">
              <a:spcBef>
                <a:spcPts val="600"/>
              </a:spcBef>
              <a:buClr>
                <a:srgbClr val="AC66BB"/>
              </a:buClr>
              <a:buSzPct val="85000"/>
            </a:pPr>
            <a:r>
              <a:rPr lang="ru-RU" sz="2400" b="1" i="1" dirty="0" smtClean="0">
                <a:solidFill>
                  <a:srgbClr val="C00000"/>
                </a:solidFill>
                <a:latin typeface="Times New Roman" panose="02020603050405020304" pitchFamily="18" charset="0"/>
                <a:cs typeface="Times New Roman" panose="02020603050405020304" pitchFamily="18" charset="0"/>
              </a:rPr>
              <a:t>Восьмой дар </a:t>
            </a:r>
            <a:r>
              <a:rPr lang="ru-RU" sz="2400" b="1" i="1" dirty="0" err="1" smtClean="0">
                <a:solidFill>
                  <a:srgbClr val="C00000"/>
                </a:solidFill>
                <a:latin typeface="Times New Roman" panose="02020603050405020304" pitchFamily="18" charset="0"/>
                <a:cs typeface="Times New Roman" panose="02020603050405020304" pitchFamily="18" charset="0"/>
              </a:rPr>
              <a:t>Фрёбеля</a:t>
            </a:r>
            <a:endParaRPr lang="ru-RU" sz="2400" b="1" i="1" dirty="0" smtClean="0">
              <a:solidFill>
                <a:srgbClr val="C00000"/>
              </a:solidFill>
              <a:latin typeface="Times New Roman" panose="02020603050405020304" pitchFamily="18" charset="0"/>
              <a:cs typeface="Times New Roman" panose="02020603050405020304" pitchFamily="18" charset="0"/>
            </a:endParaRPr>
          </a:p>
          <a:p>
            <a:pPr marL="274320" lvl="0" indent="-274320">
              <a:spcBef>
                <a:spcPts val="600"/>
              </a:spcBef>
              <a:buClr>
                <a:srgbClr val="AC66BB"/>
              </a:buClr>
              <a:buSzPct val="85000"/>
            </a:pPr>
            <a:endParaRPr lang="ru-RU" b="1" i="1" dirty="0" smtClean="0">
              <a:solidFill>
                <a:schemeClr val="accent6">
                  <a:lumMod val="50000"/>
                </a:schemeClr>
              </a:solidFill>
              <a:latin typeface="Times New Roman" panose="02020603050405020304" pitchFamily="18" charset="0"/>
              <a:cs typeface="Times New Roman" panose="02020603050405020304" pitchFamily="18" charset="0"/>
            </a:endParaRPr>
          </a:p>
          <a:p>
            <a:pPr marL="274320" lvl="0" indent="-274320">
              <a:spcBef>
                <a:spcPts val="600"/>
              </a:spcBef>
              <a:buClr>
                <a:srgbClr val="AC66BB"/>
              </a:buClr>
              <a:buSzPct val="85000"/>
            </a:pPr>
            <a:r>
              <a:rPr lang="ru-RU" sz="2400" b="1" i="1" dirty="0" smtClean="0">
                <a:solidFill>
                  <a:schemeClr val="bg2">
                    <a:lumMod val="10000"/>
                  </a:schemeClr>
                </a:solidFill>
                <a:latin typeface="Times New Roman" panose="02020603050405020304" pitchFamily="18" charset="0"/>
                <a:cs typeface="Times New Roman" panose="02020603050405020304" pitchFamily="18" charset="0"/>
              </a:rPr>
              <a:t>Деревянные  палочки</a:t>
            </a:r>
            <a:endParaRPr lang="ru-RU" sz="2400" b="1" i="1" dirty="0">
              <a:solidFill>
                <a:schemeClr val="bg2">
                  <a:lumMod val="10000"/>
                </a:schemeClr>
              </a:solidFill>
              <a:latin typeface="Times New Roman" panose="02020603050405020304" pitchFamily="18" charset="0"/>
              <a:cs typeface="Times New Roman" panose="02020603050405020304" pitchFamily="18" charset="0"/>
            </a:endParaRPr>
          </a:p>
        </p:txBody>
      </p:sp>
      <p:pic>
        <p:nvPicPr>
          <p:cNvPr id="6" name="Рисунок 5" descr="http://xn--80aaciyskkbbhlo1d.xn--p1ai/assets/img/3/8.jpg"/>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59657" y="0"/>
            <a:ext cx="3976914" cy="3549892"/>
          </a:xfrm>
          <a:prstGeom prst="rect">
            <a:avLst/>
          </a:prstGeom>
          <a:ln>
            <a:noFill/>
          </a:ln>
          <a:effectLst>
            <a:softEdge rad="112500"/>
          </a:effectLst>
        </p:spPr>
      </p:pic>
      <p:sp>
        <p:nvSpPr>
          <p:cNvPr id="4" name="Прямоугольник 3"/>
          <p:cNvSpPr/>
          <p:nvPr/>
        </p:nvSpPr>
        <p:spPr>
          <a:xfrm rot="10800000" flipV="1">
            <a:off x="435428" y="3798332"/>
            <a:ext cx="11364685" cy="1938992"/>
          </a:xfrm>
          <a:prstGeom prst="rect">
            <a:avLst/>
          </a:prstGeom>
        </p:spPr>
        <p:txBody>
          <a:bodyPr wrap="square">
            <a:spAutoFit/>
          </a:bodyPr>
          <a:lstStyle/>
          <a:p>
            <a:r>
              <a:rPr lang="ru-RU" sz="2400" b="1" i="1" dirty="0" smtClean="0">
                <a:solidFill>
                  <a:srgbClr val="383838"/>
                </a:solidFill>
                <a:effectLst/>
                <a:latin typeface="Times New Roman" panose="02020603050405020304" pitchFamily="18" charset="0"/>
                <a:cs typeface="Times New Roman" panose="02020603050405020304" pitchFamily="18" charset="0"/>
              </a:rPr>
              <a:t>Благодаря этому Дару ребенок: </a:t>
            </a:r>
          </a:p>
          <a:p>
            <a:r>
              <a:rPr lang="ru-RU" sz="2400" b="1" i="1" dirty="0" smtClean="0">
                <a:solidFill>
                  <a:srgbClr val="383838"/>
                </a:solidFill>
                <a:latin typeface="Times New Roman" panose="02020603050405020304" pitchFamily="18" charset="0"/>
                <a:cs typeface="Times New Roman" panose="02020603050405020304" pitchFamily="18" charset="0"/>
              </a:rPr>
              <a:t>-</a:t>
            </a:r>
            <a:r>
              <a:rPr lang="ru-RU" sz="2400" b="1" i="1" dirty="0">
                <a:solidFill>
                  <a:srgbClr val="383838"/>
                </a:solidFill>
                <a:latin typeface="Times New Roman" panose="02020603050405020304" pitchFamily="18" charset="0"/>
                <a:cs typeface="Times New Roman" panose="02020603050405020304" pitchFamily="18" charset="0"/>
              </a:rPr>
              <a:t>с</a:t>
            </a:r>
            <a:r>
              <a:rPr lang="ru-RU" sz="2400" b="1" i="1" dirty="0" smtClean="0">
                <a:solidFill>
                  <a:srgbClr val="383838"/>
                </a:solidFill>
                <a:effectLst/>
                <a:latin typeface="Times New Roman" panose="02020603050405020304" pitchFamily="18" charset="0"/>
                <a:cs typeface="Times New Roman" panose="02020603050405020304" pitchFamily="18" charset="0"/>
              </a:rPr>
              <a:t>ортирует и упорядочивает фигуры по цвету, по форме, по соотношению количества и размера; </a:t>
            </a:r>
          </a:p>
          <a:p>
            <a:r>
              <a:rPr lang="ru-RU" sz="2400" b="1" i="1" dirty="0" smtClean="0">
                <a:solidFill>
                  <a:srgbClr val="383838"/>
                </a:solidFill>
                <a:effectLst/>
                <a:latin typeface="Times New Roman" panose="02020603050405020304" pitchFamily="18" charset="0"/>
                <a:cs typeface="Times New Roman" panose="02020603050405020304" pitchFamily="18" charset="0"/>
              </a:rPr>
              <a:t>-обучается счету; </a:t>
            </a:r>
          </a:p>
          <a:p>
            <a:r>
              <a:rPr lang="ru-RU" sz="2400" b="1" i="1" dirty="0" smtClean="0">
                <a:solidFill>
                  <a:srgbClr val="383838"/>
                </a:solidFill>
                <a:latin typeface="Times New Roman" panose="02020603050405020304" pitchFamily="18" charset="0"/>
                <a:cs typeface="Times New Roman" panose="02020603050405020304" pitchFamily="18" charset="0"/>
              </a:rPr>
              <a:t>-</a:t>
            </a:r>
            <a:r>
              <a:rPr lang="ru-RU" sz="2400" b="1" i="1" dirty="0">
                <a:solidFill>
                  <a:srgbClr val="383838"/>
                </a:solidFill>
                <a:latin typeface="Times New Roman" panose="02020603050405020304" pitchFamily="18" charset="0"/>
                <a:cs typeface="Times New Roman" panose="02020603050405020304" pitchFamily="18" charset="0"/>
              </a:rPr>
              <a:t>в</a:t>
            </a:r>
            <a:r>
              <a:rPr lang="ru-RU" sz="2400" b="1" i="1" dirty="0" smtClean="0">
                <a:solidFill>
                  <a:srgbClr val="383838"/>
                </a:solidFill>
                <a:effectLst/>
                <a:latin typeface="Times New Roman" panose="02020603050405020304" pitchFamily="18" charset="0"/>
                <a:cs typeface="Times New Roman" panose="02020603050405020304" pitchFamily="18" charset="0"/>
              </a:rPr>
              <a:t>ыполняет простейшие математические действия (сложение и вычитание).</a:t>
            </a:r>
            <a:endParaRPr lang="ru-RU"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532816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kartinkinaden.ru/uploads/posts/2021-01/1610889616_12-p-fon-dlya-prezentatsii-o-sporte-2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 y="0"/>
            <a:ext cx="12191999" cy="6860381"/>
          </a:xfrm>
          <a:prstGeom prst="rect">
            <a:avLst/>
          </a:prstGeom>
          <a:noFill/>
          <a:extLst>
            <a:ext uri="{909E8E84-426E-40DD-AFC4-6F175D3DCCD1}">
              <a14:hiddenFill xmlns="" xmlns:a14="http://schemas.microsoft.com/office/drawing/2010/main">
                <a:solidFill>
                  <a:srgbClr val="FFFFFF"/>
                </a:solidFill>
              </a14:hiddenFill>
            </a:ext>
          </a:extLst>
        </p:spPr>
      </p:pic>
      <p:sp>
        <p:nvSpPr>
          <p:cNvPr id="2" name="Прямоугольник 1"/>
          <p:cNvSpPr/>
          <p:nvPr/>
        </p:nvSpPr>
        <p:spPr>
          <a:xfrm>
            <a:off x="6052456" y="428171"/>
            <a:ext cx="5225143" cy="2308324"/>
          </a:xfrm>
          <a:prstGeom prst="rect">
            <a:avLst/>
          </a:prstGeom>
        </p:spPr>
        <p:txBody>
          <a:bodyPr wrap="square">
            <a:spAutoFit/>
          </a:bodyPr>
          <a:lstStyle/>
          <a:p>
            <a:r>
              <a:rPr lang="ru-RU" sz="2400" b="1" i="1" dirty="0" smtClean="0">
                <a:solidFill>
                  <a:srgbClr val="FF0000"/>
                </a:solidFill>
                <a:effectLst/>
                <a:latin typeface="Times New Roman" panose="02020603050405020304" pitchFamily="18" charset="0"/>
                <a:cs typeface="Times New Roman" panose="02020603050405020304" pitchFamily="18" charset="0"/>
              </a:rPr>
              <a:t>              Девятый дар </a:t>
            </a:r>
            <a:r>
              <a:rPr lang="ru-RU" sz="2400" b="1" i="1" dirty="0" err="1" smtClean="0">
                <a:solidFill>
                  <a:srgbClr val="FF0000"/>
                </a:solidFill>
                <a:effectLst/>
                <a:latin typeface="Times New Roman" panose="02020603050405020304" pitchFamily="18" charset="0"/>
                <a:cs typeface="Times New Roman" panose="02020603050405020304" pitchFamily="18" charset="0"/>
              </a:rPr>
              <a:t>Фрёбеля</a:t>
            </a:r>
            <a:endParaRPr lang="ru-RU" sz="2400" b="1" i="1" dirty="0" smtClean="0">
              <a:solidFill>
                <a:srgbClr val="FF0000"/>
              </a:solidFill>
              <a:effectLst/>
              <a:latin typeface="Times New Roman" panose="02020603050405020304" pitchFamily="18" charset="0"/>
              <a:cs typeface="Times New Roman" panose="02020603050405020304" pitchFamily="18" charset="0"/>
            </a:endParaRPr>
          </a:p>
          <a:p>
            <a:endParaRPr lang="ru-RU" sz="2400" b="1" i="1" dirty="0" smtClean="0">
              <a:solidFill>
                <a:srgbClr val="383838"/>
              </a:solidFill>
              <a:effectLst/>
              <a:latin typeface="Times New Roman" panose="02020603050405020304" pitchFamily="18" charset="0"/>
              <a:cs typeface="Times New Roman" panose="02020603050405020304" pitchFamily="18" charset="0"/>
            </a:endParaRPr>
          </a:p>
          <a:p>
            <a:r>
              <a:rPr lang="ru-RU" sz="2400" b="1" i="1" dirty="0" smtClean="0">
                <a:solidFill>
                  <a:srgbClr val="383838"/>
                </a:solidFill>
                <a:effectLst/>
                <a:latin typeface="Times New Roman" panose="02020603050405020304" pitchFamily="18" charset="0"/>
                <a:cs typeface="Times New Roman" panose="02020603050405020304" pitchFamily="18" charset="0"/>
              </a:rPr>
              <a:t> Кольца и полукольца </a:t>
            </a:r>
          </a:p>
          <a:p>
            <a:endParaRPr lang="ru-RU" sz="2400" b="1" i="1" dirty="0" smtClean="0">
              <a:solidFill>
                <a:srgbClr val="383838"/>
              </a:solidFill>
              <a:effectLst/>
              <a:latin typeface="Times New Roman" panose="02020603050405020304" pitchFamily="18" charset="0"/>
              <a:cs typeface="Times New Roman" panose="02020603050405020304" pitchFamily="18" charset="0"/>
            </a:endParaRPr>
          </a:p>
          <a:p>
            <a:r>
              <a:rPr lang="ru-RU" sz="2400" b="1" i="1" dirty="0" smtClean="0">
                <a:solidFill>
                  <a:srgbClr val="383838"/>
                </a:solidFill>
                <a:effectLst/>
                <a:latin typeface="Times New Roman" panose="02020603050405020304" pitchFamily="18" charset="0"/>
                <a:cs typeface="Times New Roman" panose="02020603050405020304" pitchFamily="18" charset="0"/>
              </a:rPr>
              <a:t>Цель: представляет идею кривой.</a:t>
            </a:r>
          </a:p>
          <a:p>
            <a:r>
              <a:rPr lang="ru-RU" sz="2400" b="1" i="1" dirty="0" smtClean="0">
                <a:solidFill>
                  <a:srgbClr val="383838"/>
                </a:solidFill>
                <a:effectLst/>
                <a:latin typeface="Times New Roman" panose="02020603050405020304" pitchFamily="18" charset="0"/>
                <a:cs typeface="Times New Roman" panose="02020603050405020304" pitchFamily="18" charset="0"/>
              </a:rPr>
              <a:t> </a:t>
            </a:r>
            <a:endParaRPr lang="ru-RU" sz="2400" b="1" i="1" dirty="0">
              <a:latin typeface="Times New Roman" panose="02020603050405020304" pitchFamily="18" charset="0"/>
              <a:cs typeface="Times New Roman" panose="02020603050405020304" pitchFamily="18" charset="0"/>
            </a:endParaRPr>
          </a:p>
        </p:txBody>
      </p:sp>
      <p:pic>
        <p:nvPicPr>
          <p:cNvPr id="4" name="Рисунок 3" descr="http://xn--80aaciyskkbbhlo1d.xn--p1ai/assets/img/3/9.jpg"/>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84629" y="428171"/>
            <a:ext cx="5050971" cy="3643086"/>
          </a:xfrm>
          <a:prstGeom prst="rect">
            <a:avLst/>
          </a:prstGeom>
          <a:ln>
            <a:noFill/>
          </a:ln>
          <a:effectLst>
            <a:softEdge rad="112500"/>
          </a:effectLst>
        </p:spPr>
      </p:pic>
      <p:sp>
        <p:nvSpPr>
          <p:cNvPr id="3" name="Прямоугольник 2"/>
          <p:cNvSpPr/>
          <p:nvPr/>
        </p:nvSpPr>
        <p:spPr>
          <a:xfrm>
            <a:off x="753036" y="4206240"/>
            <a:ext cx="10814850" cy="2308324"/>
          </a:xfrm>
          <a:prstGeom prst="rect">
            <a:avLst/>
          </a:prstGeom>
        </p:spPr>
        <p:txBody>
          <a:bodyPr wrap="square">
            <a:spAutoFit/>
          </a:bodyPr>
          <a:lstStyle/>
          <a:p>
            <a:r>
              <a:rPr lang="ru-RU" sz="2400" b="1" i="1" dirty="0" smtClean="0">
                <a:solidFill>
                  <a:srgbClr val="383838"/>
                </a:solidFill>
                <a:effectLst/>
                <a:latin typeface="Times New Roman" panose="02020603050405020304" pitchFamily="18" charset="0"/>
                <a:cs typeface="Times New Roman" panose="02020603050405020304" pitchFamily="18" charset="0"/>
              </a:rPr>
              <a:t>С этим Даром ребенок: </a:t>
            </a:r>
          </a:p>
          <a:p>
            <a:r>
              <a:rPr lang="ru-RU" sz="2400" b="1" i="1" dirty="0">
                <a:solidFill>
                  <a:srgbClr val="383838"/>
                </a:solidFill>
                <a:latin typeface="Times New Roman" panose="02020603050405020304" pitchFamily="18" charset="0"/>
                <a:cs typeface="Times New Roman" panose="02020603050405020304" pitchFamily="18" charset="0"/>
              </a:rPr>
              <a:t>-</a:t>
            </a:r>
            <a:r>
              <a:rPr lang="ru-RU" sz="2400" b="1" i="1" dirty="0" smtClean="0">
                <a:solidFill>
                  <a:srgbClr val="383838"/>
                </a:solidFill>
                <a:effectLst/>
                <a:latin typeface="Times New Roman" panose="02020603050405020304" pitchFamily="18" charset="0"/>
                <a:cs typeface="Times New Roman" panose="02020603050405020304" pitchFamily="18" charset="0"/>
              </a:rPr>
              <a:t>тренирует мелкую моторику рук, развивает зрительно-моторную координацию; </a:t>
            </a:r>
          </a:p>
          <a:p>
            <a:r>
              <a:rPr lang="ru-RU" sz="2400" b="1" i="1" dirty="0">
                <a:solidFill>
                  <a:srgbClr val="383838"/>
                </a:solidFill>
                <a:latin typeface="Times New Roman" panose="02020603050405020304" pitchFamily="18" charset="0"/>
                <a:cs typeface="Times New Roman" panose="02020603050405020304" pitchFamily="18" charset="0"/>
              </a:rPr>
              <a:t>-</a:t>
            </a:r>
            <a:r>
              <a:rPr lang="ru-RU" sz="2400" b="1" i="1" dirty="0" smtClean="0">
                <a:solidFill>
                  <a:srgbClr val="383838"/>
                </a:solidFill>
                <a:effectLst/>
                <a:latin typeface="Times New Roman" panose="02020603050405020304" pitchFamily="18" charset="0"/>
                <a:cs typeface="Times New Roman" panose="02020603050405020304" pitchFamily="18" charset="0"/>
              </a:rPr>
              <a:t>развивает творческие способности - составляет различные узоры и картинки; </a:t>
            </a:r>
          </a:p>
          <a:p>
            <a:r>
              <a:rPr lang="ru-RU" sz="2400" b="1" i="1" dirty="0">
                <a:solidFill>
                  <a:srgbClr val="383838"/>
                </a:solidFill>
                <a:latin typeface="Times New Roman" panose="02020603050405020304" pitchFamily="18" charset="0"/>
                <a:cs typeface="Times New Roman" panose="02020603050405020304" pitchFamily="18" charset="0"/>
              </a:rPr>
              <a:t>-</a:t>
            </a:r>
            <a:r>
              <a:rPr lang="ru-RU" sz="2400" b="1" i="1" dirty="0" smtClean="0">
                <a:solidFill>
                  <a:srgbClr val="383838"/>
                </a:solidFill>
                <a:effectLst/>
                <a:latin typeface="Times New Roman" panose="02020603050405020304" pitchFamily="18" charset="0"/>
                <a:cs typeface="Times New Roman" panose="02020603050405020304" pitchFamily="18" charset="0"/>
              </a:rPr>
              <a:t>готовит руки к рисованию и письму.</a:t>
            </a:r>
            <a:endParaRPr lang="ru-RU"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840268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kartinkinaden.ru/uploads/posts/2021-01/1610889616_12-p-fon-dlya-prezentatsii-o-sporte-2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12191999" cy="6860381"/>
          </a:xfrm>
          <a:prstGeom prst="rect">
            <a:avLst/>
          </a:prstGeom>
          <a:noFill/>
          <a:extLst>
            <a:ext uri="{909E8E84-426E-40DD-AFC4-6F175D3DCCD1}">
              <a14:hiddenFill xmlns="" xmlns:a14="http://schemas.microsoft.com/office/drawing/2010/main">
                <a:solidFill>
                  <a:srgbClr val="FFFFFF"/>
                </a:solidFill>
              </a14:hiddenFill>
            </a:ext>
          </a:extLst>
        </p:spPr>
      </p:pic>
      <p:pic>
        <p:nvPicPr>
          <p:cNvPr id="3" name="Рисунок 2" descr="http://xn--80aaciyskkbbhlo1d.xn--p1ai/assets/img/3/10.jpg"/>
          <p:cNvPicPr/>
          <p:nvPr/>
        </p:nvPicPr>
        <p:blipFill rotWithShape="1">
          <a:blip r:embed="rId3" cstate="print">
            <a:extLst>
              <a:ext uri="{28A0092B-C50C-407E-A947-70E740481C1C}">
                <a14:useLocalDpi xmlns="" xmlns:a14="http://schemas.microsoft.com/office/drawing/2010/main" val="0"/>
              </a:ext>
            </a:extLst>
          </a:blip>
          <a:srcRect l="9303" r="6062"/>
          <a:stretch/>
        </p:blipFill>
        <p:spPr bwMode="auto">
          <a:xfrm>
            <a:off x="0" y="0"/>
            <a:ext cx="5007429" cy="3947886"/>
          </a:xfrm>
          <a:prstGeom prst="rect">
            <a:avLst/>
          </a:prstGeom>
          <a:ln>
            <a:noFill/>
          </a:ln>
          <a:effectLst>
            <a:softEdge rad="112500"/>
          </a:effectLst>
        </p:spPr>
      </p:pic>
      <p:sp>
        <p:nvSpPr>
          <p:cNvPr id="2" name="Прямоугольник 1"/>
          <p:cNvSpPr/>
          <p:nvPr/>
        </p:nvSpPr>
        <p:spPr>
          <a:xfrm>
            <a:off x="5442858" y="391887"/>
            <a:ext cx="4949372" cy="2677656"/>
          </a:xfrm>
          <a:prstGeom prst="rect">
            <a:avLst/>
          </a:prstGeom>
        </p:spPr>
        <p:txBody>
          <a:bodyPr wrap="square">
            <a:spAutoFit/>
          </a:bodyPr>
          <a:lstStyle/>
          <a:p>
            <a:pPr algn="ctr"/>
            <a:r>
              <a:rPr lang="ru-RU" sz="2400" b="1" i="1" dirty="0" smtClean="0">
                <a:solidFill>
                  <a:srgbClr val="FF0000"/>
                </a:solidFill>
                <a:effectLst/>
                <a:latin typeface="Times New Roman" panose="02020603050405020304" pitchFamily="18" charset="0"/>
                <a:cs typeface="Times New Roman" panose="02020603050405020304" pitchFamily="18" charset="0"/>
              </a:rPr>
              <a:t>Десятый дар </a:t>
            </a:r>
            <a:r>
              <a:rPr lang="ru-RU" sz="2400" b="1" i="1" dirty="0" err="1" smtClean="0">
                <a:solidFill>
                  <a:srgbClr val="FF0000"/>
                </a:solidFill>
                <a:effectLst/>
                <a:latin typeface="Times New Roman" panose="02020603050405020304" pitchFamily="18" charset="0"/>
                <a:cs typeface="Times New Roman" panose="02020603050405020304" pitchFamily="18" charset="0"/>
              </a:rPr>
              <a:t>Фрёбеля</a:t>
            </a:r>
            <a:endParaRPr lang="ru-RU" sz="2400" b="1" i="1" dirty="0" smtClean="0">
              <a:solidFill>
                <a:srgbClr val="FF0000"/>
              </a:solidFill>
              <a:effectLst/>
              <a:latin typeface="Times New Roman" panose="02020603050405020304" pitchFamily="18" charset="0"/>
              <a:cs typeface="Times New Roman" panose="02020603050405020304" pitchFamily="18" charset="0"/>
            </a:endParaRPr>
          </a:p>
          <a:p>
            <a:endParaRPr lang="ru-RU" sz="2400" b="1" i="1" dirty="0" smtClean="0">
              <a:solidFill>
                <a:srgbClr val="383838"/>
              </a:solidFill>
              <a:effectLst/>
              <a:latin typeface="Times New Roman" panose="02020603050405020304" pitchFamily="18" charset="0"/>
              <a:cs typeface="Times New Roman" panose="02020603050405020304" pitchFamily="18" charset="0"/>
            </a:endParaRPr>
          </a:p>
          <a:p>
            <a:r>
              <a:rPr lang="ru-RU" sz="2400" b="1" i="1" dirty="0" smtClean="0">
                <a:solidFill>
                  <a:srgbClr val="383838"/>
                </a:solidFill>
                <a:latin typeface="Times New Roman" panose="02020603050405020304" pitchFamily="18" charset="0"/>
                <a:cs typeface="Times New Roman" panose="02020603050405020304" pitchFamily="18" charset="0"/>
              </a:rPr>
              <a:t>Мелкие р</a:t>
            </a:r>
            <a:r>
              <a:rPr lang="ru-RU" sz="2400" b="1" i="1" dirty="0" smtClean="0">
                <a:solidFill>
                  <a:srgbClr val="383838"/>
                </a:solidFill>
                <a:effectLst/>
                <a:latin typeface="Times New Roman" panose="02020603050405020304" pitchFamily="18" charset="0"/>
                <a:cs typeface="Times New Roman" panose="02020603050405020304" pitchFamily="18" charset="0"/>
              </a:rPr>
              <a:t>азноцветные фишки (точки)</a:t>
            </a:r>
          </a:p>
          <a:p>
            <a:endParaRPr lang="ru-RU" sz="2400" b="1" i="1" dirty="0">
              <a:solidFill>
                <a:srgbClr val="383838"/>
              </a:solidFill>
              <a:latin typeface="Times New Roman" panose="02020603050405020304" pitchFamily="18" charset="0"/>
              <a:cs typeface="Times New Roman" panose="02020603050405020304" pitchFamily="18" charset="0"/>
            </a:endParaRPr>
          </a:p>
          <a:p>
            <a:r>
              <a:rPr lang="ru-RU" sz="2400" b="1" i="1" dirty="0" smtClean="0">
                <a:solidFill>
                  <a:srgbClr val="383838"/>
                </a:solidFill>
                <a:effectLst/>
                <a:latin typeface="Times New Roman" panose="02020603050405020304" pitchFamily="18" charset="0"/>
                <a:cs typeface="Times New Roman" panose="02020603050405020304" pitchFamily="18" charset="0"/>
              </a:rPr>
              <a:t>Цель: демонстрирует, что линия состоит из точек. </a:t>
            </a:r>
            <a:endParaRPr lang="ru-RU" sz="2400" b="1" i="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rot="10800000" flipV="1">
            <a:off x="1001486" y="4197088"/>
            <a:ext cx="10029370" cy="1569660"/>
          </a:xfrm>
          <a:prstGeom prst="rect">
            <a:avLst/>
          </a:prstGeom>
        </p:spPr>
        <p:txBody>
          <a:bodyPr wrap="square">
            <a:spAutoFit/>
          </a:bodyPr>
          <a:lstStyle/>
          <a:p>
            <a:r>
              <a:rPr lang="ru-RU" sz="2400" b="1" i="1" dirty="0" smtClean="0">
                <a:solidFill>
                  <a:srgbClr val="383838"/>
                </a:solidFill>
                <a:effectLst/>
                <a:latin typeface="Times New Roman" panose="02020603050405020304" pitchFamily="18" charset="0"/>
                <a:cs typeface="Times New Roman" panose="02020603050405020304" pitchFamily="18" charset="0"/>
              </a:rPr>
              <a:t>Благодаря этому Дару ребенок: </a:t>
            </a:r>
          </a:p>
          <a:p>
            <a:r>
              <a:rPr lang="ru-RU" sz="2400" b="1" i="1" dirty="0">
                <a:solidFill>
                  <a:srgbClr val="383838"/>
                </a:solidFill>
                <a:latin typeface="Times New Roman" panose="02020603050405020304" pitchFamily="18" charset="0"/>
                <a:cs typeface="Times New Roman" panose="02020603050405020304" pitchFamily="18" charset="0"/>
              </a:rPr>
              <a:t>-</a:t>
            </a:r>
            <a:r>
              <a:rPr lang="ru-RU" sz="2400" b="1" i="1" dirty="0" smtClean="0">
                <a:solidFill>
                  <a:srgbClr val="383838"/>
                </a:solidFill>
                <a:effectLst/>
                <a:latin typeface="Times New Roman" panose="02020603050405020304" pitchFamily="18" charset="0"/>
                <a:cs typeface="Times New Roman" panose="02020603050405020304" pitchFamily="18" charset="0"/>
              </a:rPr>
              <a:t>сортирует и упорядочивает фигуры пор цвету и форме;</a:t>
            </a:r>
          </a:p>
          <a:p>
            <a:r>
              <a:rPr lang="ru-RU" sz="2400" b="1" i="1" dirty="0" smtClean="0">
                <a:solidFill>
                  <a:srgbClr val="383838"/>
                </a:solidFill>
                <a:latin typeface="Times New Roman" panose="02020603050405020304" pitchFamily="18" charset="0"/>
                <a:cs typeface="Times New Roman" panose="02020603050405020304" pitchFamily="18" charset="0"/>
              </a:rPr>
              <a:t>-</a:t>
            </a:r>
            <a:r>
              <a:rPr lang="ru-RU" sz="2400" b="1" i="1" dirty="0" smtClean="0">
                <a:solidFill>
                  <a:srgbClr val="383838"/>
                </a:solidFill>
                <a:effectLst/>
                <a:latin typeface="Times New Roman" panose="02020603050405020304" pitchFamily="18" charset="0"/>
                <a:cs typeface="Times New Roman" panose="02020603050405020304" pitchFamily="18" charset="0"/>
              </a:rPr>
              <a:t> обучается счету - использует фишки в качестве счетного материала; -развивает игровую деятельность.</a:t>
            </a:r>
            <a:endParaRPr lang="ru-RU"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6499453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kartinkinaden.ru/uploads/posts/2021-01/1610889616_12-p-fon-dlya-prezentatsii-o-sporte-2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3541" y="-2381"/>
            <a:ext cx="12191999" cy="6860381"/>
          </a:xfrm>
          <a:prstGeom prst="rect">
            <a:avLst/>
          </a:prstGeom>
          <a:noFill/>
          <a:extLst>
            <a:ext uri="{909E8E84-426E-40DD-AFC4-6F175D3DCCD1}">
              <a14:hiddenFill xmlns="" xmlns:a14="http://schemas.microsoft.com/office/drawing/2010/main">
                <a:solidFill>
                  <a:srgbClr val="FFFFFF"/>
                </a:solidFill>
              </a14:hiddenFill>
            </a:ext>
          </a:extLst>
        </p:spPr>
      </p:pic>
      <p:pic>
        <p:nvPicPr>
          <p:cNvPr id="3" name="Рисунок 2" descr="http://xn--80aaciyskkbbhlo1d.xn--p1ai/assets/img/3/11.jpg"/>
          <p:cNvPicPr/>
          <p:nvPr/>
        </p:nvPicPr>
        <p:blipFill rotWithShape="1">
          <a:blip r:embed="rId3" cstate="print">
            <a:extLst>
              <a:ext uri="{28A0092B-C50C-407E-A947-70E740481C1C}">
                <a14:useLocalDpi xmlns="" xmlns:a14="http://schemas.microsoft.com/office/drawing/2010/main" val="0"/>
              </a:ext>
            </a:extLst>
          </a:blip>
          <a:srcRect l="12695" t="7643" r="6867" b="5276"/>
          <a:stretch/>
        </p:blipFill>
        <p:spPr bwMode="auto">
          <a:xfrm>
            <a:off x="0" y="121538"/>
            <a:ext cx="5747657" cy="3957582"/>
          </a:xfrm>
          <a:prstGeom prst="rect">
            <a:avLst/>
          </a:prstGeom>
          <a:ln>
            <a:noFill/>
          </a:ln>
          <a:effectLst>
            <a:softEdge rad="112500"/>
          </a:effectLst>
        </p:spPr>
      </p:pic>
      <p:sp>
        <p:nvSpPr>
          <p:cNvPr id="2" name="Прямоугольник 1"/>
          <p:cNvSpPr/>
          <p:nvPr/>
        </p:nvSpPr>
        <p:spPr>
          <a:xfrm>
            <a:off x="6734628" y="435429"/>
            <a:ext cx="4223657" cy="1200329"/>
          </a:xfrm>
          <a:prstGeom prst="rect">
            <a:avLst/>
          </a:prstGeom>
        </p:spPr>
        <p:txBody>
          <a:bodyPr wrap="square">
            <a:spAutoFit/>
          </a:bodyPr>
          <a:lstStyle/>
          <a:p>
            <a:r>
              <a:rPr lang="ru-RU" sz="2400" b="1" i="1" dirty="0" smtClean="0">
                <a:solidFill>
                  <a:srgbClr val="FF0000"/>
                </a:solidFill>
                <a:effectLst/>
                <a:latin typeface="Times New Roman" panose="02020603050405020304" pitchFamily="18" charset="0"/>
                <a:cs typeface="Times New Roman" panose="02020603050405020304" pitchFamily="18" charset="0"/>
              </a:rPr>
              <a:t>Одиннадцатый дар </a:t>
            </a:r>
            <a:r>
              <a:rPr lang="ru-RU" sz="2400" b="1" i="1" dirty="0" err="1" smtClean="0">
                <a:solidFill>
                  <a:srgbClr val="FF0000"/>
                </a:solidFill>
                <a:effectLst/>
                <a:latin typeface="Times New Roman" panose="02020603050405020304" pitchFamily="18" charset="0"/>
                <a:cs typeface="Times New Roman" panose="02020603050405020304" pitchFamily="18" charset="0"/>
              </a:rPr>
              <a:t>Фрёбеля</a:t>
            </a:r>
            <a:endParaRPr lang="ru-RU" sz="2400" b="1" i="1" dirty="0" smtClean="0">
              <a:solidFill>
                <a:srgbClr val="FF0000"/>
              </a:solidFill>
              <a:effectLst/>
              <a:latin typeface="Times New Roman" panose="02020603050405020304" pitchFamily="18" charset="0"/>
              <a:cs typeface="Times New Roman" panose="02020603050405020304" pitchFamily="18" charset="0"/>
            </a:endParaRPr>
          </a:p>
          <a:p>
            <a:endParaRPr lang="ru-RU" sz="2400" b="1" i="1" dirty="0" smtClean="0">
              <a:solidFill>
                <a:srgbClr val="FF0000"/>
              </a:solidFill>
              <a:effectLst/>
              <a:latin typeface="Times New Roman" panose="02020603050405020304" pitchFamily="18" charset="0"/>
              <a:cs typeface="Times New Roman" panose="02020603050405020304" pitchFamily="18" charset="0"/>
            </a:endParaRPr>
          </a:p>
          <a:p>
            <a:r>
              <a:rPr lang="ru-RU" sz="2400" b="1" i="1" dirty="0" smtClean="0">
                <a:solidFill>
                  <a:srgbClr val="383838"/>
                </a:solidFill>
                <a:effectLst/>
                <a:latin typeface="Times New Roman" panose="02020603050405020304" pitchFamily="18" charset="0"/>
                <a:cs typeface="Times New Roman" panose="02020603050405020304" pitchFamily="18" charset="0"/>
              </a:rPr>
              <a:t>           Цветные тела</a:t>
            </a:r>
            <a:endParaRPr lang="ru-RU" sz="2400" b="1" i="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rot="10800000" flipV="1">
            <a:off x="435428" y="4236410"/>
            <a:ext cx="11408227" cy="1938992"/>
          </a:xfrm>
          <a:prstGeom prst="rect">
            <a:avLst/>
          </a:prstGeom>
        </p:spPr>
        <p:txBody>
          <a:bodyPr wrap="square">
            <a:spAutoFit/>
          </a:bodyPr>
          <a:lstStyle/>
          <a:p>
            <a:r>
              <a:rPr lang="ru-RU" b="0" i="0" dirty="0" smtClean="0">
                <a:solidFill>
                  <a:srgbClr val="383838"/>
                </a:solidFill>
                <a:effectLst/>
                <a:latin typeface="Open Sans"/>
              </a:rPr>
              <a:t> </a:t>
            </a:r>
            <a:r>
              <a:rPr lang="ru-RU" sz="2400" b="1" i="1" dirty="0" smtClean="0">
                <a:solidFill>
                  <a:srgbClr val="383838"/>
                </a:solidFill>
                <a:effectLst/>
                <a:latin typeface="Times New Roman" panose="02020603050405020304" pitchFamily="18" charset="0"/>
                <a:cs typeface="Times New Roman" panose="02020603050405020304" pitchFamily="18" charset="0"/>
              </a:rPr>
              <a:t>С этим Даром ребёнок: </a:t>
            </a:r>
          </a:p>
          <a:p>
            <a:r>
              <a:rPr lang="ru-RU" sz="2400" b="1" i="1" dirty="0" smtClean="0">
                <a:solidFill>
                  <a:srgbClr val="383838"/>
                </a:solidFill>
                <a:effectLst/>
                <a:latin typeface="Times New Roman" panose="02020603050405020304" pitchFamily="18" charset="0"/>
                <a:cs typeface="Times New Roman" panose="02020603050405020304" pitchFamily="18" charset="0"/>
              </a:rPr>
              <a:t>-развивает сенсорные навыки; </a:t>
            </a:r>
          </a:p>
          <a:p>
            <a:r>
              <a:rPr lang="ru-RU" sz="2400" b="1" i="1" dirty="0" smtClean="0">
                <a:solidFill>
                  <a:srgbClr val="383838"/>
                </a:solidFill>
                <a:effectLst/>
                <a:latin typeface="Times New Roman" panose="02020603050405020304" pitchFamily="18" charset="0"/>
                <a:cs typeface="Times New Roman" panose="02020603050405020304" pitchFamily="18" charset="0"/>
              </a:rPr>
              <a:t>-изучает различные геометрические формы; </a:t>
            </a:r>
          </a:p>
          <a:p>
            <a:r>
              <a:rPr lang="ru-RU" sz="2400" b="1" i="1" dirty="0" smtClean="0">
                <a:solidFill>
                  <a:srgbClr val="383838"/>
                </a:solidFill>
                <a:effectLst/>
                <a:latin typeface="Times New Roman" panose="02020603050405020304" pitchFamily="18" charset="0"/>
                <a:cs typeface="Times New Roman" panose="02020603050405020304" pitchFamily="18" charset="0"/>
              </a:rPr>
              <a:t>-развивает умение классифицировать, сортировать, сравнивать, выполнять задания по образцу.</a:t>
            </a:r>
            <a:endParaRPr lang="ru-RU"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256575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3" name="Прямоугольник 2"/>
          <p:cNvSpPr/>
          <p:nvPr/>
        </p:nvSpPr>
        <p:spPr>
          <a:xfrm>
            <a:off x="174171" y="362857"/>
            <a:ext cx="11887200" cy="2308324"/>
          </a:xfrm>
          <a:prstGeom prst="rect">
            <a:avLst/>
          </a:prstGeom>
        </p:spPr>
        <p:txBody>
          <a:bodyPr wrap="square">
            <a:spAutoFit/>
          </a:bodyPr>
          <a:lstStyle/>
          <a:p>
            <a:pPr algn="just">
              <a:buNone/>
            </a:pPr>
            <a:r>
              <a:rPr lang="ru-RU" sz="2400" dirty="0" smtClean="0">
                <a:latin typeface="Times New Roman" panose="02020603050405020304" pitchFamily="18" charset="0"/>
                <a:cs typeface="Times New Roman" panose="02020603050405020304" pitchFamily="18" charset="0"/>
              </a:rPr>
              <a:t>В соответствии с ФГОС ДО образовательного процесса должен строиться на эффективных формах работы с детьми дошкольного возраста. А основной формой работы с детьми дошкольного возраста и ведущим видом деятельности для них является </a:t>
            </a:r>
            <a:r>
              <a:rPr lang="ru-RU" sz="2400" b="1" dirty="0" smtClean="0">
                <a:latin typeface="Times New Roman" panose="02020603050405020304" pitchFamily="18" charset="0"/>
                <a:cs typeface="Times New Roman" panose="02020603050405020304" pitchFamily="18" charset="0"/>
              </a:rPr>
              <a:t>игра.</a:t>
            </a:r>
            <a:r>
              <a:rPr lang="ru-RU" sz="2400" dirty="0" smtClean="0">
                <a:latin typeface="Times New Roman" panose="02020603050405020304" pitchFamily="18" charset="0"/>
                <a:cs typeface="Times New Roman" panose="02020603050405020304" pitchFamily="18" charset="0"/>
              </a:rPr>
              <a:t> Успешному решению задач по реализации образовательной программы дошкольного образования является развивающая технология «Дары </a:t>
            </a:r>
            <a:r>
              <a:rPr lang="ru-RU" sz="2400" dirty="0" err="1" smtClean="0">
                <a:latin typeface="Times New Roman" panose="02020603050405020304" pitchFamily="18" charset="0"/>
                <a:cs typeface="Times New Roman" panose="02020603050405020304" pitchFamily="18" charset="0"/>
              </a:rPr>
              <a:t>Фрёбеля</a:t>
            </a:r>
            <a:r>
              <a:rPr lang="ru-RU" sz="2400" dirty="0" smtClean="0">
                <a:latin typeface="Times New Roman" panose="02020603050405020304" pitchFamily="18" charset="0"/>
                <a:cs typeface="Times New Roman" panose="02020603050405020304" pitchFamily="18" charset="0"/>
              </a:rPr>
              <a:t>», в основе которой лежит игра:</a:t>
            </a:r>
          </a:p>
        </p:txBody>
      </p:sp>
      <p:sp>
        <p:nvSpPr>
          <p:cNvPr id="7" name="Облако 6"/>
          <p:cNvSpPr/>
          <p:nvPr/>
        </p:nvSpPr>
        <p:spPr>
          <a:xfrm rot="20686170">
            <a:off x="117000" y="2707134"/>
            <a:ext cx="6008913" cy="2636913"/>
          </a:xfrm>
          <a:prstGeom prst="cloud">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ru-RU" dirty="0" smtClean="0">
                <a:solidFill>
                  <a:schemeClr val="accent6">
                    <a:lumMod val="50000"/>
                  </a:schemeClr>
                </a:solidFill>
                <a:latin typeface="Calibri" panose="020F0502020204030204" pitchFamily="34" charset="0"/>
                <a:cs typeface="Times New Roman" pitchFamily="18" charset="0"/>
              </a:rPr>
              <a:t>-</a:t>
            </a:r>
            <a:r>
              <a:rPr lang="ru-RU" b="1" dirty="0" smtClean="0">
                <a:solidFill>
                  <a:schemeClr val="accent6">
                    <a:lumMod val="50000"/>
                  </a:schemeClr>
                </a:solidFill>
                <a:latin typeface="Times New Roman" panose="02020603050405020304" pitchFamily="18" charset="0"/>
                <a:cs typeface="Times New Roman" panose="02020603050405020304" pitchFamily="18" charset="0"/>
              </a:rPr>
              <a:t>Игры дают возможность решать различные педагогические задачи в игровой форме,    наиболее доступной для дошкольников;</a:t>
            </a:r>
          </a:p>
        </p:txBody>
      </p:sp>
      <p:sp>
        <p:nvSpPr>
          <p:cNvPr id="8" name="Прямоугольник 7"/>
          <p:cNvSpPr/>
          <p:nvPr/>
        </p:nvSpPr>
        <p:spPr>
          <a:xfrm>
            <a:off x="754744" y="3105835"/>
            <a:ext cx="3788227" cy="369332"/>
          </a:xfrm>
          <a:prstGeom prst="rect">
            <a:avLst/>
          </a:prstGeom>
        </p:spPr>
        <p:txBody>
          <a:bodyPr wrap="square">
            <a:spAutoFit/>
          </a:bodyPr>
          <a:lstStyle/>
          <a:p>
            <a:pPr lvl="0" algn="just"/>
            <a:endParaRPr lang="ru-RU" dirty="0" smtClean="0">
              <a:solidFill>
                <a:schemeClr val="tx1"/>
              </a:solidFill>
              <a:latin typeface="Calibri" panose="020F0502020204030204" pitchFamily="34" charset="0"/>
              <a:cs typeface="Times New Roman" pitchFamily="18" charset="0"/>
            </a:endParaRPr>
          </a:p>
        </p:txBody>
      </p:sp>
      <p:sp>
        <p:nvSpPr>
          <p:cNvPr id="9" name="Облако 8"/>
          <p:cNvSpPr/>
          <p:nvPr/>
        </p:nvSpPr>
        <p:spPr>
          <a:xfrm rot="951892">
            <a:off x="6676571" y="2669554"/>
            <a:ext cx="5210629" cy="2037029"/>
          </a:xfrm>
          <a:prstGeom prst="cloud">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ru-RU" dirty="0" smtClean="0">
                <a:solidFill>
                  <a:srgbClr val="0070C0"/>
                </a:solidFill>
                <a:latin typeface="Times New Roman" panose="02020603050405020304" pitchFamily="18" charset="0"/>
                <a:cs typeface="Times New Roman" panose="02020603050405020304" pitchFamily="18" charset="0"/>
              </a:rPr>
              <a:t>-</a:t>
            </a:r>
            <a:r>
              <a:rPr lang="ru-RU" b="1" dirty="0" smtClean="0">
                <a:solidFill>
                  <a:srgbClr val="0070C0"/>
                </a:solidFill>
                <a:latin typeface="Times New Roman" panose="02020603050405020304" pitchFamily="18" charset="0"/>
                <a:cs typeface="Times New Roman" panose="02020603050405020304" pitchFamily="18" charset="0"/>
              </a:rPr>
              <a:t>Игры развивают детское воображение и создают хорошее настроение.</a:t>
            </a:r>
          </a:p>
        </p:txBody>
      </p:sp>
      <p:sp>
        <p:nvSpPr>
          <p:cNvPr id="10" name="Прямоугольник 9"/>
          <p:cNvSpPr/>
          <p:nvPr/>
        </p:nvSpPr>
        <p:spPr>
          <a:xfrm>
            <a:off x="3048000" y="3105835"/>
            <a:ext cx="6096000" cy="369332"/>
          </a:xfrm>
          <a:prstGeom prst="rect">
            <a:avLst/>
          </a:prstGeom>
        </p:spPr>
        <p:txBody>
          <a:bodyPr>
            <a:spAutoFit/>
          </a:bodyPr>
          <a:lstStyle/>
          <a:p>
            <a:pPr lvl="0" algn="just"/>
            <a:endParaRPr lang="ru-RU" dirty="0" smtClean="0">
              <a:solidFill>
                <a:schemeClr val="tx1"/>
              </a:solidFill>
              <a:latin typeface="Calibri" panose="020F0502020204030204" pitchFamily="34" charset="0"/>
              <a:cs typeface="Times New Roman" pitchFamily="18" charset="0"/>
            </a:endParaRPr>
          </a:p>
        </p:txBody>
      </p:sp>
      <p:sp>
        <p:nvSpPr>
          <p:cNvPr id="11" name="Облако 10"/>
          <p:cNvSpPr/>
          <p:nvPr/>
        </p:nvSpPr>
        <p:spPr>
          <a:xfrm rot="171907">
            <a:off x="4238911" y="4375578"/>
            <a:ext cx="4902891" cy="2247836"/>
          </a:xfrm>
          <a:prstGeom prst="cloud">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solidFill>
                  <a:srgbClr val="7030A0"/>
                </a:solidFill>
                <a:latin typeface="Times New Roman" panose="02020603050405020304" pitchFamily="18" charset="0"/>
                <a:cs typeface="Times New Roman" panose="02020603050405020304" pitchFamily="18" charset="0"/>
              </a:rPr>
              <a:t>-</a:t>
            </a:r>
            <a:r>
              <a:rPr lang="ru-RU" b="1" dirty="0" smtClean="0">
                <a:solidFill>
                  <a:srgbClr val="7030A0"/>
                </a:solidFill>
                <a:latin typeface="Times New Roman" panose="02020603050405020304" pitchFamily="18" charset="0"/>
                <a:cs typeface="Times New Roman" panose="02020603050405020304" pitchFamily="18" charset="0"/>
              </a:rPr>
              <a:t>Используя игры можно добиться более прочных и осознанных знаний, умений и навыков;</a:t>
            </a:r>
            <a:endParaRPr lang="ru-RU"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41219762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kartinkinaden.ru/uploads/posts/2021-01/1610889616_12-p-fon-dlya-prezentatsii-o-sporte-2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 y="-2381"/>
            <a:ext cx="12191999" cy="6860381"/>
          </a:xfrm>
          <a:prstGeom prst="rect">
            <a:avLst/>
          </a:prstGeom>
          <a:noFill/>
          <a:extLst>
            <a:ext uri="{909E8E84-426E-40DD-AFC4-6F175D3DCCD1}">
              <a14:hiddenFill xmlns="" xmlns:a14="http://schemas.microsoft.com/office/drawing/2010/main">
                <a:solidFill>
                  <a:srgbClr val="FFFFFF"/>
                </a:solidFill>
              </a14:hiddenFill>
            </a:ext>
          </a:extLst>
        </p:spPr>
      </p:pic>
      <p:sp>
        <p:nvSpPr>
          <p:cNvPr id="2" name="Прямоугольник 1"/>
          <p:cNvSpPr/>
          <p:nvPr/>
        </p:nvSpPr>
        <p:spPr>
          <a:xfrm>
            <a:off x="6908800" y="333829"/>
            <a:ext cx="4267200" cy="2693045"/>
          </a:xfrm>
          <a:prstGeom prst="rect">
            <a:avLst/>
          </a:prstGeom>
        </p:spPr>
        <p:txBody>
          <a:bodyPr wrap="square">
            <a:spAutoFit/>
          </a:bodyPr>
          <a:lstStyle/>
          <a:p>
            <a:pPr marL="274320" lvl="0" indent="-274320">
              <a:spcBef>
                <a:spcPts val="600"/>
              </a:spcBef>
              <a:buClr>
                <a:srgbClr val="AC66BB"/>
              </a:buClr>
              <a:buSzPct val="85000"/>
            </a:pPr>
            <a:r>
              <a:rPr lang="ru-RU" sz="2400" b="1" i="1" dirty="0" smtClean="0">
                <a:solidFill>
                  <a:srgbClr val="C00000"/>
                </a:solidFill>
                <a:latin typeface="Times New Roman" panose="02020603050405020304" pitchFamily="18" charset="0"/>
                <a:cs typeface="Times New Roman" panose="02020603050405020304" pitchFamily="18" charset="0"/>
              </a:rPr>
              <a:t>Тринадцатый дар </a:t>
            </a:r>
            <a:r>
              <a:rPr lang="ru-RU" sz="2400" b="1" i="1" dirty="0" err="1" smtClean="0">
                <a:solidFill>
                  <a:srgbClr val="C00000"/>
                </a:solidFill>
                <a:latin typeface="Times New Roman" panose="02020603050405020304" pitchFamily="18" charset="0"/>
                <a:cs typeface="Times New Roman" panose="02020603050405020304" pitchFamily="18" charset="0"/>
              </a:rPr>
              <a:t>Фрёбеля</a:t>
            </a:r>
            <a:endParaRPr lang="ru-RU" sz="2400" b="1" i="1" dirty="0" smtClean="0">
              <a:solidFill>
                <a:srgbClr val="C00000"/>
              </a:solidFill>
              <a:latin typeface="Times New Roman" panose="02020603050405020304" pitchFamily="18" charset="0"/>
              <a:cs typeface="Times New Roman" panose="02020603050405020304" pitchFamily="18" charset="0"/>
            </a:endParaRPr>
          </a:p>
          <a:p>
            <a:pPr marL="274320" indent="-274320">
              <a:spcBef>
                <a:spcPts val="600"/>
              </a:spcBef>
              <a:buClr>
                <a:srgbClr val="AC66BB"/>
              </a:buClr>
              <a:buSzPct val="85000"/>
            </a:pPr>
            <a:endParaRPr lang="ru-RU" sz="2400" b="1" i="1" dirty="0" smtClean="0">
              <a:solidFill>
                <a:schemeClr val="accent6">
                  <a:lumMod val="50000"/>
                </a:schemeClr>
              </a:solidFill>
              <a:latin typeface="Times New Roman" panose="02020603050405020304" pitchFamily="18" charset="0"/>
              <a:cs typeface="Times New Roman" panose="02020603050405020304" pitchFamily="18" charset="0"/>
            </a:endParaRPr>
          </a:p>
          <a:p>
            <a:pPr marL="274320" indent="-274320">
              <a:spcBef>
                <a:spcPts val="600"/>
              </a:spcBef>
              <a:buClr>
                <a:srgbClr val="AC66BB"/>
              </a:buClr>
              <a:buSzPct val="85000"/>
            </a:pPr>
            <a:r>
              <a:rPr lang="ru-RU" sz="2400" b="1" i="1" dirty="0" smtClean="0">
                <a:solidFill>
                  <a:schemeClr val="bg2">
                    <a:lumMod val="10000"/>
                  </a:schemeClr>
                </a:solidFill>
                <a:latin typeface="Times New Roman" panose="02020603050405020304" pitchFamily="18" charset="0"/>
                <a:cs typeface="Times New Roman" panose="02020603050405020304" pitchFamily="18" charset="0"/>
              </a:rPr>
              <a:t>Башенки (треугольные </a:t>
            </a:r>
          </a:p>
          <a:p>
            <a:pPr marL="274320" indent="-274320">
              <a:spcBef>
                <a:spcPts val="600"/>
              </a:spcBef>
              <a:buClr>
                <a:srgbClr val="AC66BB"/>
              </a:buClr>
              <a:buSzPct val="85000"/>
            </a:pPr>
            <a:r>
              <a:rPr lang="ru-RU" sz="2400" b="1" i="1" dirty="0" smtClean="0">
                <a:solidFill>
                  <a:schemeClr val="bg2">
                    <a:lumMod val="10000"/>
                  </a:schemeClr>
                </a:solidFill>
                <a:latin typeface="Times New Roman" panose="02020603050405020304" pitchFamily="18" charset="0"/>
                <a:cs typeface="Times New Roman" panose="02020603050405020304" pitchFamily="18" charset="0"/>
              </a:rPr>
              <a:t>призмы и полуцилиндры, </a:t>
            </a:r>
          </a:p>
          <a:p>
            <a:pPr marL="274320" indent="-274320">
              <a:spcBef>
                <a:spcPts val="600"/>
              </a:spcBef>
              <a:buClr>
                <a:srgbClr val="AC66BB"/>
              </a:buClr>
              <a:buSzPct val="85000"/>
            </a:pPr>
            <a:r>
              <a:rPr lang="ru-RU" sz="2400" b="1" i="1" dirty="0" smtClean="0">
                <a:solidFill>
                  <a:schemeClr val="bg2">
                    <a:lumMod val="10000"/>
                  </a:schemeClr>
                </a:solidFill>
                <a:latin typeface="Times New Roman" panose="02020603050405020304" pitchFamily="18" charset="0"/>
                <a:cs typeface="Times New Roman" panose="02020603050405020304" pitchFamily="18" charset="0"/>
              </a:rPr>
              <a:t>а также кубы с вырезом </a:t>
            </a:r>
          </a:p>
          <a:p>
            <a:pPr marL="274320" indent="-274320">
              <a:spcBef>
                <a:spcPts val="600"/>
              </a:spcBef>
              <a:buClr>
                <a:srgbClr val="AC66BB"/>
              </a:buClr>
              <a:buSzPct val="85000"/>
            </a:pPr>
            <a:r>
              <a:rPr lang="ru-RU" sz="2400" b="1" i="1" dirty="0" smtClean="0">
                <a:solidFill>
                  <a:schemeClr val="bg2">
                    <a:lumMod val="10000"/>
                  </a:schemeClr>
                </a:solidFill>
                <a:latin typeface="Times New Roman" panose="02020603050405020304" pitchFamily="18" charset="0"/>
                <a:cs typeface="Times New Roman" panose="02020603050405020304" pitchFamily="18" charset="0"/>
              </a:rPr>
              <a:t>под цилиндр.) </a:t>
            </a:r>
          </a:p>
        </p:txBody>
      </p:sp>
      <p:pic>
        <p:nvPicPr>
          <p:cNvPr id="4" name="Рисунок 3" descr="http://xn--80aaciyskkbbhlo1d.xn--p1ai/assets/img/3/13.jpg"/>
          <p:cNvPicPr/>
          <p:nvPr/>
        </p:nvPicPr>
        <p:blipFill rotWithShape="1">
          <a:blip r:embed="rId3" cstate="print">
            <a:extLst>
              <a:ext uri="{28A0092B-C50C-407E-A947-70E740481C1C}">
                <a14:useLocalDpi xmlns="" xmlns:a14="http://schemas.microsoft.com/office/drawing/2010/main" val="0"/>
              </a:ext>
            </a:extLst>
          </a:blip>
          <a:srcRect l="12696" r="16310"/>
          <a:stretch/>
        </p:blipFill>
        <p:spPr bwMode="auto">
          <a:xfrm>
            <a:off x="1" y="0"/>
            <a:ext cx="5239769" cy="3645467"/>
          </a:xfrm>
          <a:prstGeom prst="rect">
            <a:avLst/>
          </a:prstGeom>
          <a:ln>
            <a:noFill/>
          </a:ln>
          <a:effectLst>
            <a:softEdge rad="112500"/>
          </a:effectLst>
        </p:spPr>
      </p:pic>
      <p:sp>
        <p:nvSpPr>
          <p:cNvPr id="3" name="Прямоугольник 2"/>
          <p:cNvSpPr/>
          <p:nvPr/>
        </p:nvSpPr>
        <p:spPr>
          <a:xfrm>
            <a:off x="856343" y="4325256"/>
            <a:ext cx="10464800" cy="1569660"/>
          </a:xfrm>
          <a:prstGeom prst="rect">
            <a:avLst/>
          </a:prstGeom>
        </p:spPr>
        <p:txBody>
          <a:bodyPr wrap="square">
            <a:spAutoFit/>
          </a:bodyPr>
          <a:lstStyle/>
          <a:p>
            <a:r>
              <a:rPr lang="ru-RU" b="0" i="0" dirty="0" smtClean="0">
                <a:solidFill>
                  <a:srgbClr val="383838"/>
                </a:solidFill>
                <a:effectLst/>
                <a:latin typeface="Open Sans"/>
              </a:rPr>
              <a:t> </a:t>
            </a:r>
            <a:r>
              <a:rPr lang="ru-RU" sz="2400" b="1" i="1" dirty="0" smtClean="0">
                <a:solidFill>
                  <a:srgbClr val="383838"/>
                </a:solidFill>
                <a:effectLst/>
                <a:latin typeface="Times New Roman" panose="02020603050405020304" pitchFamily="18" charset="0"/>
                <a:cs typeface="Times New Roman" panose="02020603050405020304" pitchFamily="18" charset="0"/>
              </a:rPr>
              <a:t>С этим Даром ребёнок: </a:t>
            </a:r>
          </a:p>
          <a:p>
            <a:r>
              <a:rPr lang="ru-RU" sz="2400" b="1" i="1" dirty="0" smtClean="0">
                <a:solidFill>
                  <a:srgbClr val="383838"/>
                </a:solidFill>
                <a:effectLst/>
                <a:latin typeface="Times New Roman" panose="02020603050405020304" pitchFamily="18" charset="0"/>
                <a:cs typeface="Times New Roman" panose="02020603050405020304" pitchFamily="18" charset="0"/>
              </a:rPr>
              <a:t>-закрепляет названия геометрических фигур, конструирование; </a:t>
            </a:r>
          </a:p>
          <a:p>
            <a:r>
              <a:rPr lang="ru-RU" sz="2400" b="1" i="1" dirty="0" smtClean="0">
                <a:solidFill>
                  <a:srgbClr val="383838"/>
                </a:solidFill>
                <a:effectLst/>
                <a:latin typeface="Times New Roman" panose="02020603050405020304" pitchFamily="18" charset="0"/>
                <a:cs typeface="Times New Roman" panose="02020603050405020304" pitchFamily="18" charset="0"/>
              </a:rPr>
              <a:t>-развивает речевые способности и игровую деятельность;</a:t>
            </a:r>
          </a:p>
          <a:p>
            <a:r>
              <a:rPr lang="ru-RU" sz="2400" b="1" i="1" dirty="0" smtClean="0">
                <a:solidFill>
                  <a:srgbClr val="383838"/>
                </a:solidFill>
                <a:effectLst/>
                <a:latin typeface="Times New Roman" panose="02020603050405020304" pitchFamily="18" charset="0"/>
                <a:cs typeface="Times New Roman" panose="02020603050405020304" pitchFamily="18" charset="0"/>
              </a:rPr>
              <a:t> -развивает мелкую моторику рук.</a:t>
            </a:r>
            <a:endParaRPr lang="ru-RU"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1501895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kartinkinaden.ru/uploads/posts/2021-01/1610889616_12-p-fon-dlya-prezentatsii-o-sporte-2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12191999" cy="6860381"/>
          </a:xfrm>
          <a:prstGeom prst="rect">
            <a:avLst/>
          </a:prstGeom>
          <a:noFill/>
          <a:extLst>
            <a:ext uri="{909E8E84-426E-40DD-AFC4-6F175D3DCCD1}">
              <a14:hiddenFill xmlns="" xmlns:a14="http://schemas.microsoft.com/office/drawing/2010/main">
                <a:solidFill>
                  <a:srgbClr val="FFFFFF"/>
                </a:solidFill>
              </a14:hiddenFill>
            </a:ext>
          </a:extLst>
        </p:spPr>
      </p:pic>
      <p:sp>
        <p:nvSpPr>
          <p:cNvPr id="2" name="Прямоугольник 1"/>
          <p:cNvSpPr/>
          <p:nvPr/>
        </p:nvSpPr>
        <p:spPr>
          <a:xfrm rot="10800000" flipV="1">
            <a:off x="537027" y="4090909"/>
            <a:ext cx="10595429" cy="1938992"/>
          </a:xfrm>
          <a:prstGeom prst="rect">
            <a:avLst/>
          </a:prstGeom>
        </p:spPr>
        <p:txBody>
          <a:bodyPr wrap="square">
            <a:spAutoFit/>
          </a:bodyPr>
          <a:lstStyle/>
          <a:p>
            <a:r>
              <a:rPr lang="ru-RU" sz="2400" b="1" i="1" dirty="0" smtClean="0">
                <a:solidFill>
                  <a:srgbClr val="383838"/>
                </a:solidFill>
                <a:effectLst/>
                <a:latin typeface="Times New Roman" panose="02020603050405020304" pitchFamily="18" charset="0"/>
                <a:cs typeface="Times New Roman" panose="02020603050405020304" pitchFamily="18" charset="0"/>
              </a:rPr>
              <a:t>Благодаря этому Дару ребёнок: </a:t>
            </a:r>
          </a:p>
          <a:p>
            <a:r>
              <a:rPr lang="ru-RU" sz="2400" b="1" i="1" dirty="0" smtClean="0">
                <a:solidFill>
                  <a:srgbClr val="383838"/>
                </a:solidFill>
                <a:latin typeface="Times New Roman" panose="02020603050405020304" pitchFamily="18" charset="0"/>
                <a:cs typeface="Times New Roman" panose="02020603050405020304" pitchFamily="18" charset="0"/>
              </a:rPr>
              <a:t>-п</a:t>
            </a:r>
            <a:r>
              <a:rPr lang="ru-RU" sz="2400" b="1" i="1" dirty="0" smtClean="0">
                <a:solidFill>
                  <a:srgbClr val="383838"/>
                </a:solidFill>
                <a:effectLst/>
                <a:latin typeface="Times New Roman" panose="02020603050405020304" pitchFamily="18" charset="0"/>
                <a:cs typeface="Times New Roman" panose="02020603050405020304" pitchFamily="18" charset="0"/>
              </a:rPr>
              <a:t>одготавливает руку к письму; </a:t>
            </a:r>
          </a:p>
          <a:p>
            <a:r>
              <a:rPr lang="ru-RU" sz="2400" b="1" i="1" dirty="0" smtClean="0">
                <a:solidFill>
                  <a:srgbClr val="383838"/>
                </a:solidFill>
                <a:latin typeface="Times New Roman" panose="02020603050405020304" pitchFamily="18" charset="0"/>
                <a:cs typeface="Times New Roman" panose="02020603050405020304" pitchFamily="18" charset="0"/>
              </a:rPr>
              <a:t>-р</a:t>
            </a:r>
            <a:r>
              <a:rPr lang="ru-RU" sz="2400" b="1" i="1" dirty="0" smtClean="0">
                <a:solidFill>
                  <a:srgbClr val="383838"/>
                </a:solidFill>
                <a:effectLst/>
                <a:latin typeface="Times New Roman" panose="02020603050405020304" pitchFamily="18" charset="0"/>
                <a:cs typeface="Times New Roman" panose="02020603050405020304" pitchFamily="18" charset="0"/>
              </a:rPr>
              <a:t>азвивает речевые способности в самостоятельной игровой деятельности ребёнка; </a:t>
            </a:r>
          </a:p>
          <a:p>
            <a:r>
              <a:rPr lang="ru-RU" sz="2400" b="1" i="1" dirty="0" smtClean="0">
                <a:solidFill>
                  <a:srgbClr val="383838"/>
                </a:solidFill>
                <a:latin typeface="Times New Roman" panose="02020603050405020304" pitchFamily="18" charset="0"/>
                <a:cs typeface="Times New Roman" panose="02020603050405020304" pitchFamily="18" charset="0"/>
              </a:rPr>
              <a:t>-ра</a:t>
            </a:r>
            <a:r>
              <a:rPr lang="ru-RU" sz="2400" b="1" i="1" dirty="0" smtClean="0">
                <a:solidFill>
                  <a:srgbClr val="383838"/>
                </a:solidFill>
                <a:effectLst/>
                <a:latin typeface="Times New Roman" panose="02020603050405020304" pitchFamily="18" charset="0"/>
                <a:cs typeface="Times New Roman" panose="02020603050405020304" pitchFamily="18" charset="0"/>
              </a:rPr>
              <a:t>звивает сенсорные навыки</a:t>
            </a:r>
            <a:endParaRPr lang="ru-RU" sz="2400" b="1" i="1" dirty="0">
              <a:latin typeface="Times New Roman" panose="02020603050405020304" pitchFamily="18" charset="0"/>
              <a:cs typeface="Times New Roman" panose="02020603050405020304" pitchFamily="18" charset="0"/>
            </a:endParaRPr>
          </a:p>
        </p:txBody>
      </p:sp>
      <p:pic>
        <p:nvPicPr>
          <p:cNvPr id="4" name="Рисунок 3" descr="http://xn--80aaciyskkbbhlo1d.xn--p1ai/assets/img/3/14.jpg"/>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19315" y="143023"/>
            <a:ext cx="5588000" cy="3947886"/>
          </a:xfrm>
          <a:prstGeom prst="rect">
            <a:avLst/>
          </a:prstGeom>
          <a:ln>
            <a:noFill/>
          </a:ln>
          <a:effectLst>
            <a:softEdge rad="112500"/>
          </a:effectLst>
        </p:spPr>
      </p:pic>
      <p:sp>
        <p:nvSpPr>
          <p:cNvPr id="3" name="Прямоугольник 2"/>
          <p:cNvSpPr/>
          <p:nvPr/>
        </p:nvSpPr>
        <p:spPr>
          <a:xfrm>
            <a:off x="6226629" y="290286"/>
            <a:ext cx="5587999" cy="3139321"/>
          </a:xfrm>
          <a:prstGeom prst="rect">
            <a:avLst/>
          </a:prstGeom>
        </p:spPr>
        <p:txBody>
          <a:bodyPr wrap="square">
            <a:spAutoFit/>
          </a:bodyPr>
          <a:lstStyle/>
          <a:p>
            <a:pPr marL="274320" lvl="0" indent="-274320">
              <a:spcBef>
                <a:spcPts val="600"/>
              </a:spcBef>
              <a:buClr>
                <a:srgbClr val="AC66BB"/>
              </a:buClr>
              <a:buSzPct val="85000"/>
            </a:pPr>
            <a:r>
              <a:rPr lang="ru-RU" sz="2400" b="1" i="1" dirty="0" smtClean="0">
                <a:solidFill>
                  <a:srgbClr val="C00000"/>
                </a:solidFill>
                <a:latin typeface="Times New Roman" panose="02020603050405020304" pitchFamily="18" charset="0"/>
                <a:cs typeface="Times New Roman" panose="02020603050405020304" pitchFamily="18" charset="0"/>
              </a:rPr>
              <a:t>Четырнадцатый дар </a:t>
            </a:r>
            <a:r>
              <a:rPr lang="ru-RU" sz="2400" b="1" i="1" dirty="0" err="1" smtClean="0">
                <a:solidFill>
                  <a:srgbClr val="C00000"/>
                </a:solidFill>
                <a:latin typeface="Times New Roman" panose="02020603050405020304" pitchFamily="18" charset="0"/>
                <a:cs typeface="Times New Roman" panose="02020603050405020304" pitchFamily="18" charset="0"/>
              </a:rPr>
              <a:t>Фрёбеля</a:t>
            </a:r>
            <a:endParaRPr lang="ru-RU" sz="2400" b="1" i="1" dirty="0" smtClean="0">
              <a:solidFill>
                <a:srgbClr val="C00000"/>
              </a:solidFill>
              <a:latin typeface="Times New Roman" panose="02020603050405020304" pitchFamily="18" charset="0"/>
              <a:cs typeface="Times New Roman" panose="02020603050405020304" pitchFamily="18" charset="0"/>
            </a:endParaRPr>
          </a:p>
          <a:p>
            <a:pPr marL="274320" lvl="0" indent="-274320">
              <a:spcBef>
                <a:spcPts val="600"/>
              </a:spcBef>
              <a:buClr>
                <a:srgbClr val="AC66BB"/>
              </a:buClr>
              <a:buSzPct val="85000"/>
            </a:pPr>
            <a:endParaRPr lang="ru-RU" sz="2400" b="1" i="1" dirty="0" smtClean="0">
              <a:solidFill>
                <a:schemeClr val="accent6">
                  <a:lumMod val="50000"/>
                </a:schemeClr>
              </a:solidFill>
              <a:latin typeface="Times New Roman" panose="02020603050405020304" pitchFamily="18" charset="0"/>
              <a:cs typeface="Times New Roman" panose="02020603050405020304" pitchFamily="18" charset="0"/>
            </a:endParaRPr>
          </a:p>
          <a:p>
            <a:pPr marL="274320" lvl="0" indent="-274320">
              <a:spcBef>
                <a:spcPts val="600"/>
              </a:spcBef>
              <a:buClr>
                <a:srgbClr val="AC66BB"/>
              </a:buClr>
              <a:buSzPct val="85000"/>
            </a:pPr>
            <a:endParaRPr lang="ru-RU" sz="2400" b="1" i="1" dirty="0" smtClean="0">
              <a:solidFill>
                <a:schemeClr val="bg2">
                  <a:lumMod val="10000"/>
                </a:schemeClr>
              </a:solidFill>
              <a:latin typeface="Times New Roman" panose="02020603050405020304" pitchFamily="18" charset="0"/>
              <a:cs typeface="Times New Roman" panose="02020603050405020304" pitchFamily="18" charset="0"/>
            </a:endParaRPr>
          </a:p>
          <a:p>
            <a:pPr marL="274320" lvl="0" indent="-274320" algn="just">
              <a:spcBef>
                <a:spcPts val="600"/>
              </a:spcBef>
              <a:buClr>
                <a:srgbClr val="AC66BB"/>
              </a:buClr>
              <a:buSzPct val="85000"/>
            </a:pPr>
            <a:r>
              <a:rPr lang="ru-RU" sz="2400" b="1" i="1" dirty="0" smtClean="0">
                <a:solidFill>
                  <a:schemeClr val="bg2">
                    <a:lumMod val="10000"/>
                  </a:schemeClr>
                </a:solidFill>
                <a:latin typeface="Times New Roman" panose="02020603050405020304" pitchFamily="18" charset="0"/>
                <a:cs typeface="Times New Roman" panose="02020603050405020304" pitchFamily="18" charset="0"/>
              </a:rPr>
              <a:t>Арки и цифры (3 разрезанных </a:t>
            </a:r>
          </a:p>
          <a:p>
            <a:pPr marL="274320" lvl="0" indent="-274320" algn="just">
              <a:spcBef>
                <a:spcPts val="600"/>
              </a:spcBef>
              <a:buClr>
                <a:srgbClr val="AC66BB"/>
              </a:buClr>
              <a:buSzPct val="85000"/>
            </a:pPr>
            <a:r>
              <a:rPr lang="ru-RU" sz="2400" b="1" i="1" dirty="0" smtClean="0">
                <a:solidFill>
                  <a:schemeClr val="bg2">
                    <a:lumMod val="10000"/>
                  </a:schemeClr>
                </a:solidFill>
                <a:latin typeface="Times New Roman" panose="02020603050405020304" pitchFamily="18" charset="0"/>
                <a:cs typeface="Times New Roman" panose="02020603050405020304" pitchFamily="18" charset="0"/>
              </a:rPr>
              <a:t>цилиндра и 9 кубиков с </a:t>
            </a:r>
          </a:p>
          <a:p>
            <a:pPr marL="274320" lvl="0" indent="-274320" algn="just">
              <a:spcBef>
                <a:spcPts val="600"/>
              </a:spcBef>
              <a:buClr>
                <a:srgbClr val="AC66BB"/>
              </a:buClr>
              <a:buSzPct val="85000"/>
            </a:pPr>
            <a:r>
              <a:rPr lang="ru-RU" sz="2400" b="1" i="1" dirty="0" smtClean="0">
                <a:solidFill>
                  <a:schemeClr val="bg2">
                    <a:lumMod val="10000"/>
                  </a:schemeClr>
                </a:solidFill>
                <a:latin typeface="Times New Roman" panose="02020603050405020304" pitchFamily="18" charset="0"/>
                <a:cs typeface="Times New Roman" panose="02020603050405020304" pitchFamily="18" charset="0"/>
              </a:rPr>
              <a:t>цифрами, в кубиках имеются</a:t>
            </a:r>
          </a:p>
          <a:p>
            <a:pPr marL="274320" lvl="0" indent="-274320" algn="just">
              <a:spcBef>
                <a:spcPts val="600"/>
              </a:spcBef>
              <a:buClr>
                <a:srgbClr val="AC66BB"/>
              </a:buClr>
              <a:buSzPct val="85000"/>
            </a:pPr>
            <a:r>
              <a:rPr lang="ru-RU" sz="2400" b="1" i="1" dirty="0" smtClean="0">
                <a:solidFill>
                  <a:schemeClr val="bg2">
                    <a:lumMod val="10000"/>
                  </a:schemeClr>
                </a:solidFill>
                <a:latin typeface="Times New Roman" panose="02020603050405020304" pitchFamily="18" charset="0"/>
                <a:cs typeface="Times New Roman" panose="02020603050405020304" pitchFamily="18" charset="0"/>
              </a:rPr>
              <a:t>отверстия)</a:t>
            </a:r>
          </a:p>
        </p:txBody>
      </p:sp>
    </p:spTree>
    <p:extLst>
      <p:ext uri="{BB962C8B-B14F-4D97-AF65-F5344CB8AC3E}">
        <p14:creationId xmlns="" xmlns:p14="http://schemas.microsoft.com/office/powerpoint/2010/main" val="42550744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kartinkinaden.ru/uploads/posts/2021-01/1610889616_12-p-fon-dlya-prezentatsii-o-sporte-2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12191999" cy="6860381"/>
          </a:xfrm>
          <a:prstGeom prst="rect">
            <a:avLst/>
          </a:prstGeom>
          <a:noFill/>
          <a:extLst>
            <a:ext uri="{909E8E84-426E-40DD-AFC4-6F175D3DCCD1}">
              <a14:hiddenFill xmlns="" xmlns:a14="http://schemas.microsoft.com/office/drawing/2010/main">
                <a:solidFill>
                  <a:srgbClr val="FFFFFF"/>
                </a:solidFill>
              </a14:hiddenFill>
            </a:ext>
          </a:extLst>
        </p:spPr>
      </p:pic>
      <p:sp>
        <p:nvSpPr>
          <p:cNvPr id="2" name="Прямоугольник 1"/>
          <p:cNvSpPr/>
          <p:nvPr/>
        </p:nvSpPr>
        <p:spPr>
          <a:xfrm>
            <a:off x="2612571" y="101600"/>
            <a:ext cx="6531429" cy="923330"/>
          </a:xfrm>
          <a:prstGeom prst="rect">
            <a:avLst/>
          </a:prstGeom>
        </p:spPr>
        <p:txBody>
          <a:bodyPr wrap="square">
            <a:spAutoFit/>
          </a:bodyPr>
          <a:lstStyle/>
          <a:p>
            <a:pPr lvl="0" algn="ctr"/>
            <a:r>
              <a:rPr lang="ru-RU" b="1" i="1" dirty="0" smtClean="0">
                <a:solidFill>
                  <a:srgbClr val="C00000"/>
                </a:solidFill>
                <a:latin typeface="Times New Roman" panose="02020603050405020304" pitchFamily="18" charset="0"/>
                <a:cs typeface="Times New Roman" panose="02020603050405020304" pitchFamily="18" charset="0"/>
              </a:rPr>
              <a:t>Исходя из их предназначения можно выявить несколько определенных концепций общего развития детей на раннем этапе.</a:t>
            </a:r>
            <a:endParaRPr lang="ru-RU" b="1" i="1" dirty="0">
              <a:solidFill>
                <a:srgbClr val="C0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54727" y="1024930"/>
            <a:ext cx="2211103" cy="707886"/>
          </a:xfrm>
          <a:prstGeom prst="rect">
            <a:avLst/>
          </a:prstGeom>
          <a:solidFill>
            <a:srgbClr val="FFFF00"/>
          </a:solidFill>
        </p:spPr>
        <p:txBody>
          <a:bodyPr wrap="square">
            <a:spAutoFit/>
          </a:bodyPr>
          <a:lstStyle/>
          <a:p>
            <a:pPr lvl="0"/>
            <a:r>
              <a:rPr lang="ru-RU" sz="2000" b="1" dirty="0" smtClean="0">
                <a:solidFill>
                  <a:srgbClr val="000099"/>
                </a:solidFill>
                <a:latin typeface="Times New Roman" panose="02020603050405020304" pitchFamily="18" charset="0"/>
                <a:cs typeface="Times New Roman" panose="02020603050405020304" pitchFamily="18" charset="0"/>
              </a:rPr>
              <a:t>Концепция творчества - </a:t>
            </a:r>
            <a:endParaRPr lang="ru-RU" sz="2000" b="1" dirty="0">
              <a:solidFill>
                <a:srgbClr val="000099"/>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478117" y="2199446"/>
            <a:ext cx="2266667" cy="646331"/>
          </a:xfrm>
          <a:prstGeom prst="rect">
            <a:avLst/>
          </a:prstGeom>
        </p:spPr>
        <p:txBody>
          <a:bodyPr wrap="square">
            <a:spAutoFit/>
          </a:bodyPr>
          <a:lstStyle/>
          <a:p>
            <a:r>
              <a:rPr lang="ru-RU" b="1" dirty="0" smtClean="0">
                <a:solidFill>
                  <a:srgbClr val="000099"/>
                </a:solidFill>
                <a:latin typeface="Times New Roman" panose="02020603050405020304" pitchFamily="18" charset="0"/>
                <a:cs typeface="Times New Roman" panose="02020603050405020304" pitchFamily="18" charset="0"/>
              </a:rPr>
              <a:t>Концепция эквивалентности </a:t>
            </a:r>
            <a:endParaRPr lang="ru-RU" dirty="0"/>
          </a:p>
        </p:txBody>
      </p:sp>
      <p:sp>
        <p:nvSpPr>
          <p:cNvPr id="5" name="Прямоугольник 4"/>
          <p:cNvSpPr/>
          <p:nvPr/>
        </p:nvSpPr>
        <p:spPr>
          <a:xfrm>
            <a:off x="478117" y="3381828"/>
            <a:ext cx="2266667" cy="923330"/>
          </a:xfrm>
          <a:prstGeom prst="rect">
            <a:avLst/>
          </a:prstGeom>
        </p:spPr>
        <p:txBody>
          <a:bodyPr wrap="square">
            <a:spAutoFit/>
          </a:bodyPr>
          <a:lstStyle/>
          <a:p>
            <a:pPr lvl="0"/>
            <a:r>
              <a:rPr lang="ru-RU" b="1" dirty="0" smtClean="0">
                <a:solidFill>
                  <a:srgbClr val="000099"/>
                </a:solidFill>
                <a:latin typeface="Times New Roman" panose="02020603050405020304" pitchFamily="18" charset="0"/>
                <a:cs typeface="Times New Roman" panose="02020603050405020304" pitchFamily="18" charset="0"/>
              </a:rPr>
              <a:t>Концепция логических способностей</a:t>
            </a:r>
            <a:endParaRPr lang="ru-RU" b="1" dirty="0">
              <a:solidFill>
                <a:srgbClr val="000099"/>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54727" y="4504780"/>
            <a:ext cx="2211103" cy="1015663"/>
          </a:xfrm>
          <a:prstGeom prst="rect">
            <a:avLst/>
          </a:prstGeom>
          <a:solidFill>
            <a:schemeClr val="accent4">
              <a:lumMod val="20000"/>
              <a:lumOff val="80000"/>
            </a:schemeClr>
          </a:solidFill>
        </p:spPr>
        <p:txBody>
          <a:bodyPr wrap="square">
            <a:spAutoFit/>
          </a:bodyPr>
          <a:lstStyle/>
          <a:p>
            <a:pPr lvl="0"/>
            <a:r>
              <a:rPr lang="ru-RU" sz="2000" b="1" dirty="0">
                <a:solidFill>
                  <a:prstClr val="black"/>
                </a:solidFill>
                <a:latin typeface="Times New Roman" panose="02020603050405020304" pitchFamily="18" charset="0"/>
                <a:cs typeface="Times New Roman" panose="02020603050405020304" pitchFamily="18" charset="0"/>
              </a:rPr>
              <a:t>Концепция правил и порядка. </a:t>
            </a:r>
          </a:p>
        </p:txBody>
      </p:sp>
      <p:sp>
        <p:nvSpPr>
          <p:cNvPr id="8" name="Прямоугольник 7"/>
          <p:cNvSpPr/>
          <p:nvPr/>
        </p:nvSpPr>
        <p:spPr>
          <a:xfrm>
            <a:off x="275770" y="5706737"/>
            <a:ext cx="2090059" cy="707886"/>
          </a:xfrm>
          <a:prstGeom prst="rect">
            <a:avLst/>
          </a:prstGeom>
          <a:solidFill>
            <a:srgbClr val="FFCC99"/>
          </a:solidFill>
        </p:spPr>
        <p:txBody>
          <a:bodyPr wrap="square">
            <a:spAutoFit/>
          </a:bodyPr>
          <a:lstStyle/>
          <a:p>
            <a:pPr lvl="0"/>
            <a:r>
              <a:rPr lang="ru-RU" sz="2000" b="1" dirty="0" smtClean="0">
                <a:solidFill>
                  <a:prstClr val="black"/>
                </a:solidFill>
                <a:latin typeface="Times New Roman" panose="02020603050405020304" pitchFamily="18" charset="0"/>
                <a:cs typeface="Times New Roman" panose="02020603050405020304" pitchFamily="18" charset="0"/>
              </a:rPr>
              <a:t>Концепция</a:t>
            </a:r>
          </a:p>
          <a:p>
            <a:pPr lvl="0"/>
            <a:r>
              <a:rPr lang="ru-RU" sz="2000" b="1" dirty="0" smtClean="0">
                <a:solidFill>
                  <a:prstClr val="black"/>
                </a:solidFill>
                <a:latin typeface="Times New Roman" panose="02020603050405020304" pitchFamily="18" charset="0"/>
                <a:cs typeface="Times New Roman" panose="02020603050405020304" pitchFamily="18" charset="0"/>
              </a:rPr>
              <a:t> форм </a:t>
            </a:r>
            <a:endParaRPr lang="ru-RU" sz="2000" b="1" dirty="0">
              <a:solidFill>
                <a:prstClr val="black"/>
              </a:solidFill>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154728" y="2046806"/>
            <a:ext cx="2211102" cy="1015663"/>
          </a:xfrm>
          <a:prstGeom prst="rect">
            <a:avLst/>
          </a:prstGeom>
          <a:solidFill>
            <a:srgbClr val="FFC000"/>
          </a:solidFill>
        </p:spPr>
        <p:txBody>
          <a:bodyPr wrap="square">
            <a:spAutoFit/>
          </a:bodyPr>
          <a:lstStyle/>
          <a:p>
            <a:pPr lvl="0"/>
            <a:r>
              <a:rPr lang="ru-RU" sz="2000" b="1" dirty="0">
                <a:solidFill>
                  <a:srgbClr val="000099"/>
                </a:solidFill>
                <a:latin typeface="Times New Roman" panose="02020603050405020304" pitchFamily="18" charset="0"/>
                <a:cs typeface="Times New Roman" panose="02020603050405020304" pitchFamily="18" charset="0"/>
              </a:rPr>
              <a:t>Концепция </a:t>
            </a:r>
            <a:r>
              <a:rPr lang="ru-RU" sz="2000" b="1" dirty="0" smtClean="0">
                <a:solidFill>
                  <a:srgbClr val="000099"/>
                </a:solidFill>
                <a:latin typeface="Times New Roman" panose="02020603050405020304" pitchFamily="18" charset="0"/>
                <a:cs typeface="Times New Roman" panose="02020603050405020304" pitchFamily="18" charset="0"/>
              </a:rPr>
              <a:t>эквивалентности</a:t>
            </a:r>
          </a:p>
          <a:p>
            <a:pPr lvl="0"/>
            <a:r>
              <a:rPr lang="ru-RU" sz="2000" b="1" dirty="0" smtClean="0">
                <a:solidFill>
                  <a:srgbClr val="000099"/>
                </a:solidFill>
                <a:latin typeface="Times New Roman" panose="02020603050405020304" pitchFamily="18" charset="0"/>
                <a:cs typeface="Times New Roman" panose="02020603050405020304" pitchFamily="18" charset="0"/>
              </a:rPr>
              <a:t> </a:t>
            </a:r>
            <a:endParaRPr lang="ru-RU" sz="2000" b="1" dirty="0">
              <a:solidFill>
                <a:srgbClr val="000099"/>
              </a:solidFill>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154727" y="3303639"/>
            <a:ext cx="2211103" cy="1014847"/>
          </a:xfrm>
          <a:prstGeom prst="rect">
            <a:avLst/>
          </a:prstGeom>
          <a:solidFill>
            <a:srgbClr val="CCFF33"/>
          </a:solidFill>
        </p:spPr>
        <p:txBody>
          <a:bodyPr wrap="square">
            <a:spAutoFit/>
          </a:bodyPr>
          <a:lstStyle/>
          <a:p>
            <a:pPr lvl="0"/>
            <a:r>
              <a:rPr lang="ru-RU" sz="2000" b="1" dirty="0">
                <a:solidFill>
                  <a:srgbClr val="000099"/>
                </a:solidFill>
                <a:latin typeface="Times New Roman" panose="02020603050405020304" pitchFamily="18" charset="0"/>
                <a:cs typeface="Times New Roman" panose="02020603050405020304" pitchFamily="18" charset="0"/>
              </a:rPr>
              <a:t>Концепция логических способностей</a:t>
            </a:r>
          </a:p>
        </p:txBody>
      </p:sp>
      <p:sp>
        <p:nvSpPr>
          <p:cNvPr id="11" name="Прямоугольник 10"/>
          <p:cNvSpPr/>
          <p:nvPr/>
        </p:nvSpPr>
        <p:spPr>
          <a:xfrm>
            <a:off x="2744785" y="1024931"/>
            <a:ext cx="9241394" cy="646331"/>
          </a:xfrm>
          <a:prstGeom prst="rect">
            <a:avLst/>
          </a:prstGeom>
          <a:solidFill>
            <a:srgbClr val="FFFF00"/>
          </a:solidFill>
        </p:spPr>
        <p:txBody>
          <a:bodyPr wrap="square">
            <a:spAutoFit/>
          </a:bodyPr>
          <a:lstStyle/>
          <a:p>
            <a:pPr lvl="0"/>
            <a:r>
              <a:rPr lang="ru-RU" dirty="0">
                <a:solidFill>
                  <a:prstClr val="black"/>
                </a:solidFill>
                <a:latin typeface="Constantia" panose="02030602050306030303" pitchFamily="18" charset="0"/>
              </a:rPr>
              <a:t>Главная цель состоит в том, чтобы дети естественным путем приобщились к процессу работы с материалами и приобрели навыки различных комбинаций. </a:t>
            </a:r>
          </a:p>
        </p:txBody>
      </p:sp>
      <p:sp>
        <p:nvSpPr>
          <p:cNvPr id="13" name="Прямоугольник 12"/>
          <p:cNvSpPr/>
          <p:nvPr/>
        </p:nvSpPr>
        <p:spPr>
          <a:xfrm>
            <a:off x="2744785" y="2046806"/>
            <a:ext cx="9217362" cy="923330"/>
          </a:xfrm>
          <a:prstGeom prst="rect">
            <a:avLst/>
          </a:prstGeom>
          <a:solidFill>
            <a:srgbClr val="FFC000"/>
          </a:solidFill>
        </p:spPr>
        <p:txBody>
          <a:bodyPr wrap="square">
            <a:spAutoFit/>
          </a:bodyPr>
          <a:lstStyle/>
          <a:p>
            <a:pPr lvl="0"/>
            <a:r>
              <a:rPr lang="ru-RU" dirty="0">
                <a:solidFill>
                  <a:prstClr val="black"/>
                </a:solidFill>
                <a:latin typeface="Constantia" panose="02030602050306030303" pitchFamily="18" charset="0"/>
              </a:rPr>
              <a:t>Самая важная составляющая реагирования по отношению к предмету — это понимание его характеристик без влияния внешних видимых изменений. Материалы </a:t>
            </a:r>
            <a:r>
              <a:rPr lang="ru-RU" dirty="0" err="1">
                <a:solidFill>
                  <a:prstClr val="black"/>
                </a:solidFill>
                <a:latin typeface="Constantia" panose="02030602050306030303" pitchFamily="18" charset="0"/>
              </a:rPr>
              <a:t>Фребеля</a:t>
            </a:r>
            <a:r>
              <a:rPr lang="ru-RU" dirty="0">
                <a:solidFill>
                  <a:prstClr val="black"/>
                </a:solidFill>
                <a:latin typeface="Constantia" panose="02030602050306030303" pitchFamily="18" charset="0"/>
              </a:rPr>
              <a:t> могут развивать эту концепцию посредством реального действия. </a:t>
            </a:r>
          </a:p>
        </p:txBody>
      </p:sp>
      <p:sp>
        <p:nvSpPr>
          <p:cNvPr id="14" name="Прямоугольник 13"/>
          <p:cNvSpPr/>
          <p:nvPr/>
        </p:nvSpPr>
        <p:spPr>
          <a:xfrm>
            <a:off x="2744784" y="3345680"/>
            <a:ext cx="9217363" cy="923330"/>
          </a:xfrm>
          <a:prstGeom prst="rect">
            <a:avLst/>
          </a:prstGeom>
          <a:solidFill>
            <a:srgbClr val="CCFF33"/>
          </a:solidFill>
        </p:spPr>
        <p:txBody>
          <a:bodyPr wrap="square">
            <a:spAutoFit/>
          </a:bodyPr>
          <a:lstStyle/>
          <a:p>
            <a:pPr lvl="0"/>
            <a:r>
              <a:rPr lang="ru-RU" dirty="0">
                <a:solidFill>
                  <a:prstClr val="black"/>
                </a:solidFill>
                <a:latin typeface="Constantia" panose="02030602050306030303" pitchFamily="18" charset="0"/>
              </a:rPr>
              <a:t>Логические способности и умение делать выводы необходимо формировать на начальных стадиях развития. Материалы </a:t>
            </a:r>
            <a:r>
              <a:rPr lang="ru-RU" dirty="0" err="1">
                <a:solidFill>
                  <a:prstClr val="black"/>
                </a:solidFill>
                <a:latin typeface="Constantia" panose="02030602050306030303" pitchFamily="18" charset="0"/>
              </a:rPr>
              <a:t>Фребеля</a:t>
            </a:r>
            <a:r>
              <a:rPr lang="ru-RU" dirty="0">
                <a:solidFill>
                  <a:prstClr val="black"/>
                </a:solidFill>
                <a:latin typeface="Constantia" panose="02030602050306030303" pitchFamily="18" charset="0"/>
              </a:rPr>
              <a:t> помогут детям развить эту способность на практике. </a:t>
            </a:r>
          </a:p>
        </p:txBody>
      </p:sp>
      <p:sp>
        <p:nvSpPr>
          <p:cNvPr id="15" name="Прямоугольник 14"/>
          <p:cNvSpPr/>
          <p:nvPr/>
        </p:nvSpPr>
        <p:spPr>
          <a:xfrm>
            <a:off x="2744785" y="4504780"/>
            <a:ext cx="9217364" cy="959732"/>
          </a:xfrm>
          <a:prstGeom prst="rect">
            <a:avLst/>
          </a:prstGeom>
          <a:solidFill>
            <a:schemeClr val="accent4">
              <a:lumMod val="20000"/>
              <a:lumOff val="80000"/>
            </a:schemeClr>
          </a:solidFill>
        </p:spPr>
        <p:txBody>
          <a:bodyPr wrap="square">
            <a:spAutoFit/>
          </a:bodyPr>
          <a:lstStyle/>
          <a:p>
            <a:pPr lvl="0"/>
            <a:r>
              <a:rPr lang="ru-RU" dirty="0">
                <a:solidFill>
                  <a:sysClr val="windowText" lastClr="000000"/>
                </a:solidFill>
                <a:latin typeface="Constantia" panose="02030602050306030303" pitchFamily="18" charset="0"/>
              </a:rPr>
              <a:t>Вынимая материалы из ящиков и убирая их обратно, дети приучаются к организации и порядку. Более того, демонстрация всех форм требует, чтобы дети сосредоточились на правилах симметрии. </a:t>
            </a:r>
          </a:p>
        </p:txBody>
      </p:sp>
      <p:sp>
        <p:nvSpPr>
          <p:cNvPr id="16" name="Прямоугольник 15"/>
          <p:cNvSpPr/>
          <p:nvPr/>
        </p:nvSpPr>
        <p:spPr>
          <a:xfrm>
            <a:off x="2744785" y="5706737"/>
            <a:ext cx="9217362" cy="923330"/>
          </a:xfrm>
          <a:prstGeom prst="rect">
            <a:avLst/>
          </a:prstGeom>
          <a:solidFill>
            <a:srgbClr val="FFCC99"/>
          </a:solidFill>
        </p:spPr>
        <p:txBody>
          <a:bodyPr wrap="square">
            <a:spAutoFit/>
          </a:bodyPr>
          <a:lstStyle/>
          <a:p>
            <a:pPr lvl="0"/>
            <a:r>
              <a:rPr lang="ru-RU" dirty="0">
                <a:solidFill>
                  <a:prstClr val="black"/>
                </a:solidFill>
                <a:latin typeface="Constantia" panose="02030602050306030303" pitchFamily="18" charset="0"/>
              </a:rPr>
              <a:t>После того как дети познакомятся с формами куба и ромба, им будет проще понять такие формы, которые могут быть преобразованы одна в другую (например, из двух квадратов можно сложить прямоугольник), а также какова их общая площадь.</a:t>
            </a:r>
          </a:p>
        </p:txBody>
      </p:sp>
    </p:spTree>
    <p:extLst>
      <p:ext uri="{BB962C8B-B14F-4D97-AF65-F5344CB8AC3E}">
        <p14:creationId xmlns="" xmlns:p14="http://schemas.microsoft.com/office/powerpoint/2010/main" val="15106816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kartinkinaden.ru/uploads/posts/2021-01/1610889616_12-p-fon-dlya-prezentatsii-o-sporte-2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12191999" cy="6860381"/>
          </a:xfrm>
          <a:prstGeom prst="rect">
            <a:avLst/>
          </a:prstGeom>
          <a:noFill/>
          <a:extLst>
            <a:ext uri="{909E8E84-426E-40DD-AFC4-6F175D3DCCD1}">
              <a14:hiddenFill xmlns="" xmlns:a14="http://schemas.microsoft.com/office/drawing/2010/main">
                <a:solidFill>
                  <a:srgbClr val="FFFFFF"/>
                </a:solidFill>
              </a14:hiddenFill>
            </a:ext>
          </a:extLst>
        </p:spPr>
      </p:pic>
      <p:sp>
        <p:nvSpPr>
          <p:cNvPr id="2" name="Прямоугольник 1"/>
          <p:cNvSpPr/>
          <p:nvPr/>
        </p:nvSpPr>
        <p:spPr>
          <a:xfrm>
            <a:off x="471948" y="1538919"/>
            <a:ext cx="10928555" cy="3416320"/>
          </a:xfrm>
          <a:prstGeom prst="rect">
            <a:avLst/>
          </a:prstGeom>
        </p:spPr>
        <p:txBody>
          <a:bodyPr wrap="square">
            <a:spAutoFit/>
          </a:bodyPr>
          <a:lstStyle/>
          <a:p>
            <a:pPr algn="just">
              <a:buNone/>
            </a:pPr>
            <a:r>
              <a:rPr lang="ru-RU" sz="2400" b="1" i="1" dirty="0">
                <a:latin typeface="Times New Roman" pitchFamily="18" charset="0"/>
                <a:cs typeface="Times New Roman" pitchFamily="18" charset="0"/>
              </a:rPr>
              <a:t>- развития социальных и коммуникативных умений;</a:t>
            </a:r>
          </a:p>
          <a:p>
            <a:pPr algn="just">
              <a:buNone/>
            </a:pPr>
            <a:r>
              <a:rPr lang="ru-RU" sz="2400" b="1" i="1" dirty="0">
                <a:latin typeface="Times New Roman" pitchFamily="18" charset="0"/>
                <a:cs typeface="Times New Roman" pitchFamily="18" charset="0"/>
              </a:rPr>
              <a:t>- сенсорного развития;</a:t>
            </a:r>
          </a:p>
          <a:p>
            <a:pPr algn="just">
              <a:buNone/>
            </a:pPr>
            <a:r>
              <a:rPr lang="ru-RU" sz="2400" b="1" i="1" dirty="0">
                <a:latin typeface="Times New Roman" pitchFamily="18" charset="0"/>
                <a:cs typeface="Times New Roman" pitchFamily="18" charset="0"/>
              </a:rPr>
              <a:t>- развития мелкой моторики;</a:t>
            </a:r>
          </a:p>
          <a:p>
            <a:pPr>
              <a:buNone/>
            </a:pPr>
            <a:r>
              <a:rPr lang="ru-RU" sz="2400" b="1" i="1" dirty="0">
                <a:latin typeface="Times New Roman" pitchFamily="18" charset="0"/>
                <a:cs typeface="Times New Roman" pitchFamily="18" charset="0"/>
              </a:rPr>
              <a:t>-</a:t>
            </a:r>
            <a:r>
              <a:rPr lang="ru-RU" sz="2400" b="1" i="1" dirty="0" smtClean="0">
                <a:latin typeface="Times New Roman" pitchFamily="18" charset="0"/>
                <a:cs typeface="Times New Roman" pitchFamily="18" charset="0"/>
              </a:rPr>
              <a:t>развития познавательно-исследовательской </a:t>
            </a:r>
            <a:r>
              <a:rPr lang="ru-RU" sz="2400" b="1" i="1" dirty="0">
                <a:latin typeface="Times New Roman" pitchFamily="18" charset="0"/>
                <a:cs typeface="Times New Roman" pitchFamily="18" charset="0"/>
              </a:rPr>
              <a:t>и продуктивной (конструктивной) деятельности;</a:t>
            </a:r>
          </a:p>
          <a:p>
            <a:pPr algn="just">
              <a:buNone/>
            </a:pPr>
            <a:r>
              <a:rPr lang="ru-RU" sz="2400" b="1" i="1" dirty="0">
                <a:latin typeface="Times New Roman" pitchFamily="18" charset="0"/>
                <a:cs typeface="Times New Roman" pitchFamily="18" charset="0"/>
              </a:rPr>
              <a:t>- формирования элементарных математических представлений;</a:t>
            </a:r>
          </a:p>
          <a:p>
            <a:pPr algn="just">
              <a:buNone/>
            </a:pPr>
            <a:r>
              <a:rPr lang="ru-RU" sz="2400" b="1" i="1" dirty="0">
                <a:latin typeface="Times New Roman" pitchFamily="18" charset="0"/>
                <a:cs typeface="Times New Roman" pitchFamily="18" charset="0"/>
              </a:rPr>
              <a:t>- развития логических способностей;</a:t>
            </a:r>
          </a:p>
          <a:p>
            <a:pPr algn="just">
              <a:buNone/>
            </a:pPr>
            <a:r>
              <a:rPr lang="ru-RU" sz="2400" b="1" i="1" dirty="0">
                <a:latin typeface="Times New Roman" pitchFamily="18" charset="0"/>
                <a:cs typeface="Times New Roman" pitchFamily="18" charset="0"/>
              </a:rPr>
              <a:t>- развития потребности взаимодействия с окружающим миром;</a:t>
            </a:r>
          </a:p>
          <a:p>
            <a:pPr algn="just">
              <a:buNone/>
            </a:pPr>
            <a:endParaRPr lang="ru-RU" sz="2400" b="1" i="1" dirty="0"/>
          </a:p>
        </p:txBody>
      </p:sp>
      <p:sp>
        <p:nvSpPr>
          <p:cNvPr id="3" name="Прямоугольник 2"/>
          <p:cNvSpPr/>
          <p:nvPr/>
        </p:nvSpPr>
        <p:spPr>
          <a:xfrm>
            <a:off x="870155" y="353961"/>
            <a:ext cx="9896167" cy="830997"/>
          </a:xfrm>
          <a:prstGeom prst="rect">
            <a:avLst/>
          </a:prstGeom>
        </p:spPr>
        <p:txBody>
          <a:bodyPr wrap="square">
            <a:spAutoFit/>
          </a:bodyPr>
          <a:lstStyle/>
          <a:p>
            <a:pPr algn="ctr"/>
            <a:r>
              <a:rPr lang="ru-RU" sz="2400" b="1" i="1" dirty="0">
                <a:solidFill>
                  <a:srgbClr val="FF0000"/>
                </a:solidFill>
                <a:latin typeface="Times New Roman" pitchFamily="18" charset="0"/>
                <a:cs typeface="Times New Roman" pitchFamily="18" charset="0"/>
              </a:rPr>
              <a:t>Игровой набор «Дары </a:t>
            </a:r>
            <a:r>
              <a:rPr lang="ru-RU" sz="2400" b="1" i="1" dirty="0" err="1">
                <a:solidFill>
                  <a:srgbClr val="FF0000"/>
                </a:solidFill>
                <a:latin typeface="Times New Roman" pitchFamily="18" charset="0"/>
                <a:cs typeface="Times New Roman" pitchFamily="18" charset="0"/>
              </a:rPr>
              <a:t>Фрёбеля</a:t>
            </a:r>
            <a:r>
              <a:rPr lang="ru-RU" sz="2400" b="1" i="1" dirty="0">
                <a:solidFill>
                  <a:srgbClr val="FF0000"/>
                </a:solidFill>
                <a:latin typeface="Times New Roman" pitchFamily="18" charset="0"/>
                <a:cs typeface="Times New Roman" pitchFamily="18" charset="0"/>
              </a:rPr>
              <a:t>» в практической деятельности с детьми </a:t>
            </a:r>
            <a:r>
              <a:rPr lang="ru-RU" sz="2400" b="1" i="1" dirty="0" smtClean="0">
                <a:solidFill>
                  <a:srgbClr val="FF0000"/>
                </a:solidFill>
                <a:latin typeface="Times New Roman" pitchFamily="18" charset="0"/>
                <a:cs typeface="Times New Roman" pitchFamily="18" charset="0"/>
              </a:rPr>
              <a:t>целесообразно использовать  </a:t>
            </a:r>
            <a:r>
              <a:rPr lang="ru-RU" sz="2400" b="1" i="1" dirty="0">
                <a:solidFill>
                  <a:srgbClr val="FF0000"/>
                </a:solidFill>
                <a:latin typeface="Times New Roman" pitchFamily="18" charset="0"/>
                <a:cs typeface="Times New Roman" pitchFamily="18" charset="0"/>
              </a:rPr>
              <a:t>для:</a:t>
            </a:r>
            <a:endParaRPr lang="ru-RU" sz="2400" b="1" i="1" dirty="0">
              <a:solidFill>
                <a:srgbClr val="FF0000"/>
              </a:solidFill>
            </a:endParaRPr>
          </a:p>
        </p:txBody>
      </p:sp>
    </p:spTree>
    <p:extLst>
      <p:ext uri="{BB962C8B-B14F-4D97-AF65-F5344CB8AC3E}">
        <p14:creationId xmlns="" xmlns:p14="http://schemas.microsoft.com/office/powerpoint/2010/main" val="1586887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pic>
        <p:nvPicPr>
          <p:cNvPr id="3" name="Рисунок 2"/>
          <p:cNvPicPr>
            <a:picLocks noChangeAspect="1"/>
          </p:cNvPicPr>
          <p:nvPr/>
        </p:nvPicPr>
        <p:blipFill>
          <a:blip r:embed="rId3" cstate="print"/>
          <a:stretch>
            <a:fillRect/>
          </a:stretch>
        </p:blipFill>
        <p:spPr>
          <a:xfrm>
            <a:off x="7547203" y="298980"/>
            <a:ext cx="3716108" cy="4622408"/>
          </a:xfrm>
          <a:prstGeom prst="roundRect">
            <a:avLst>
              <a:gd name="adj" fmla="val 8594"/>
            </a:avLst>
          </a:prstGeom>
          <a:solidFill>
            <a:srgbClr val="FFFFFF">
              <a:shade val="85000"/>
            </a:srgbClr>
          </a:solidFill>
          <a:ln w="76200">
            <a:solidFill>
              <a:schemeClr val="accent1">
                <a:lumMod val="50000"/>
              </a:schemeClr>
            </a:solidFill>
          </a:ln>
          <a:effectLst>
            <a:reflection blurRad="12700" stA="38000" endPos="28000" dist="5000" dir="5400000" sy="-100000" algn="bl" rotWithShape="0"/>
          </a:effectLst>
        </p:spPr>
      </p:pic>
      <p:sp>
        <p:nvSpPr>
          <p:cNvPr id="4" name="Прямоугольник 3"/>
          <p:cNvSpPr/>
          <p:nvPr/>
        </p:nvSpPr>
        <p:spPr>
          <a:xfrm>
            <a:off x="232230" y="1045030"/>
            <a:ext cx="6386284" cy="3539430"/>
          </a:xfrm>
          <a:prstGeom prst="rect">
            <a:avLst/>
          </a:prstGeom>
        </p:spPr>
        <p:txBody>
          <a:bodyPr wrap="square">
            <a:spAutoFit/>
          </a:bodyPr>
          <a:lstStyle/>
          <a:p>
            <a:pPr algn="just">
              <a:buNone/>
            </a:pPr>
            <a:r>
              <a:rPr lang="ru-RU" sz="2800" b="1" i="1" dirty="0" smtClean="0">
                <a:solidFill>
                  <a:srgbClr val="C00000"/>
                </a:solidFill>
                <a:latin typeface="Times New Roman" panose="02020603050405020304" pitchFamily="18" charset="0"/>
                <a:cs typeface="Times New Roman" panose="02020603050405020304" pitchFamily="18" charset="0"/>
              </a:rPr>
              <a:t>Фридрих Вильгельм Август </a:t>
            </a:r>
            <a:r>
              <a:rPr lang="ru-RU" sz="2800" b="1" i="1" dirty="0" err="1" smtClean="0">
                <a:solidFill>
                  <a:srgbClr val="C00000"/>
                </a:solidFill>
                <a:latin typeface="Times New Roman" panose="02020603050405020304" pitchFamily="18" charset="0"/>
                <a:cs typeface="Times New Roman" panose="02020603050405020304" pitchFamily="18" charset="0"/>
              </a:rPr>
              <a:t>Фрёбель</a:t>
            </a:r>
            <a:r>
              <a:rPr lang="ru-RU" sz="2800" b="1" i="1" dirty="0" smtClean="0">
                <a:solidFill>
                  <a:srgbClr val="C00000"/>
                </a:solidFill>
                <a:latin typeface="Times New Roman" panose="02020603050405020304" pitchFamily="18" charset="0"/>
                <a:cs typeface="Times New Roman" panose="02020603050405020304" pitchFamily="18" charset="0"/>
              </a:rPr>
              <a:t> </a:t>
            </a:r>
            <a:r>
              <a:rPr lang="ru-RU" sz="2800" b="1" i="1" dirty="0" smtClean="0">
                <a:solidFill>
                  <a:schemeClr val="accent5">
                    <a:lumMod val="50000"/>
                  </a:schemeClr>
                </a:solidFill>
                <a:latin typeface="Times New Roman" pitchFamily="18" charset="0"/>
                <a:cs typeface="Times New Roman" pitchFamily="18" charset="0"/>
              </a:rPr>
              <a:t>–</a:t>
            </a:r>
          </a:p>
          <a:p>
            <a:pPr algn="just"/>
            <a:r>
              <a:rPr lang="ru-RU" sz="2800" dirty="0" smtClean="0">
                <a:solidFill>
                  <a:schemeClr val="tx2">
                    <a:lumMod val="50000"/>
                  </a:schemeClr>
                </a:solidFill>
                <a:latin typeface="Times New Roman" pitchFamily="18" charset="0"/>
                <a:cs typeface="Times New Roman" pitchFamily="18" charset="0"/>
              </a:rPr>
              <a:t>(</a:t>
            </a:r>
            <a:r>
              <a:rPr lang="ru-RU" sz="2800" dirty="0">
                <a:solidFill>
                  <a:schemeClr val="tx2">
                    <a:lumMod val="50000"/>
                  </a:schemeClr>
                </a:solidFill>
                <a:latin typeface="Times New Roman" pitchFamily="18" charset="0"/>
                <a:cs typeface="Times New Roman" pitchFamily="18" charset="0"/>
              </a:rPr>
              <a:t>1782-1852) – известный немецкий педагог, создатель первого в мире детского сада для детей дошкольного возраста.</a:t>
            </a:r>
            <a:r>
              <a:rPr lang="ru-RU" sz="2800" b="1" dirty="0">
                <a:solidFill>
                  <a:schemeClr val="tx2">
                    <a:lumMod val="50000"/>
                  </a:schemeClr>
                </a:solidFill>
                <a:latin typeface="Times New Roman" pitchFamily="18" charset="0"/>
                <a:cs typeface="Times New Roman" pitchFamily="18" charset="0"/>
              </a:rPr>
              <a:t> </a:t>
            </a:r>
            <a:endParaRPr lang="ru-RU" sz="2800" dirty="0">
              <a:solidFill>
                <a:schemeClr val="tx2">
                  <a:lumMod val="50000"/>
                </a:schemeClr>
              </a:solidFill>
              <a:latin typeface="Times New Roman" pitchFamily="18" charset="0"/>
              <a:cs typeface="Times New Roman" pitchFamily="18" charset="0"/>
            </a:endParaRPr>
          </a:p>
          <a:p>
            <a:pPr algn="just">
              <a:buNone/>
            </a:pPr>
            <a:r>
              <a:rPr lang="ru-RU" sz="2800" dirty="0" smtClean="0">
                <a:solidFill>
                  <a:schemeClr val="tx2">
                    <a:lumMod val="50000"/>
                  </a:schemeClr>
                </a:solidFill>
                <a:latin typeface="Times New Roman" pitchFamily="18" charset="0"/>
                <a:cs typeface="Times New Roman" pitchFamily="18" charset="0"/>
              </a:rPr>
              <a:t>Первым</a:t>
            </a:r>
            <a:r>
              <a:rPr lang="ru-RU" sz="2800" dirty="0">
                <a:solidFill>
                  <a:schemeClr val="tx2">
                    <a:lumMod val="50000"/>
                  </a:schemeClr>
                </a:solidFill>
                <a:latin typeface="Times New Roman" pitchFamily="18" charset="0"/>
                <a:cs typeface="Times New Roman" pitchFamily="18" charset="0"/>
              </a:rPr>
              <a:t>, кто рассмотрел игру, как ведущий вид деятельности в развитии детей дошкольного </a:t>
            </a:r>
            <a:r>
              <a:rPr lang="ru-RU" sz="2800" dirty="0" smtClean="0">
                <a:solidFill>
                  <a:schemeClr val="tx2">
                    <a:lumMod val="50000"/>
                  </a:schemeClr>
                </a:solidFill>
                <a:latin typeface="Times New Roman" pitchFamily="18" charset="0"/>
                <a:cs typeface="Times New Roman" pitchFamily="18" charset="0"/>
              </a:rPr>
              <a:t>возраста</a:t>
            </a:r>
            <a:r>
              <a:rPr lang="ru-RU" sz="2800" b="1" i="1" dirty="0" smtClean="0">
                <a:solidFill>
                  <a:schemeClr val="bg2">
                    <a:lumMod val="10000"/>
                  </a:schemeClr>
                </a:solidFill>
                <a:latin typeface="Times New Roman" pitchFamily="18" charset="0"/>
                <a:cs typeface="Times New Roman" pitchFamily="18" charset="0"/>
              </a:rPr>
              <a:t>. </a:t>
            </a:r>
          </a:p>
        </p:txBody>
      </p:sp>
      <p:sp>
        <p:nvSpPr>
          <p:cNvPr id="5" name="Прямоугольник 4"/>
          <p:cNvSpPr/>
          <p:nvPr/>
        </p:nvSpPr>
        <p:spPr>
          <a:xfrm>
            <a:off x="4717142" y="5220367"/>
            <a:ext cx="6850744" cy="923330"/>
          </a:xfrm>
          <a:prstGeom prst="rect">
            <a:avLst/>
          </a:prstGeom>
        </p:spPr>
        <p:txBody>
          <a:bodyPr wrap="square">
            <a:spAutoFit/>
          </a:bodyPr>
          <a:lstStyle/>
          <a:p>
            <a:r>
              <a:rPr lang="ru-RU" sz="2000" b="1" i="1" dirty="0" smtClean="0">
                <a:solidFill>
                  <a:schemeClr val="accent1">
                    <a:lumMod val="50000"/>
                  </a:schemeClr>
                </a:solidFill>
                <a:latin typeface="Times New Roman" panose="02020603050405020304" pitchFamily="18" charset="0"/>
                <a:cs typeface="Times New Roman" panose="02020603050405020304" pitchFamily="18" charset="0"/>
              </a:rPr>
              <a:t>«</a:t>
            </a:r>
            <a:r>
              <a:rPr lang="ru-RU" b="1" i="1" dirty="0" smtClean="0">
                <a:solidFill>
                  <a:schemeClr val="accent1">
                    <a:lumMod val="50000"/>
                  </a:schemeClr>
                </a:solidFill>
                <a:latin typeface="Times New Roman" panose="02020603050405020304" pitchFamily="18" charset="0"/>
                <a:cs typeface="Times New Roman" panose="02020603050405020304" pitchFamily="18" charset="0"/>
              </a:rPr>
              <a:t>Детская игра — это зеркало жизни и свободное проявление внутреннего мира</a:t>
            </a:r>
            <a:r>
              <a:rPr lang="ru-RU" sz="2000" b="1" i="1" dirty="0" smtClean="0">
                <a:solidFill>
                  <a:schemeClr val="accent1">
                    <a:lumMod val="50000"/>
                  </a:schemeClr>
                </a:solidFill>
                <a:latin typeface="Times New Roman" panose="02020603050405020304" pitchFamily="18" charset="0"/>
                <a:cs typeface="Times New Roman" panose="02020603050405020304" pitchFamily="18" charset="0"/>
              </a:rPr>
              <a:t>»</a:t>
            </a:r>
          </a:p>
          <a:p>
            <a:pPr algn="r"/>
            <a:r>
              <a:rPr lang="ru-RU" sz="1400" i="1" dirty="0" smtClean="0">
                <a:latin typeface="Times New Roman" panose="02020603050405020304" pitchFamily="18" charset="0"/>
                <a:cs typeface="Times New Roman" panose="02020603050405020304" pitchFamily="18" charset="0"/>
              </a:rPr>
              <a:t>Фридрих </a:t>
            </a:r>
            <a:r>
              <a:rPr lang="ru-RU" sz="1400" i="1" dirty="0" err="1" smtClean="0">
                <a:latin typeface="Times New Roman" panose="02020603050405020304" pitchFamily="18" charset="0"/>
                <a:cs typeface="Times New Roman" panose="02020603050405020304" pitchFamily="18" charset="0"/>
              </a:rPr>
              <a:t>Фрёбель</a:t>
            </a:r>
            <a:endParaRPr lang="ru-RU"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886506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14287"/>
            <a:ext cx="12217399" cy="6872287"/>
          </a:xfrm>
          <a:prstGeom prst="rect">
            <a:avLst/>
          </a:prstGeom>
        </p:spPr>
      </p:pic>
      <p:sp>
        <p:nvSpPr>
          <p:cNvPr id="3" name="Прямоугольник 2"/>
          <p:cNvSpPr/>
          <p:nvPr/>
        </p:nvSpPr>
        <p:spPr>
          <a:xfrm>
            <a:off x="0" y="3017069"/>
            <a:ext cx="11930743" cy="4154984"/>
          </a:xfrm>
          <a:prstGeom prst="rect">
            <a:avLst/>
          </a:prstGeom>
        </p:spPr>
        <p:txBody>
          <a:bodyPr wrap="square">
            <a:spAutoFit/>
          </a:bodyPr>
          <a:lstStyle/>
          <a:p>
            <a:r>
              <a:rPr lang="ru-RU" sz="2400" b="1" i="1" dirty="0" smtClean="0">
                <a:latin typeface="Times New Roman" pitchFamily="18" charset="0"/>
                <a:cs typeface="Times New Roman" pitchFamily="18" charset="0"/>
              </a:rPr>
              <a:t>	Он разработал целый ряд игр и игрушек, которые использовались в его детском саду и давались малышам в подарок. </a:t>
            </a:r>
            <a:r>
              <a:rPr lang="ru-RU" sz="2400" b="1" i="1" dirty="0" err="1" smtClean="0">
                <a:latin typeface="Times New Roman" pitchFamily="18" charset="0"/>
                <a:cs typeface="Times New Roman" pitchFamily="18" charset="0"/>
              </a:rPr>
              <a:t>Фребель</a:t>
            </a:r>
            <a:r>
              <a:rPr lang="ru-RU" sz="2400" b="1" i="1" dirty="0" smtClean="0">
                <a:latin typeface="Times New Roman" pitchFamily="18" charset="0"/>
                <a:cs typeface="Times New Roman" pitchFamily="18" charset="0"/>
              </a:rPr>
              <a:t> первым систематизировал детские игры, определив для каждой свое место и время, разделив изобразительные, трудовые и ручные занятия. Обязательной частью системы является дидактический материал («Дары </a:t>
            </a:r>
            <a:r>
              <a:rPr lang="ru-RU" sz="2400" b="1" i="1" dirty="0" err="1" smtClean="0">
                <a:latin typeface="Times New Roman" pitchFamily="18" charset="0"/>
                <a:cs typeface="Times New Roman" pitchFamily="18" charset="0"/>
              </a:rPr>
              <a:t>Фребеля</a:t>
            </a:r>
            <a:r>
              <a:rPr lang="ru-RU" sz="2400" b="1" i="1" dirty="0" smtClean="0">
                <a:latin typeface="Times New Roman" pitchFamily="18" charset="0"/>
                <a:cs typeface="Times New Roman" pitchFamily="18" charset="0"/>
              </a:rPr>
              <a:t>»), посредством которого развиваются органы чувств, движений, речи.</a:t>
            </a:r>
          </a:p>
          <a:p>
            <a:r>
              <a:rPr lang="ru-RU" sz="2400" b="1" i="1" dirty="0" smtClean="0">
                <a:latin typeface="Times New Roman" pitchFamily="18" charset="0"/>
                <a:cs typeface="Times New Roman" pitchFamily="18" charset="0"/>
              </a:rPr>
              <a:t>	Так </a:t>
            </a:r>
            <a:r>
              <a:rPr lang="ru-RU" sz="2400" b="1" i="1" dirty="0">
                <a:latin typeface="Times New Roman" panose="02020603050405020304" pitchFamily="18" charset="0"/>
                <a:cs typeface="Times New Roman" panose="02020603050405020304" pitchFamily="18" charset="0"/>
              </a:rPr>
              <a:t>же Ф. </a:t>
            </a:r>
            <a:r>
              <a:rPr lang="ru-RU" sz="2400" b="1" i="1" dirty="0" err="1">
                <a:latin typeface="Times New Roman" panose="02020603050405020304" pitchFamily="18" charset="0"/>
                <a:cs typeface="Times New Roman" panose="02020603050405020304" pitchFamily="18" charset="0"/>
              </a:rPr>
              <a:t>Фрёбель</a:t>
            </a:r>
            <a:r>
              <a:rPr lang="ru-RU" sz="2400" b="1" i="1" dirty="0">
                <a:latin typeface="Times New Roman" panose="02020603050405020304" pitchFamily="18" charset="0"/>
                <a:cs typeface="Times New Roman" panose="02020603050405020304" pitchFamily="18" charset="0"/>
              </a:rPr>
              <a:t> предложил и ввёл пальчиковые игры (в 1844 году). Кроме того, именно он изобрёл первую детскую мозаику, а также многие другие детские развивающие игры, хорошо известные нам. Например, он считал очень полезным нанизывание на тесьму бусин разного цвета из керамики, стекла и дерева.</a:t>
            </a:r>
          </a:p>
          <a:p>
            <a:endParaRPr lang="ru-RU" sz="2400" b="1" i="1" dirty="0">
              <a:solidFill>
                <a:schemeClr val="bg2">
                  <a:lumMod val="10000"/>
                </a:schemeClr>
              </a:solidFill>
              <a:latin typeface="Times New Roman" pitchFamily="18" charset="0"/>
              <a:cs typeface="Times New Roman" pitchFamily="18" charset="0"/>
            </a:endParaRPr>
          </a:p>
        </p:txBody>
      </p:sp>
      <p:pic>
        <p:nvPicPr>
          <p:cNvPr id="4" name="Рисунок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21539" y="186784"/>
            <a:ext cx="4245428" cy="2830285"/>
          </a:xfrm>
          <a:prstGeom prst="rect">
            <a:avLst/>
          </a:prstGeom>
          <a:ln w="57150">
            <a:solidFill>
              <a:srgbClr val="0070C0"/>
            </a:solidFill>
          </a:ln>
        </p:spPr>
      </p:pic>
      <p:sp>
        <p:nvSpPr>
          <p:cNvPr id="5" name="Прямоугольник 4"/>
          <p:cNvSpPr/>
          <p:nvPr/>
        </p:nvSpPr>
        <p:spPr>
          <a:xfrm>
            <a:off x="5147187" y="619432"/>
            <a:ext cx="6290070" cy="1569660"/>
          </a:xfrm>
          <a:prstGeom prst="rect">
            <a:avLst/>
          </a:prstGeom>
        </p:spPr>
        <p:txBody>
          <a:bodyPr wrap="square">
            <a:spAutoFit/>
          </a:bodyPr>
          <a:lstStyle/>
          <a:p>
            <a:r>
              <a:rPr lang="ru-RU" sz="2400" b="1" i="1" dirty="0" smtClean="0">
                <a:solidFill>
                  <a:schemeClr val="bg2">
                    <a:lumMod val="10000"/>
                  </a:schemeClr>
                </a:solidFill>
                <a:latin typeface="Times New Roman" pitchFamily="18" charset="0"/>
                <a:cs typeface="Times New Roman" pitchFamily="18" charset="0"/>
              </a:rPr>
              <a:t>Главная методика </a:t>
            </a:r>
            <a:r>
              <a:rPr lang="ru-RU" sz="2400" b="1" i="1" dirty="0" err="1" smtClean="0">
                <a:solidFill>
                  <a:schemeClr val="bg2">
                    <a:lumMod val="10000"/>
                  </a:schemeClr>
                </a:solidFill>
                <a:latin typeface="Times New Roman" pitchFamily="18" charset="0"/>
                <a:cs typeface="Times New Roman" pitchFamily="18" charset="0"/>
              </a:rPr>
              <a:t>Фребеля</a:t>
            </a:r>
            <a:r>
              <a:rPr lang="ru-RU" sz="2400" b="1" i="1" dirty="0" smtClean="0">
                <a:solidFill>
                  <a:schemeClr val="bg2">
                    <a:lumMod val="10000"/>
                  </a:schemeClr>
                </a:solidFill>
                <a:latin typeface="Times New Roman" pitchFamily="18" charset="0"/>
                <a:cs typeface="Times New Roman" pitchFamily="18" charset="0"/>
              </a:rPr>
              <a:t> — это игра.</a:t>
            </a:r>
          </a:p>
          <a:p>
            <a:r>
              <a:rPr lang="ru-RU" sz="2400" b="1" i="1" dirty="0" smtClean="0">
                <a:solidFill>
                  <a:schemeClr val="bg2">
                    <a:lumMod val="10000"/>
                  </a:schemeClr>
                </a:solidFill>
                <a:latin typeface="Times New Roman" pitchFamily="18" charset="0"/>
                <a:cs typeface="Times New Roman" pitchFamily="18" charset="0"/>
              </a:rPr>
              <a:t> В свое время он был одним из первых, кто понял, что именно во время игры ребенок наиболее полно реализуется и развивается. </a:t>
            </a:r>
          </a:p>
        </p:txBody>
      </p:sp>
    </p:spTree>
    <p:extLst>
      <p:ext uri="{BB962C8B-B14F-4D97-AF65-F5344CB8AC3E}">
        <p14:creationId xmlns="" xmlns:p14="http://schemas.microsoft.com/office/powerpoint/2010/main" val="1507756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3" name="Прямоугольник 2"/>
          <p:cNvSpPr/>
          <p:nvPr/>
        </p:nvSpPr>
        <p:spPr>
          <a:xfrm>
            <a:off x="609600" y="304800"/>
            <a:ext cx="11190514" cy="5693866"/>
          </a:xfrm>
          <a:prstGeom prst="rect">
            <a:avLst/>
          </a:prstGeom>
        </p:spPr>
        <p:txBody>
          <a:bodyPr wrap="square">
            <a:spAutoFit/>
          </a:bodyPr>
          <a:lstStyle/>
          <a:p>
            <a:pPr algn="ctr"/>
            <a:endParaRPr lang="ru-RU" sz="2800" b="1" i="1" dirty="0" smtClean="0">
              <a:solidFill>
                <a:srgbClr val="C00000"/>
              </a:solidFill>
              <a:latin typeface="Calibri" panose="020F0502020204030204" pitchFamily="34" charset="0"/>
              <a:cs typeface="Times New Roman" pitchFamily="18" charset="0"/>
            </a:endParaRPr>
          </a:p>
          <a:p>
            <a:pPr algn="ctr"/>
            <a:r>
              <a:rPr lang="ru-RU" sz="2800" b="1" i="1" dirty="0" smtClean="0">
                <a:solidFill>
                  <a:srgbClr val="C00000"/>
                </a:solidFill>
                <a:latin typeface="Times New Roman" panose="02020603050405020304" pitchFamily="18" charset="0"/>
                <a:cs typeface="Times New Roman" panose="02020603050405020304" pitchFamily="18" charset="0"/>
              </a:rPr>
              <a:t>При работе с дарами </a:t>
            </a:r>
            <a:r>
              <a:rPr lang="ru-RU" sz="2800" b="1" i="1" dirty="0" err="1" smtClean="0">
                <a:solidFill>
                  <a:srgbClr val="C00000"/>
                </a:solidFill>
                <a:latin typeface="Times New Roman" panose="02020603050405020304" pitchFamily="18" charset="0"/>
                <a:cs typeface="Times New Roman" panose="02020603050405020304" pitchFamily="18" charset="0"/>
              </a:rPr>
              <a:t>Фрёбеля</a:t>
            </a:r>
            <a:r>
              <a:rPr lang="ru-RU" sz="2800" b="1" i="1" dirty="0" smtClean="0">
                <a:solidFill>
                  <a:srgbClr val="C00000"/>
                </a:solidFill>
                <a:latin typeface="Times New Roman" panose="02020603050405020304" pitchFamily="18" charset="0"/>
                <a:cs typeface="Times New Roman" panose="02020603050405020304" pitchFamily="18" charset="0"/>
              </a:rPr>
              <a:t>, выполняются задачи:</a:t>
            </a:r>
          </a:p>
          <a:p>
            <a:pPr algn="ctr"/>
            <a:endParaRPr lang="ru-RU" sz="2800" b="1" i="1" dirty="0">
              <a:solidFill>
                <a:srgbClr val="C00000"/>
              </a:solidFill>
              <a:latin typeface="Times New Roman" panose="02020603050405020304" pitchFamily="18" charset="0"/>
              <a:cs typeface="Times New Roman" panose="02020603050405020304" pitchFamily="18" charset="0"/>
            </a:endParaRPr>
          </a:p>
          <a:p>
            <a:r>
              <a:rPr lang="ru-RU" sz="2800" dirty="0" smtClean="0">
                <a:solidFill>
                  <a:schemeClr val="bg2">
                    <a:lumMod val="10000"/>
                  </a:schemeClr>
                </a:solidFill>
                <a:latin typeface="Times New Roman" panose="02020603050405020304" pitchFamily="18" charset="0"/>
                <a:cs typeface="Times New Roman" panose="02020603050405020304" pitchFamily="18" charset="0"/>
              </a:rPr>
              <a:t>- познакомить детей с сенсорными эталонами, их практическим использованием в конструктивной деятельности;</a:t>
            </a:r>
          </a:p>
          <a:p>
            <a:r>
              <a:rPr lang="ru-RU" sz="2800" dirty="0" smtClean="0">
                <a:solidFill>
                  <a:schemeClr val="bg2">
                    <a:lumMod val="10000"/>
                  </a:schemeClr>
                </a:solidFill>
                <a:latin typeface="Times New Roman" panose="02020603050405020304" pitchFamily="18" charset="0"/>
                <a:cs typeface="Times New Roman" panose="02020603050405020304" pitchFamily="18" charset="0"/>
              </a:rPr>
              <a:t>-развивать  мыслительные  умения: сравнивать,  анализировать,  классифицировать, обобщать, основываясь на практическом опыте;</a:t>
            </a:r>
          </a:p>
          <a:p>
            <a:r>
              <a:rPr lang="ru-RU" sz="2800" dirty="0" smtClean="0">
                <a:solidFill>
                  <a:schemeClr val="bg2">
                    <a:lumMod val="10000"/>
                  </a:schemeClr>
                </a:solidFill>
                <a:latin typeface="Times New Roman" panose="02020603050405020304" pitchFamily="18" charset="0"/>
                <a:cs typeface="Times New Roman" panose="02020603050405020304" pitchFamily="18" charset="0"/>
              </a:rPr>
              <a:t>- развивать физические качества детей; </a:t>
            </a:r>
          </a:p>
          <a:p>
            <a:r>
              <a:rPr lang="ru-RU" sz="2800" dirty="0" smtClean="0">
                <a:solidFill>
                  <a:schemeClr val="bg2">
                    <a:lumMod val="10000"/>
                  </a:schemeClr>
                </a:solidFill>
                <a:latin typeface="Times New Roman" panose="02020603050405020304" pitchFamily="18" charset="0"/>
                <a:cs typeface="Times New Roman" panose="02020603050405020304" pitchFamily="18" charset="0"/>
              </a:rPr>
              <a:t>- развивать творческое воображение детей;</a:t>
            </a:r>
          </a:p>
          <a:p>
            <a:r>
              <a:rPr lang="ru-RU" sz="2800" dirty="0" smtClean="0">
                <a:solidFill>
                  <a:schemeClr val="bg2">
                    <a:lumMod val="10000"/>
                  </a:schemeClr>
                </a:solidFill>
                <a:latin typeface="Times New Roman" panose="02020603050405020304" pitchFamily="18" charset="0"/>
                <a:cs typeface="Times New Roman" panose="02020603050405020304" pitchFamily="18" charset="0"/>
              </a:rPr>
              <a:t>- развивать навыки игрового взаимодействия со взрослыми и сверстками с использованием игрового набора «Дары </a:t>
            </a:r>
            <a:r>
              <a:rPr lang="ru-RU" sz="2800" dirty="0" err="1" smtClean="0">
                <a:solidFill>
                  <a:schemeClr val="bg2">
                    <a:lumMod val="10000"/>
                  </a:schemeClr>
                </a:solidFill>
                <a:latin typeface="Times New Roman" panose="02020603050405020304" pitchFamily="18" charset="0"/>
                <a:cs typeface="Times New Roman" panose="02020603050405020304" pitchFamily="18" charset="0"/>
              </a:rPr>
              <a:t>Фребеля</a:t>
            </a:r>
            <a:r>
              <a:rPr lang="ru-RU" sz="2800" dirty="0" smtClean="0">
                <a:solidFill>
                  <a:schemeClr val="bg2">
                    <a:lumMod val="10000"/>
                  </a:schemeClr>
                </a:solidFill>
                <a:latin typeface="Times New Roman" panose="02020603050405020304" pitchFamily="18" charset="0"/>
                <a:cs typeface="Times New Roman" panose="02020603050405020304" pitchFamily="18" charset="0"/>
              </a:rPr>
              <a:t>»;</a:t>
            </a:r>
          </a:p>
          <a:p>
            <a:r>
              <a:rPr lang="ru-RU" sz="2800" dirty="0" smtClean="0">
                <a:solidFill>
                  <a:schemeClr val="bg2">
                    <a:lumMod val="10000"/>
                  </a:schemeClr>
                </a:solidFill>
                <a:latin typeface="Times New Roman" panose="02020603050405020304" pitchFamily="18" charset="0"/>
                <a:cs typeface="Times New Roman" panose="02020603050405020304" pitchFamily="18" charset="0"/>
              </a:rPr>
              <a:t>- способствовать организации самостоятельной игровой деятельности детей с использованием «Даров </a:t>
            </a:r>
            <a:r>
              <a:rPr lang="ru-RU" sz="2800" dirty="0" err="1" smtClean="0">
                <a:solidFill>
                  <a:schemeClr val="bg2">
                    <a:lumMod val="10000"/>
                  </a:schemeClr>
                </a:solidFill>
                <a:latin typeface="Times New Roman" panose="02020603050405020304" pitchFamily="18" charset="0"/>
                <a:cs typeface="Times New Roman" panose="02020603050405020304" pitchFamily="18" charset="0"/>
              </a:rPr>
              <a:t>Фребеля</a:t>
            </a:r>
            <a:r>
              <a:rPr lang="ru-RU" sz="2800" dirty="0" smtClean="0">
                <a:solidFill>
                  <a:schemeClr val="bg2">
                    <a:lumMod val="10000"/>
                  </a:schemeClr>
                </a:solidFill>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132693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235974"/>
            <a:ext cx="12192000" cy="7093974"/>
          </a:xfrm>
          <a:prstGeom prst="rect">
            <a:avLst/>
          </a:prstGeom>
        </p:spPr>
      </p:pic>
      <p:pic>
        <p:nvPicPr>
          <p:cNvPr id="3" name="Picture 2" descr="C:\Users\Лариса\Pictures\friedrich-froebel.jpg"/>
          <p:cNvPicPr>
            <a:picLocks noChangeAspect="1" noChangeArrowheads="1"/>
          </p:cNvPicPr>
          <p:nvPr/>
        </p:nvPicPr>
        <p:blipFill>
          <a:blip r:embed="rId3" cstate="print"/>
          <a:srcRect/>
          <a:stretch>
            <a:fillRect/>
          </a:stretch>
        </p:blipFill>
        <p:spPr bwMode="auto">
          <a:xfrm>
            <a:off x="289951" y="713935"/>
            <a:ext cx="5922498" cy="5430129"/>
          </a:xfrm>
          <a:prstGeom prst="rect">
            <a:avLst/>
          </a:prstGeom>
          <a:noFill/>
          <a:ln w="57150">
            <a:solidFill>
              <a:srgbClr val="0070C0"/>
            </a:solidFill>
          </a:ln>
        </p:spPr>
      </p:pic>
      <p:sp>
        <p:nvSpPr>
          <p:cNvPr id="4" name="Прямоугольник 3"/>
          <p:cNvSpPr/>
          <p:nvPr/>
        </p:nvSpPr>
        <p:spPr>
          <a:xfrm>
            <a:off x="6666271" y="471948"/>
            <a:ext cx="4916129" cy="5262979"/>
          </a:xfrm>
          <a:prstGeom prst="rect">
            <a:avLst/>
          </a:prstGeom>
        </p:spPr>
        <p:txBody>
          <a:bodyPr wrap="square">
            <a:spAutoFit/>
          </a:bodyPr>
          <a:lstStyle/>
          <a:p>
            <a:pPr algn="just"/>
            <a:r>
              <a:rPr lang="ru-RU" sz="2800" b="1" i="1" dirty="0" smtClean="0">
                <a:solidFill>
                  <a:schemeClr val="bg2">
                    <a:lumMod val="10000"/>
                  </a:schemeClr>
                </a:solidFill>
                <a:latin typeface="Times New Roman" pitchFamily="18" charset="0"/>
                <a:cs typeface="Times New Roman" pitchFamily="18" charset="0"/>
              </a:rPr>
              <a:t>В основу деятельности детского сада, по мнению этого педагога, следует положить игры-занятия.</a:t>
            </a:r>
          </a:p>
          <a:p>
            <a:r>
              <a:rPr lang="ru-RU" sz="2800" b="1" i="1" dirty="0" smtClean="0">
                <a:solidFill>
                  <a:schemeClr val="bg2">
                    <a:lumMod val="10000"/>
                  </a:schemeClr>
                </a:solidFill>
                <a:latin typeface="Times New Roman" pitchFamily="18" charset="0"/>
                <a:cs typeface="Times New Roman" pitchFamily="18" charset="0"/>
              </a:rPr>
              <a:t>  Набор </a:t>
            </a:r>
            <a:r>
              <a:rPr lang="ru-RU" sz="2800" b="1" i="1" dirty="0" err="1" smtClean="0">
                <a:solidFill>
                  <a:schemeClr val="bg2">
                    <a:lumMod val="10000"/>
                  </a:schemeClr>
                </a:solidFill>
                <a:latin typeface="Times New Roman" pitchFamily="18" charset="0"/>
                <a:cs typeface="Times New Roman" pitchFamily="18" charset="0"/>
              </a:rPr>
              <a:t>Фрёбеля</a:t>
            </a:r>
            <a:r>
              <a:rPr lang="ru-RU" sz="2800" b="1" i="1" dirty="0" smtClean="0">
                <a:solidFill>
                  <a:schemeClr val="bg2">
                    <a:lumMod val="10000"/>
                  </a:schemeClr>
                </a:solidFill>
                <a:latin typeface="Times New Roman" pitchFamily="18" charset="0"/>
                <a:cs typeface="Times New Roman" pitchFamily="18" charset="0"/>
              </a:rPr>
              <a:t> — это последовательная система развития. </a:t>
            </a:r>
          </a:p>
          <a:p>
            <a:r>
              <a:rPr lang="ru-RU" sz="2800" b="1" i="1" dirty="0" smtClean="0">
                <a:solidFill>
                  <a:schemeClr val="bg2">
                    <a:lumMod val="10000"/>
                  </a:schemeClr>
                </a:solidFill>
                <a:latin typeface="Times New Roman" pitchFamily="18" charset="0"/>
                <a:cs typeface="Times New Roman" pitchFamily="18" charset="0"/>
              </a:rPr>
              <a:t>Шаг за шагом ребенок идет от объемных тел к поверхностям, от поверхностей к линиям, от линий к точкам. </a:t>
            </a:r>
          </a:p>
        </p:txBody>
      </p:sp>
    </p:spTree>
    <p:extLst>
      <p:ext uri="{BB962C8B-B14F-4D97-AF65-F5344CB8AC3E}">
        <p14:creationId xmlns="" xmlns:p14="http://schemas.microsoft.com/office/powerpoint/2010/main" val="2936798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kartinkinaden.ru/uploads/posts/2021-01/1610889616_12-p-fon-dlya-prezentatsii-o-sporte-2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 y="-2381"/>
            <a:ext cx="12191999" cy="6860381"/>
          </a:xfrm>
          <a:prstGeom prst="rect">
            <a:avLst/>
          </a:prstGeom>
          <a:noFill/>
          <a:extLst>
            <a:ext uri="{909E8E84-426E-40DD-AFC4-6F175D3DCCD1}">
              <a14:hiddenFill xmlns="" xmlns:a14="http://schemas.microsoft.com/office/drawing/2010/main">
                <a:solidFill>
                  <a:srgbClr val="FFFFFF"/>
                </a:solidFill>
              </a14:hiddenFill>
            </a:ext>
          </a:extLst>
        </p:spPr>
      </p:pic>
      <p:sp>
        <p:nvSpPr>
          <p:cNvPr id="3" name="Прямоугольник 2"/>
          <p:cNvSpPr/>
          <p:nvPr/>
        </p:nvSpPr>
        <p:spPr>
          <a:xfrm>
            <a:off x="274320" y="152400"/>
            <a:ext cx="11524390" cy="6524863"/>
          </a:xfrm>
          <a:prstGeom prst="rect">
            <a:avLst/>
          </a:prstGeom>
        </p:spPr>
        <p:txBody>
          <a:bodyPr wrap="square">
            <a:spAutoFit/>
          </a:bodyPr>
          <a:lstStyle/>
          <a:p>
            <a:pPr algn="just">
              <a:buNone/>
            </a:pPr>
            <a:r>
              <a:rPr lang="ru-RU" sz="2200" b="1" i="1" u="sng" dirty="0">
                <a:solidFill>
                  <a:schemeClr val="tx2">
                    <a:lumMod val="50000"/>
                  </a:schemeClr>
                </a:solidFill>
                <a:latin typeface="Times New Roman" pitchFamily="18" charset="0"/>
                <a:cs typeface="Times New Roman" pitchFamily="18" charset="0"/>
              </a:rPr>
              <a:t>Технология «Дары </a:t>
            </a:r>
            <a:r>
              <a:rPr lang="ru-RU" sz="2200" b="1" i="1" u="sng" dirty="0" err="1">
                <a:solidFill>
                  <a:schemeClr val="tx2">
                    <a:lumMod val="50000"/>
                  </a:schemeClr>
                </a:solidFill>
                <a:latin typeface="Times New Roman" pitchFamily="18" charset="0"/>
                <a:cs typeface="Times New Roman" pitchFamily="18" charset="0"/>
              </a:rPr>
              <a:t>Фрёбеля</a:t>
            </a:r>
            <a:r>
              <a:rPr lang="ru-RU" sz="2200" b="1" i="1" u="sng" dirty="0">
                <a:solidFill>
                  <a:schemeClr val="tx2">
                    <a:lumMod val="50000"/>
                  </a:schemeClr>
                </a:solidFill>
                <a:latin typeface="Times New Roman" pitchFamily="18" charset="0"/>
                <a:cs typeface="Times New Roman" pitchFamily="18" charset="0"/>
              </a:rPr>
              <a:t>» </a:t>
            </a:r>
            <a:r>
              <a:rPr lang="ru-RU" sz="2200" b="1" i="1" dirty="0">
                <a:solidFill>
                  <a:schemeClr val="tx2">
                    <a:lumMod val="50000"/>
                  </a:schemeClr>
                </a:solidFill>
                <a:latin typeface="Times New Roman" pitchFamily="18" charset="0"/>
                <a:cs typeface="Times New Roman" pitchFamily="18" charset="0"/>
              </a:rPr>
              <a:t>– является эффективной технологией по развитию интеллектуальных, познавательных, игровых способностей через игровую деятельность. По его мнению, игра способствует развитию воображения и фантазии, необходимых для детского творчества. Этот набор учебных материалов называется «дарами». «Дары» являются символическими элементами Вселенной, составленные из основных геометрических форм: шара, куба, цилиндра.</a:t>
            </a:r>
          </a:p>
          <a:p>
            <a:pPr algn="just">
              <a:buNone/>
            </a:pPr>
            <a:endParaRPr lang="ru-RU" sz="2200" b="1" i="1" dirty="0">
              <a:solidFill>
                <a:schemeClr val="tx2">
                  <a:lumMod val="50000"/>
                </a:schemeClr>
              </a:solidFill>
              <a:latin typeface="Times New Roman" pitchFamily="18" charset="0"/>
              <a:cs typeface="Times New Roman" pitchFamily="18" charset="0"/>
            </a:endParaRPr>
          </a:p>
          <a:p>
            <a:pPr algn="just">
              <a:buNone/>
            </a:pPr>
            <a:r>
              <a:rPr lang="ru-RU" sz="2200" b="1" i="1" dirty="0">
                <a:solidFill>
                  <a:schemeClr val="tx2">
                    <a:lumMod val="50000"/>
                  </a:schemeClr>
                </a:solidFill>
                <a:latin typeface="Times New Roman" pitchFamily="18" charset="0"/>
                <a:cs typeface="Times New Roman" pitchFamily="18" charset="0"/>
              </a:rPr>
              <a:t>     </a:t>
            </a:r>
            <a:endParaRPr lang="ru-RU" sz="2200" b="1" i="1" dirty="0" smtClean="0">
              <a:solidFill>
                <a:schemeClr val="tx2">
                  <a:lumMod val="50000"/>
                </a:schemeClr>
              </a:solidFill>
              <a:latin typeface="Times New Roman" pitchFamily="18" charset="0"/>
              <a:cs typeface="Times New Roman" pitchFamily="18" charset="0"/>
            </a:endParaRPr>
          </a:p>
          <a:p>
            <a:pPr algn="just">
              <a:buNone/>
            </a:pPr>
            <a:endParaRPr lang="ru-RU" sz="2200" b="1" i="1" dirty="0">
              <a:solidFill>
                <a:schemeClr val="tx2">
                  <a:lumMod val="50000"/>
                </a:schemeClr>
              </a:solidFill>
              <a:latin typeface="Times New Roman" pitchFamily="18" charset="0"/>
              <a:cs typeface="Times New Roman" pitchFamily="18" charset="0"/>
            </a:endParaRPr>
          </a:p>
          <a:p>
            <a:pPr algn="just">
              <a:buNone/>
            </a:pPr>
            <a:endParaRPr lang="ru-RU" sz="2200" b="1" i="1" dirty="0" smtClean="0">
              <a:solidFill>
                <a:schemeClr val="tx2">
                  <a:lumMod val="50000"/>
                </a:schemeClr>
              </a:solidFill>
              <a:latin typeface="Times New Roman" pitchFamily="18" charset="0"/>
              <a:cs typeface="Times New Roman" pitchFamily="18" charset="0"/>
            </a:endParaRPr>
          </a:p>
          <a:p>
            <a:pPr algn="just">
              <a:buNone/>
            </a:pPr>
            <a:endParaRPr lang="ru-RU" sz="2200" b="1" i="1" dirty="0">
              <a:solidFill>
                <a:schemeClr val="tx2">
                  <a:lumMod val="50000"/>
                </a:schemeClr>
              </a:solidFill>
              <a:latin typeface="Times New Roman" pitchFamily="18" charset="0"/>
              <a:cs typeface="Times New Roman" pitchFamily="18" charset="0"/>
            </a:endParaRPr>
          </a:p>
          <a:p>
            <a:pPr algn="just">
              <a:buNone/>
            </a:pPr>
            <a:endParaRPr lang="ru-RU" sz="2200" b="1" i="1" dirty="0" smtClean="0">
              <a:solidFill>
                <a:schemeClr val="tx2">
                  <a:lumMod val="50000"/>
                </a:schemeClr>
              </a:solidFill>
              <a:latin typeface="Times New Roman" pitchFamily="18" charset="0"/>
              <a:cs typeface="Times New Roman" pitchFamily="18" charset="0"/>
            </a:endParaRPr>
          </a:p>
          <a:p>
            <a:pPr algn="just">
              <a:buNone/>
            </a:pPr>
            <a:endParaRPr lang="ru-RU" sz="2200" b="1" i="1" dirty="0">
              <a:solidFill>
                <a:schemeClr val="tx2">
                  <a:lumMod val="50000"/>
                </a:schemeClr>
              </a:solidFill>
              <a:latin typeface="Times New Roman" pitchFamily="18" charset="0"/>
              <a:cs typeface="Times New Roman" pitchFamily="18" charset="0"/>
            </a:endParaRPr>
          </a:p>
          <a:p>
            <a:pPr algn="just">
              <a:buNone/>
            </a:pPr>
            <a:r>
              <a:rPr lang="ru-RU" sz="2200" b="1" i="1" dirty="0" smtClean="0">
                <a:solidFill>
                  <a:schemeClr val="tx2">
                    <a:lumMod val="50000"/>
                  </a:schemeClr>
                </a:solidFill>
                <a:latin typeface="Times New Roman" pitchFamily="18" charset="0"/>
                <a:cs typeface="Times New Roman" pitchFamily="18" charset="0"/>
              </a:rPr>
              <a:t>Комплект </a:t>
            </a:r>
            <a:r>
              <a:rPr lang="ru-RU" sz="2200" b="1" i="1" dirty="0">
                <a:solidFill>
                  <a:schemeClr val="tx2">
                    <a:lumMod val="50000"/>
                  </a:schemeClr>
                </a:solidFill>
                <a:latin typeface="Times New Roman" pitchFamily="18" charset="0"/>
                <a:cs typeface="Times New Roman" pitchFamily="18" charset="0"/>
              </a:rPr>
              <a:t>методических пособий с игровым набором «Дары </a:t>
            </a:r>
            <a:r>
              <a:rPr lang="ru-RU" sz="2200" b="1" i="1" dirty="0" err="1">
                <a:solidFill>
                  <a:schemeClr val="tx2">
                    <a:lumMod val="50000"/>
                  </a:schemeClr>
                </a:solidFill>
                <a:latin typeface="Times New Roman" pitchFamily="18" charset="0"/>
                <a:cs typeface="Times New Roman" pitchFamily="18" charset="0"/>
              </a:rPr>
              <a:t>Фребеля</a:t>
            </a:r>
            <a:r>
              <a:rPr lang="ru-RU" sz="2200" b="1" i="1" dirty="0">
                <a:solidFill>
                  <a:schemeClr val="tx2">
                    <a:lumMod val="50000"/>
                  </a:schemeClr>
                </a:solidFill>
                <a:latin typeface="Times New Roman" pitchFamily="18" charset="0"/>
                <a:cs typeface="Times New Roman" pitchFamily="18" charset="0"/>
              </a:rPr>
              <a:t>» полностью соответствует с ФГОС ДО. Комплект легко применим, эстетичен, сделан из экологически чистого продукта - дерево, что безопасно для реализации и применения ребенком, создаёт условия для организации как совместной деятельности взрослого и детей, так и самостоятельной игровой, продуктивной и познавательно- исследовательской деятельности детей. </a:t>
            </a:r>
          </a:p>
        </p:txBody>
      </p:sp>
      <p:pic>
        <p:nvPicPr>
          <p:cNvPr id="5" name="Рисунок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929789" y="2514826"/>
            <a:ext cx="4166211" cy="1907892"/>
          </a:xfrm>
          <a:prstGeom prst="rect">
            <a:avLst/>
          </a:prstGeom>
          <a:ln w="76200">
            <a:solidFill>
              <a:schemeClr val="accent1">
                <a:lumMod val="75000"/>
              </a:schemeClr>
            </a:solidFill>
          </a:ln>
        </p:spPr>
      </p:pic>
      <p:pic>
        <p:nvPicPr>
          <p:cNvPr id="6" name="Рисунок 5"/>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057595" y="2267161"/>
            <a:ext cx="3291840" cy="2155557"/>
          </a:xfrm>
          <a:prstGeom prst="rect">
            <a:avLst/>
          </a:prstGeom>
          <a:ln w="76200">
            <a:solidFill>
              <a:srgbClr val="0070C0"/>
            </a:solidFill>
          </a:ln>
        </p:spPr>
      </p:pic>
    </p:spTree>
    <p:extLst>
      <p:ext uri="{BB962C8B-B14F-4D97-AF65-F5344CB8AC3E}">
        <p14:creationId xmlns="" xmlns:p14="http://schemas.microsoft.com/office/powerpoint/2010/main" val="1716840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kartinkinaden.ru/uploads/posts/2021-01/1610889616_12-p-fon-dlya-prezentatsii-o-sporte-2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12191999" cy="6860381"/>
          </a:xfrm>
          <a:prstGeom prst="rect">
            <a:avLst/>
          </a:prstGeom>
          <a:noFill/>
          <a:extLst>
            <a:ext uri="{909E8E84-426E-40DD-AFC4-6F175D3DCCD1}">
              <a14:hiddenFill xmlns="" xmlns:a14="http://schemas.microsoft.com/office/drawing/2010/main">
                <a:solidFill>
                  <a:srgbClr val="FFFFFF"/>
                </a:solidFill>
              </a14:hiddenFill>
            </a:ext>
          </a:extLst>
        </p:spPr>
      </p:pic>
      <p:sp>
        <p:nvSpPr>
          <p:cNvPr id="3" name="Прямоугольник 2"/>
          <p:cNvSpPr/>
          <p:nvPr/>
        </p:nvSpPr>
        <p:spPr>
          <a:xfrm>
            <a:off x="9822426" y="398205"/>
            <a:ext cx="2369573" cy="4832092"/>
          </a:xfrm>
          <a:prstGeom prst="rect">
            <a:avLst/>
          </a:prstGeom>
        </p:spPr>
        <p:txBody>
          <a:bodyPr wrap="square">
            <a:spAutoFit/>
          </a:bodyPr>
          <a:lstStyle/>
          <a:p>
            <a:r>
              <a:rPr lang="ru-RU" sz="2200" b="1" i="1" dirty="0">
                <a:solidFill>
                  <a:schemeClr val="tx2">
                    <a:lumMod val="50000"/>
                  </a:schemeClr>
                </a:solidFill>
                <a:latin typeface="Times New Roman" panose="02020603050405020304" pitchFamily="18" charset="0"/>
                <a:cs typeface="Times New Roman" pitchFamily="18" charset="0"/>
              </a:rPr>
              <a:t>«Дары </a:t>
            </a:r>
            <a:r>
              <a:rPr lang="ru-RU" sz="2200" b="1" i="1" dirty="0" err="1">
                <a:solidFill>
                  <a:schemeClr val="tx2">
                    <a:lumMod val="50000"/>
                  </a:schemeClr>
                </a:solidFill>
                <a:latin typeface="Times New Roman" pitchFamily="18" charset="0"/>
                <a:cs typeface="Times New Roman" pitchFamily="18" charset="0"/>
              </a:rPr>
              <a:t>Ф.Фребеля</a:t>
            </a:r>
            <a:r>
              <a:rPr lang="ru-RU" sz="2200" b="1" i="1" dirty="0">
                <a:solidFill>
                  <a:schemeClr val="tx2">
                    <a:lumMod val="50000"/>
                  </a:schemeClr>
                </a:solidFill>
                <a:latin typeface="Times New Roman" pitchFamily="18" charset="0"/>
                <a:cs typeface="Times New Roman" pitchFamily="18" charset="0"/>
              </a:rPr>
              <a:t>» – самый первый обучающий (дидактический) материал для детей дошкольного возраста в мире, который известен и используется до сих пор.          </a:t>
            </a:r>
            <a:r>
              <a:rPr lang="ru-RU" sz="2200" i="1" dirty="0">
                <a:solidFill>
                  <a:schemeClr val="tx2">
                    <a:lumMod val="50000"/>
                  </a:schemeClr>
                </a:solidFill>
                <a:latin typeface="Times New Roman" panose="02020603050405020304" pitchFamily="18" charset="0"/>
                <a:cs typeface="Times New Roman" panose="02020603050405020304" pitchFamily="18" charset="0"/>
              </a:rPr>
              <a:t/>
            </a:r>
            <a:br>
              <a:rPr lang="ru-RU" sz="2200" i="1" dirty="0">
                <a:solidFill>
                  <a:schemeClr val="tx2">
                    <a:lumMod val="50000"/>
                  </a:schemeClr>
                </a:solidFill>
                <a:latin typeface="Times New Roman" panose="02020603050405020304" pitchFamily="18" charset="0"/>
                <a:cs typeface="Times New Roman" panose="02020603050405020304" pitchFamily="18" charset="0"/>
              </a:rPr>
            </a:br>
            <a:endParaRPr lang="ru-RU" sz="2200" i="1" dirty="0">
              <a:latin typeface="Times New Roman" panose="02020603050405020304" pitchFamily="18" charset="0"/>
              <a:cs typeface="Times New Roman" panose="02020603050405020304" pitchFamily="18" charset="0"/>
            </a:endParaRPr>
          </a:p>
        </p:txBody>
      </p:sp>
      <p:pic>
        <p:nvPicPr>
          <p:cNvPr id="5" name="Picture 7" descr="http://www.sveto.ru/images/catalog/big/4908.jpg"/>
          <p:cNvPicPr>
            <a:picLocks noGrp="1" noChangeAspect="1" noChangeArrowheads="1"/>
          </p:cNvPicPr>
          <p:nvPr/>
        </p:nvPicPr>
        <p:blipFill>
          <a:blip r:embed="rId3" cstate="print"/>
          <a:srcRect/>
          <a:stretch>
            <a:fillRect/>
          </a:stretch>
        </p:blipFill>
        <p:spPr bwMode="auto">
          <a:xfrm>
            <a:off x="532540" y="184845"/>
            <a:ext cx="8757346" cy="6002593"/>
          </a:xfrm>
          <a:prstGeom prst="rect">
            <a:avLst/>
          </a:prstGeom>
          <a:noFill/>
          <a:ln w="57150">
            <a:solidFill>
              <a:srgbClr val="0070C0"/>
            </a:solidFill>
            <a:miter lim="800000"/>
            <a:headEnd/>
            <a:tailEnd/>
          </a:ln>
        </p:spPr>
      </p:pic>
    </p:spTree>
    <p:extLst>
      <p:ext uri="{BB962C8B-B14F-4D97-AF65-F5344CB8AC3E}">
        <p14:creationId xmlns="" xmlns:p14="http://schemas.microsoft.com/office/powerpoint/2010/main" val="64101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kartinkinaden.ru/uploads/posts/2021-01/1610889616_12-p-fon-dlya-prezentatsii-o-sporte-2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12191999" cy="6860381"/>
          </a:xfrm>
          <a:prstGeom prst="rect">
            <a:avLst/>
          </a:prstGeom>
          <a:noFill/>
          <a:extLst>
            <a:ext uri="{909E8E84-426E-40DD-AFC4-6F175D3DCCD1}">
              <a14:hiddenFill xmlns="" xmlns:a14="http://schemas.microsoft.com/office/drawing/2010/main">
                <a:solidFill>
                  <a:srgbClr val="FFFFFF"/>
                </a:solidFill>
              </a14:hiddenFill>
            </a:ext>
          </a:extLst>
        </p:spPr>
      </p:pic>
      <p:pic>
        <p:nvPicPr>
          <p:cNvPr id="3" name="Рисунок 2" descr="Первый дар Фридриха Фребеля — разноцветные шерстяные мячи"/>
          <p:cNvPicPr/>
          <p:nvPr/>
        </p:nvPicPr>
        <p:blipFill rotWithShape="1">
          <a:blip r:embed="rId3" cstate="print">
            <a:extLst>
              <a:ext uri="{28A0092B-C50C-407E-A947-70E740481C1C}">
                <a14:useLocalDpi xmlns="" xmlns:a14="http://schemas.microsoft.com/office/drawing/2010/main" val="0"/>
              </a:ext>
            </a:extLst>
          </a:blip>
          <a:srcRect l="14794" r="6518"/>
          <a:stretch/>
        </p:blipFill>
        <p:spPr bwMode="auto">
          <a:xfrm>
            <a:off x="172163" y="113072"/>
            <a:ext cx="5113047" cy="4229742"/>
          </a:xfrm>
          <a:prstGeom prst="rect">
            <a:avLst/>
          </a:prstGeom>
          <a:ln>
            <a:noFill/>
          </a:ln>
          <a:effectLst>
            <a:softEdge rad="112500"/>
          </a:effectLst>
        </p:spPr>
      </p:pic>
      <p:sp>
        <p:nvSpPr>
          <p:cNvPr id="2" name="Прямоугольник 1"/>
          <p:cNvSpPr/>
          <p:nvPr/>
        </p:nvSpPr>
        <p:spPr>
          <a:xfrm>
            <a:off x="5704114" y="595086"/>
            <a:ext cx="5283200" cy="2169825"/>
          </a:xfrm>
          <a:prstGeom prst="rect">
            <a:avLst/>
          </a:prstGeom>
        </p:spPr>
        <p:txBody>
          <a:bodyPr wrap="square">
            <a:spAutoFit/>
          </a:bodyPr>
          <a:lstStyle/>
          <a:p>
            <a:pPr marL="274320" lvl="0" indent="-274320" algn="just">
              <a:spcBef>
                <a:spcPts val="600"/>
              </a:spcBef>
              <a:buClr>
                <a:srgbClr val="AC66BB"/>
              </a:buClr>
              <a:buSzPct val="85000"/>
            </a:pPr>
            <a:r>
              <a:rPr lang="ru-RU" sz="2400" b="1" i="1" dirty="0" smtClean="0">
                <a:solidFill>
                  <a:srgbClr val="C00000"/>
                </a:solidFill>
                <a:latin typeface="Times New Roman" panose="02020603050405020304" pitchFamily="18" charset="0"/>
                <a:cs typeface="Times New Roman" panose="02020603050405020304" pitchFamily="18" charset="0"/>
              </a:rPr>
              <a:t>               Первый дар </a:t>
            </a:r>
            <a:r>
              <a:rPr lang="ru-RU" sz="2400" b="1" i="1" dirty="0" err="1" smtClean="0">
                <a:solidFill>
                  <a:srgbClr val="C00000"/>
                </a:solidFill>
                <a:latin typeface="Times New Roman" panose="02020603050405020304" pitchFamily="18" charset="0"/>
                <a:cs typeface="Times New Roman" panose="02020603050405020304" pitchFamily="18" charset="0"/>
              </a:rPr>
              <a:t>Фрёбеля</a:t>
            </a:r>
            <a:endParaRPr lang="ru-RU" sz="2400" b="1" i="1" dirty="0" smtClean="0">
              <a:solidFill>
                <a:srgbClr val="C00000"/>
              </a:solidFill>
              <a:latin typeface="Times New Roman" panose="02020603050405020304" pitchFamily="18" charset="0"/>
              <a:cs typeface="Times New Roman" panose="02020603050405020304" pitchFamily="18" charset="0"/>
            </a:endParaRPr>
          </a:p>
          <a:p>
            <a:pPr marL="274320" lvl="0" indent="-274320">
              <a:spcBef>
                <a:spcPts val="600"/>
              </a:spcBef>
              <a:buClr>
                <a:srgbClr val="AC66BB"/>
              </a:buClr>
              <a:buSzPct val="85000"/>
            </a:pPr>
            <a:endParaRPr lang="ru-RU" sz="2400" i="1" dirty="0">
              <a:solidFill>
                <a:srgbClr val="000099"/>
              </a:solidFill>
              <a:latin typeface="Times New Roman" panose="02020603050405020304" pitchFamily="18" charset="0"/>
              <a:cs typeface="Times New Roman" panose="02020603050405020304" pitchFamily="18" charset="0"/>
            </a:endParaRPr>
          </a:p>
          <a:p>
            <a:pPr marL="274320" lvl="0" indent="-274320">
              <a:spcBef>
                <a:spcPts val="600"/>
              </a:spcBef>
              <a:buClr>
                <a:srgbClr val="AC66BB"/>
              </a:buClr>
              <a:buSzPct val="85000"/>
            </a:pPr>
            <a:r>
              <a:rPr lang="ru-RU" sz="2400" b="1" i="1" dirty="0" smtClean="0">
                <a:latin typeface="Times New Roman" panose="02020603050405020304" pitchFamily="18" charset="0"/>
                <a:cs typeface="Times New Roman" panose="02020603050405020304" pitchFamily="18" charset="0"/>
              </a:rPr>
              <a:t>Текстильные </a:t>
            </a:r>
            <a:r>
              <a:rPr lang="ru-RU" sz="2400" b="1" i="1" dirty="0">
                <a:latin typeface="Times New Roman" panose="02020603050405020304" pitchFamily="18" charset="0"/>
                <a:cs typeface="Times New Roman" panose="02020603050405020304" pitchFamily="18" charset="0"/>
              </a:rPr>
              <a:t>мячики на </a:t>
            </a:r>
            <a:r>
              <a:rPr lang="ru-RU" sz="2400" b="1" i="1" dirty="0" smtClean="0">
                <a:latin typeface="Times New Roman" panose="02020603050405020304" pitchFamily="18" charset="0"/>
                <a:cs typeface="Times New Roman" panose="02020603050405020304" pitchFamily="18" charset="0"/>
              </a:rPr>
              <a:t>верёвочке.</a:t>
            </a:r>
          </a:p>
          <a:p>
            <a:pPr marL="274320" lvl="0" indent="-274320">
              <a:spcBef>
                <a:spcPts val="600"/>
              </a:spcBef>
              <a:buClr>
                <a:srgbClr val="AC66BB"/>
              </a:buClr>
              <a:buSzPct val="85000"/>
            </a:pPr>
            <a:r>
              <a:rPr lang="ru-RU" sz="2400" b="1" i="1" dirty="0" smtClean="0">
                <a:latin typeface="Times New Roman" panose="02020603050405020304" pitchFamily="18" charset="0"/>
                <a:cs typeface="Times New Roman" panose="02020603050405020304" pitchFamily="18" charset="0"/>
              </a:rPr>
              <a:t>Подходящий </a:t>
            </a:r>
            <a:r>
              <a:rPr lang="ru-RU" sz="2400" b="1" i="1" dirty="0">
                <a:latin typeface="Times New Roman" panose="02020603050405020304" pitchFamily="18" charset="0"/>
                <a:cs typeface="Times New Roman" panose="02020603050405020304" pitchFamily="18" charset="0"/>
              </a:rPr>
              <a:t>возраст: с 3 месяцев до 4 лет. </a:t>
            </a:r>
            <a:endParaRPr lang="ru-RU" sz="2400" b="1" i="1" dirty="0" smtClean="0">
              <a:solidFill>
                <a:schemeClr val="bg2">
                  <a:lumMod val="10000"/>
                </a:schemeClr>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435428" y="4934735"/>
            <a:ext cx="11103429" cy="1569660"/>
          </a:xfrm>
          <a:prstGeom prst="rect">
            <a:avLst/>
          </a:prstGeom>
        </p:spPr>
        <p:txBody>
          <a:bodyPr wrap="square">
            <a:spAutoFit/>
          </a:bodyPr>
          <a:lstStyle/>
          <a:p>
            <a:r>
              <a:rPr lang="ru-RU" sz="2400" b="1" i="1" dirty="0" smtClean="0">
                <a:solidFill>
                  <a:srgbClr val="383838"/>
                </a:solidFill>
                <a:effectLst/>
                <a:latin typeface="Times New Roman" panose="02020603050405020304" pitchFamily="18" charset="0"/>
                <a:cs typeface="Times New Roman" panose="02020603050405020304" pitchFamily="18" charset="0"/>
              </a:rPr>
              <a:t>Фридрих объяснял, что мягкий шар — самый удобный для нежной детской ручки предмет. Неразвитые пальцы еще не умеют удерживать твердые угловатые предметы, такие как кубики, поэтому для этих целей лучше всего использовать мячи из шерсти.</a:t>
            </a:r>
            <a:endParaRPr lang="ru-RU" sz="2400" b="1" i="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5704114" y="2764911"/>
            <a:ext cx="6212116" cy="1569660"/>
          </a:xfrm>
          <a:prstGeom prst="rect">
            <a:avLst/>
          </a:prstGeom>
        </p:spPr>
        <p:txBody>
          <a:bodyPr wrap="square">
            <a:spAutoFit/>
          </a:bodyPr>
          <a:lstStyle/>
          <a:p>
            <a:r>
              <a:rPr lang="ru-RU" sz="2400" b="1" i="1" dirty="0" smtClean="0">
                <a:solidFill>
                  <a:srgbClr val="383838"/>
                </a:solidFill>
                <a:effectLst/>
                <a:latin typeface="Times New Roman" panose="02020603050405020304" pitchFamily="18" charset="0"/>
                <a:cs typeface="Times New Roman" panose="02020603050405020304" pitchFamily="18" charset="0"/>
              </a:rPr>
              <a:t>Цель игры: знакомство с цветами; первичное понимание формы; развитие пространственного мышления; развитие мелкой моторики. </a:t>
            </a:r>
            <a:endParaRPr lang="ru-RU"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81553652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351</TotalTime>
  <Words>1274</Words>
  <Application>Microsoft Office PowerPoint</Application>
  <PresentationFormat>Произвольный</PresentationFormat>
  <Paragraphs>172</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Image&amp;Matros ®</dc:creator>
  <cp:lastModifiedBy>alyam_aa</cp:lastModifiedBy>
  <cp:revision>163</cp:revision>
  <dcterms:created xsi:type="dcterms:W3CDTF">2021-04-25T10:24:41Z</dcterms:created>
  <dcterms:modified xsi:type="dcterms:W3CDTF">2022-09-06T12:01:25Z</dcterms:modified>
</cp:coreProperties>
</file>