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65" r:id="rId4"/>
    <p:sldId id="259" r:id="rId5"/>
    <p:sldId id="260" r:id="rId6"/>
    <p:sldId id="261" r:id="rId7"/>
    <p:sldId id="258" r:id="rId8"/>
    <p:sldId id="262" r:id="rId9"/>
    <p:sldId id="263" r:id="rId10"/>
    <p:sldId id="264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59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E05E0A-68AE-496A-9DA9-72D15D0103E5}" type="datetimeFigureOut">
              <a:rPr lang="ru-RU" smtClean="0"/>
              <a:pPr/>
              <a:t>10.10.2018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A2D396-DE8B-4C4C-BEB4-070182C73DE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A2D396-DE8B-4C4C-BEB4-070182C73DE2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60000"/>
                <a:lumOff val="40000"/>
              </a:schemeClr>
            </a:gs>
            <a:gs pos="30000">
              <a:schemeClr val="accent2">
                <a:lumMod val="40000"/>
                <a:lumOff val="60000"/>
              </a:schemeClr>
            </a:gs>
            <a:gs pos="70000">
              <a:schemeClr val="accent2">
                <a:lumMod val="40000"/>
                <a:lumOff val="60000"/>
              </a:schemeClr>
            </a:gs>
            <a:gs pos="100000">
              <a:schemeClr val="accent2">
                <a:lumMod val="20000"/>
                <a:lumOff val="80000"/>
              </a:schemeClr>
            </a:gs>
          </a:gsLst>
          <a:lin ang="2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7" Type="http://schemas.openxmlformats.org/officeDocument/2006/relationships/image" Target="../media/image41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 cstate="print">
              <a:alphaModFix amt="24000"/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42844" y="214290"/>
            <a:ext cx="8858312" cy="6500858"/>
          </a:xfrm>
          <a:prstGeom prst="roundRect">
            <a:avLst/>
          </a:prstGeom>
          <a:blipFill>
            <a:blip r:embed="rId2" cstate="print"/>
            <a:stretch>
              <a:fillRect/>
            </a:stretch>
          </a:blip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42908" y="285728"/>
            <a:ext cx="9501254" cy="2500330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</a:rPr>
              <a:t>«Абрамцево в сердце моём»</a:t>
            </a:r>
            <a:r>
              <a:rPr lang="ru-RU" sz="6000" b="1" dirty="0" smtClean="0">
                <a:solidFill>
                  <a:srgbClr val="FF0000"/>
                </a:solidFill>
              </a:rPr>
              <a:t/>
            </a:r>
            <a:br>
              <a:rPr lang="ru-RU" sz="6000" b="1" dirty="0" smtClean="0">
                <a:solidFill>
                  <a:srgbClr val="FF0000"/>
                </a:solidFill>
              </a:rPr>
            </a:br>
            <a:r>
              <a:rPr lang="ru-RU" sz="3100" b="1" i="1" dirty="0" smtClean="0">
                <a:solidFill>
                  <a:srgbClr val="002060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</a:rPr>
              <a:t>к 100-летию музея-усадьбы</a:t>
            </a:r>
            <a:endParaRPr lang="ru-RU" sz="3100" b="1" i="1" dirty="0">
              <a:solidFill>
                <a:srgbClr val="002060"/>
              </a:solidFill>
              <a:effectLst>
                <a:outerShdw blurRad="50800" dist="50800" dir="5400000" algn="ctr" rotWithShape="0">
                  <a:schemeClr val="bg1"/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2976" y="5715016"/>
            <a:ext cx="6972304" cy="828684"/>
          </a:xfrm>
        </p:spPr>
        <p:txBody>
          <a:bodyPr>
            <a:normAutofit fontScale="55000" lnSpcReduction="20000"/>
          </a:bodyPr>
          <a:lstStyle/>
          <a:p>
            <a:r>
              <a:rPr lang="ru-RU" b="1" dirty="0" smtClean="0">
                <a:solidFill>
                  <a:srgbClr val="FFFF00"/>
                </a:solidFill>
                <a:effectLst>
                  <a:outerShdw blurRad="50800" dist="50800" dir="5400000" algn="ctr" rotWithShape="0">
                    <a:srgbClr val="002060"/>
                  </a:outerShdw>
                </a:effectLst>
                <a:latin typeface="Arial Black" pitchFamily="34" charset="0"/>
              </a:rPr>
              <a:t>Познавательный проект в подготовительной группе</a:t>
            </a:r>
          </a:p>
          <a:p>
            <a:r>
              <a:rPr lang="ru-RU" b="1" dirty="0" smtClean="0">
                <a:solidFill>
                  <a:srgbClr val="FFFF00"/>
                </a:solidFill>
                <a:effectLst>
                  <a:outerShdw blurRad="50800" dist="50800" dir="5400000" algn="ctr" rotWithShape="0">
                    <a:srgbClr val="002060"/>
                  </a:outerShdw>
                </a:effectLst>
                <a:latin typeface="Arial Black" pitchFamily="34" charset="0"/>
              </a:rPr>
              <a:t>Сроки реализации  01.10.2018 -05.10.2018</a:t>
            </a:r>
          </a:p>
          <a:p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214282" y="285728"/>
            <a:ext cx="8643998" cy="6429420"/>
          </a:xfrm>
          <a:prstGeom prst="roundRect">
            <a:avLst/>
          </a:prstGeom>
          <a:ln w="762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500042"/>
            <a:ext cx="8543956" cy="107157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</a:rPr>
              <a:t/>
            </a:r>
            <a:br>
              <a:rPr lang="ru-RU" sz="3600" b="1" dirty="0" smtClean="0">
                <a:solidFill>
                  <a:srgbClr val="002060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</a:rPr>
            </a:br>
            <a:r>
              <a:rPr lang="ru-RU" sz="3600" b="1" dirty="0" smtClean="0">
                <a:solidFill>
                  <a:srgbClr val="002060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</a:rPr>
              <a:t>В усадьбу Абрамцево всей семьей</a:t>
            </a:r>
            <a:br>
              <a:rPr lang="ru-RU" sz="3600" b="1" dirty="0" smtClean="0">
                <a:solidFill>
                  <a:srgbClr val="002060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</a:rPr>
            </a:br>
            <a:r>
              <a:rPr lang="ru-RU" sz="2800" b="1" dirty="0" smtClean="0">
                <a:solidFill>
                  <a:srgbClr val="002060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</a:rPr>
              <a:t>Семья Матвея Макарова на празднике «Венец лета» </a:t>
            </a:r>
            <a:r>
              <a:rPr lang="ru-RU" sz="3600" b="1" dirty="0" smtClean="0">
                <a:solidFill>
                  <a:srgbClr val="002060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</a:rPr>
              <a:t/>
            </a:r>
            <a:br>
              <a:rPr lang="ru-RU" sz="3600" b="1" dirty="0" smtClean="0">
                <a:solidFill>
                  <a:srgbClr val="002060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</a:rPr>
            </a:br>
            <a:endParaRPr lang="ru-RU" sz="3600" dirty="0"/>
          </a:p>
        </p:txBody>
      </p:sp>
      <p:sp>
        <p:nvSpPr>
          <p:cNvPr id="2050" name="AutoShape 2" descr="https://mail.rambler.ru/m/folder/INBOX/8594.2/view/id/20180819_02025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2" name="AutoShape 4" descr="https://mail.rambler.ru/m/folder/INBOX/8594.2/view/id/20180819_02025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3" name="Picture 5" descr="C:\Users\ФФФ\Desktop\защита на категорию\комплексно-тематическое планирование\ДОУ 72 - нормальная\проекты и досуги в группе\Проект Абрамцево\attachments (8)\20180819_0144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2098" y="1714488"/>
            <a:ext cx="2667018" cy="1500198"/>
          </a:xfrm>
          <a:prstGeom prst="rect">
            <a:avLst/>
          </a:prstGeom>
          <a:noFill/>
        </p:spPr>
      </p:pic>
      <p:pic>
        <p:nvPicPr>
          <p:cNvPr id="2054" name="Picture 6" descr="C:\Users\ФФФ\Desktop\защита на категорию\комплексно-тематическое планирование\ДОУ 72 - нормальная\проекты и досуги в группе\Проект Абрамцево\attachments (8)\20180819_02025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14546" y="2000240"/>
            <a:ext cx="2786083" cy="1567172"/>
          </a:xfrm>
          <a:prstGeom prst="rect">
            <a:avLst/>
          </a:prstGeom>
          <a:noFill/>
        </p:spPr>
      </p:pic>
      <p:pic>
        <p:nvPicPr>
          <p:cNvPr id="2055" name="Picture 7" descr="C:\Users\ФФФ\Desktop\защита на категорию\комплексно-тематическое планирование\ДОУ 72 - нормальная\проекты и досуги в группе\Проект Абрамцево\attachments (8)\20180819_02262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6248" y="3214686"/>
            <a:ext cx="2758958" cy="1551914"/>
          </a:xfrm>
          <a:prstGeom prst="rect">
            <a:avLst/>
          </a:prstGeom>
          <a:noFill/>
        </p:spPr>
      </p:pic>
      <p:pic>
        <p:nvPicPr>
          <p:cNvPr id="2056" name="Picture 8" descr="C:\Users\ФФФ\Desktop\защита на категорию\комплексно-тематическое планирование\ДОУ 72 - нормальная\проекты и досуги в группе\Проект Абрамцево\attachments (8)\20180819_02551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2910" y="4071942"/>
            <a:ext cx="4071967" cy="2290481"/>
          </a:xfrm>
          <a:prstGeom prst="rect">
            <a:avLst/>
          </a:prstGeom>
          <a:noFill/>
        </p:spPr>
      </p:pic>
      <p:pic>
        <p:nvPicPr>
          <p:cNvPr id="2057" name="Picture 9" descr="C:\Users\ФФФ\Desktop\защита на категорию\комплексно-тематическое планирование\ДОУ 72 - нормальная\проекты и досуги в группе\Проект Абрамцево\attachments (8)\20180819_02515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72132" y="1643050"/>
            <a:ext cx="2928958" cy="1647539"/>
          </a:xfrm>
          <a:prstGeom prst="rect">
            <a:avLst/>
          </a:prstGeom>
          <a:noFill/>
        </p:spPr>
      </p:pic>
      <p:pic>
        <p:nvPicPr>
          <p:cNvPr id="2058" name="Picture 10" descr="C:\Users\ФФФ\Desktop\защита на категорию\комплексно-тематическое планирование\ДОУ 72 - нормальная\проекты и досуги в группе\Проект Абрамцево\attachments (8)\20180819_024446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191127" y="4500570"/>
            <a:ext cx="3302026" cy="18573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14282" y="214290"/>
            <a:ext cx="8715436" cy="6500858"/>
          </a:xfrm>
          <a:prstGeom prst="roundRect">
            <a:avLst/>
          </a:prstGeom>
          <a:ln w="762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714348" y="439333"/>
            <a:ext cx="7929618" cy="563231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Цель проекта: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Приобщение дошкольников к истории и культуре родного края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через наследие музея-усадьбы «Абрамцево» с использованием информационно-коммуникативных технологий.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Задачи проекта: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знакомить детей с историей усадьбы Абрамцево -  памятником культуры;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осваивать многовековое культурное наследие русского народа, знакомить</a:t>
            </a:r>
            <a:r>
              <a:rPr kumimoji="0" lang="ru-RU" sz="2400" b="0" i="1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художественным творчеством земляков;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воспитывать любовь к Родине и чувство патриотизма;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воспитывать чувство гордости за своих земляков;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формировать представления об историческом прошлом своего народа.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14282" y="214290"/>
            <a:ext cx="8715436" cy="6500858"/>
          </a:xfrm>
          <a:prstGeom prst="roundRect">
            <a:avLst/>
          </a:prstGeom>
          <a:ln w="762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428604"/>
            <a:ext cx="8401080" cy="357190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</a:rPr>
              <a:t>Виртуальная экскурсия в музей-усадьбу Абрамцево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16386" name="Picture 2" descr="C:\Users\ФФФ\Desktop\защита на категорию\комплексно-тематическое планирование\ДОУ 72 - нормальная\проекты и досуги в группе\Проект Абрамцево\фото\IMG-20181005-WA00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57884" y="785794"/>
            <a:ext cx="2845968" cy="2214578"/>
          </a:xfrm>
          <a:prstGeom prst="rect">
            <a:avLst/>
          </a:prstGeom>
          <a:noFill/>
        </p:spPr>
      </p:pic>
      <p:pic>
        <p:nvPicPr>
          <p:cNvPr id="16387" name="Picture 3" descr="C:\Users\ФФФ\Desktop\защита на категорию\комплексно-тематическое планирование\ДОУ 72 - нормальная\проекты и досуги в группе\Проект Абрамцево\фото\IMG-20181005-WA00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3071810"/>
            <a:ext cx="2841786" cy="3071834"/>
          </a:xfrm>
          <a:prstGeom prst="rect">
            <a:avLst/>
          </a:prstGeom>
          <a:noFill/>
        </p:spPr>
      </p:pic>
      <p:pic>
        <p:nvPicPr>
          <p:cNvPr id="16388" name="Picture 4" descr="C:\Users\ФФФ\Desktop\защита на категорию\комплексно-тематическое планирование\100 лет Абрамцево\506388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904856"/>
            <a:ext cx="2714645" cy="1809763"/>
          </a:xfrm>
          <a:prstGeom prst="rect">
            <a:avLst/>
          </a:prstGeom>
          <a:noFill/>
        </p:spPr>
      </p:pic>
      <p:pic>
        <p:nvPicPr>
          <p:cNvPr id="16389" name="Picture 5" descr="C:\Users\ФФФ\Desktop\защита на категорию\комплексно-тематическое планирование\100 лет Абрамцево\628639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71736" y="4900495"/>
            <a:ext cx="2500330" cy="1626191"/>
          </a:xfrm>
          <a:prstGeom prst="rect">
            <a:avLst/>
          </a:prstGeom>
          <a:noFill/>
        </p:spPr>
      </p:pic>
      <p:pic>
        <p:nvPicPr>
          <p:cNvPr id="16390" name="Picture 6" descr="C:\Users\ФФФ\Desktop\защита на категорию\комплексно-тематическое планирование\100 лет Абрамцево\abramtsevo_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29388" y="3143248"/>
            <a:ext cx="2238628" cy="1678836"/>
          </a:xfrm>
          <a:prstGeom prst="rect">
            <a:avLst/>
          </a:prstGeom>
          <a:noFill/>
        </p:spPr>
      </p:pic>
      <p:pic>
        <p:nvPicPr>
          <p:cNvPr id="16391" name="Picture 7" descr="C:\Users\ФФФ\Desktop\защита на категорию\комплексно-тематическое планирование\100 лет Абрамцево\754f602c23b3bff0591b71ba0f745f9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00364" y="1214422"/>
            <a:ext cx="3234928" cy="2143140"/>
          </a:xfrm>
          <a:prstGeom prst="rect">
            <a:avLst/>
          </a:prstGeom>
          <a:noFill/>
        </p:spPr>
      </p:pic>
      <p:pic>
        <p:nvPicPr>
          <p:cNvPr id="16392" name="Picture 8" descr="C:\Users\ФФФ\Desktop\защита на категорию\комплексно-тематическое планирование\100 лет Абрамцево\75bc58cb27bb1ed365fc00002569f572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214942" y="4929198"/>
            <a:ext cx="2357454" cy="1620749"/>
          </a:xfrm>
          <a:prstGeom prst="rect">
            <a:avLst/>
          </a:prstGeom>
          <a:noFill/>
        </p:spPr>
      </p:pic>
      <p:sp>
        <p:nvSpPr>
          <p:cNvPr id="16393" name="Rectangle 9"/>
          <p:cNvSpPr>
            <a:spLocks noChangeArrowheads="1"/>
          </p:cNvSpPr>
          <p:nvPr/>
        </p:nvSpPr>
        <p:spPr bwMode="auto">
          <a:xfrm>
            <a:off x="3214678" y="3321278"/>
            <a:ext cx="3286148" cy="129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Я иду знакомою тропой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 твоим, Абрамцево, дорожкам.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Тайну мне, усадьба, приоткрой,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Ту далёкую, хоть на немножко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lang="ru-RU" u="sng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(Марьяна</a:t>
            </a:r>
            <a:r>
              <a:rPr kumimoji="0" lang="ru-RU" sz="1400" b="1" i="1" strike="noStrike" cap="none" normalizeH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Бажанова)</a:t>
            </a:r>
            <a:endParaRPr kumimoji="0" lang="ru-RU" sz="1400" b="1" i="1" strike="noStrike" cap="none" normalizeH="0" baseline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214282" y="214290"/>
            <a:ext cx="8715436" cy="6286544"/>
          </a:xfrm>
          <a:prstGeom prst="roundRect">
            <a:avLst/>
          </a:prstGeom>
          <a:ln w="762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берегу речушки </a:t>
            </a:r>
            <a:r>
              <a:rPr lang="ru-RU" sz="1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Вори</a:t>
            </a:r>
            <a:r>
              <a:rPr lang="ru-RU" sz="1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ctr"/>
            <a:r>
              <a:rPr lang="ru-RU" sz="1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 Троицы, почти рядком,</a:t>
            </a:r>
          </a:p>
          <a:p>
            <a:pPr algn="ctr"/>
            <a:r>
              <a:rPr lang="ru-RU" sz="1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Лежит старинное подворье:</a:t>
            </a:r>
          </a:p>
          <a:p>
            <a:pPr algn="ctr"/>
            <a:r>
              <a:rPr lang="ru-RU" sz="1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Прекрасный парк, и пруд, и дом.</a:t>
            </a:r>
          </a:p>
          <a:p>
            <a:pPr algn="ctr"/>
            <a:r>
              <a:rPr lang="ru-RU" sz="1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 в парке - липы и берёзы,</a:t>
            </a:r>
          </a:p>
          <a:p>
            <a:pPr algn="ctr"/>
            <a:r>
              <a:rPr lang="ru-RU" sz="1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Ещё грибные уголки.</a:t>
            </a:r>
          </a:p>
          <a:p>
            <a:pPr algn="ctr"/>
            <a:r>
              <a:rPr lang="ru-RU" sz="1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листья осенью, как слёзы,</a:t>
            </a:r>
          </a:p>
          <a:p>
            <a:pPr algn="ctr"/>
            <a:r>
              <a:rPr lang="ru-RU" sz="1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Плывут по заводи реки.</a:t>
            </a:r>
          </a:p>
          <a:p>
            <a:pPr algn="ctr"/>
            <a:r>
              <a:rPr lang="ru-RU" sz="1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Течёт спокойно речка </a:t>
            </a:r>
            <a:r>
              <a:rPr lang="ru-RU" sz="1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Воря</a:t>
            </a:r>
            <a:r>
              <a:rPr lang="ru-RU" sz="1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ctr"/>
            <a:r>
              <a:rPr lang="ru-RU" sz="1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Зеленовато-глубока,</a:t>
            </a:r>
          </a:p>
          <a:p>
            <a:pPr algn="ctr"/>
            <a:r>
              <a:rPr lang="ru-RU" sz="1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Красой и с Волгою поспорит</a:t>
            </a:r>
          </a:p>
          <a:p>
            <a:pPr algn="ctr"/>
            <a:r>
              <a:rPr lang="ru-RU" sz="1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 всем известная река.</a:t>
            </a:r>
          </a:p>
          <a:p>
            <a:pPr algn="ctr"/>
            <a:r>
              <a:rPr lang="ru-RU" sz="1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привлекают наши взоры</a:t>
            </a:r>
          </a:p>
          <a:p>
            <a:pPr algn="ctr"/>
            <a:r>
              <a:rPr lang="ru-RU" sz="1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Леса, поляны и поля -</a:t>
            </a:r>
          </a:p>
          <a:p>
            <a:pPr algn="ctr"/>
            <a:r>
              <a:rPr lang="ru-RU" sz="1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Родные русские просторы,</a:t>
            </a:r>
          </a:p>
          <a:p>
            <a:pPr algn="ctr"/>
            <a:r>
              <a:rPr lang="ru-RU" sz="1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Родная русская земля!</a:t>
            </a:r>
          </a:p>
          <a:p>
            <a:pPr algn="ctr"/>
            <a:r>
              <a:rPr lang="ru-RU" sz="1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Нежны закаты и восходы,</a:t>
            </a:r>
          </a:p>
          <a:p>
            <a:pPr algn="ctr"/>
            <a:r>
              <a:rPr lang="ru-RU" sz="1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в душу льётся благовест</a:t>
            </a:r>
          </a:p>
          <a:p>
            <a:pPr algn="ctr"/>
            <a:r>
              <a:rPr lang="ru-RU" sz="1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Прекрасной северной природы,</a:t>
            </a:r>
          </a:p>
          <a:p>
            <a:pPr algn="ctr"/>
            <a:r>
              <a:rPr lang="ru-RU" sz="1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Чудесных подмосковных мест.</a:t>
            </a:r>
          </a:p>
          <a:p>
            <a:pPr algn="ctr"/>
            <a:r>
              <a:rPr lang="ru-RU" sz="1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(Иван </a:t>
            </a:r>
            <a:r>
              <a:rPr lang="ru-RU" sz="14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Есаулков</a:t>
            </a:r>
            <a:r>
              <a:rPr lang="ru-RU" sz="1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14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</a:rPr>
              <a:t>Осень. Абрамцево.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18434" name="Picture 2" descr="https://kelohouse.ru/images/alybom17/3.jpg"/>
          <p:cNvPicPr>
            <a:picLocks noChangeAspect="1" noChangeArrowheads="1"/>
          </p:cNvPicPr>
          <p:nvPr/>
        </p:nvPicPr>
        <p:blipFill>
          <a:blip r:embed="rId2" cstate="print"/>
          <a:srcRect l="12500" r="8331" b="28123"/>
          <a:stretch>
            <a:fillRect/>
          </a:stretch>
        </p:blipFill>
        <p:spPr bwMode="auto">
          <a:xfrm>
            <a:off x="285720" y="1214422"/>
            <a:ext cx="2928958" cy="1849868"/>
          </a:xfrm>
          <a:prstGeom prst="rect">
            <a:avLst/>
          </a:prstGeom>
          <a:noFill/>
        </p:spPr>
      </p:pic>
      <p:pic>
        <p:nvPicPr>
          <p:cNvPr id="18435" name="Picture 3" descr="C:\Users\ФФФ\Desktop\защита на категорию\комплексно-тематическое планирование\ДОУ 72 - нормальная\проекты и досуги в группе\Проект Абрамцево\фото\P_20181001_121925_vHDR_O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57884" y="3929066"/>
            <a:ext cx="2928958" cy="1712140"/>
          </a:xfrm>
          <a:prstGeom prst="rect">
            <a:avLst/>
          </a:prstGeom>
          <a:noFill/>
        </p:spPr>
      </p:pic>
      <p:pic>
        <p:nvPicPr>
          <p:cNvPr id="18436" name="Picture 4" descr="C:\Users\ФФФ\Desktop\защита на категорию\комплексно-тематическое планирование\ДОУ 72 - нормальная\проекты и досуги в группе\Проект Абрамцево\фото\P_20181001_121949_vHDR_On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57884" y="1500174"/>
            <a:ext cx="2898498" cy="1928546"/>
          </a:xfrm>
          <a:prstGeom prst="rect">
            <a:avLst/>
          </a:prstGeom>
          <a:noFill/>
        </p:spPr>
      </p:pic>
      <p:pic>
        <p:nvPicPr>
          <p:cNvPr id="18437" name="Picture 5" descr="C:\Users\ФФФ\Desktop\защита на категорию\комплексно-тематическое планирование\ДОУ 72 - нормальная\проекты и досуги в группе\Проект Абрамцево\фото\P_20181001_122016_vHDR_On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20" y="3571876"/>
            <a:ext cx="2969644" cy="19810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214282" y="285728"/>
            <a:ext cx="8643998" cy="6429420"/>
          </a:xfrm>
          <a:prstGeom prst="roundRect">
            <a:avLst/>
          </a:prstGeom>
          <a:ln w="762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500042"/>
            <a:ext cx="8043890" cy="917596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</a:rPr>
              <a:t>Путешествие в абрамцевское детство</a:t>
            </a:r>
            <a:r>
              <a:rPr lang="ru-RU" sz="2000" b="1" dirty="0" smtClean="0">
                <a:solidFill>
                  <a:srgbClr val="002060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</a:rPr>
              <a:t/>
            </a:r>
            <a:br>
              <a:rPr lang="ru-RU" sz="2000" b="1" dirty="0" smtClean="0">
                <a:solidFill>
                  <a:srgbClr val="002060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</a:rPr>
            </a:br>
            <a:r>
              <a:rPr lang="ru-RU" sz="2000" b="1" dirty="0" smtClean="0">
                <a:solidFill>
                  <a:srgbClr val="002060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</a:rPr>
              <a:t>с руководителем краеведческой студии «</a:t>
            </a:r>
            <a:r>
              <a:rPr lang="ru-RU" sz="2000" b="1" dirty="0" err="1" smtClean="0">
                <a:solidFill>
                  <a:srgbClr val="002060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</a:rPr>
              <a:t>Радоника</a:t>
            </a:r>
            <a:r>
              <a:rPr lang="ru-RU" sz="2000" b="1" dirty="0" smtClean="0">
                <a:solidFill>
                  <a:srgbClr val="002060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</a:rPr>
              <a:t>» Н.В. Малашиной</a:t>
            </a:r>
            <a:endParaRPr lang="ru-RU" sz="2000" dirty="0"/>
          </a:p>
        </p:txBody>
      </p:sp>
      <p:pic>
        <p:nvPicPr>
          <p:cNvPr id="17409" name="Picture 1" descr="C:\Users\ФФФ\Desktop\защита на категорию\комплексно-тематическое планирование\ДОУ 72 - нормальная\проекты и досуги в группе\Проект Абрамцево\фото\P_20181004_105719_vHDR_O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43174" y="1428736"/>
            <a:ext cx="2500330" cy="2762513"/>
          </a:xfrm>
          <a:prstGeom prst="rect">
            <a:avLst/>
          </a:prstGeom>
          <a:noFill/>
        </p:spPr>
      </p:pic>
      <p:pic>
        <p:nvPicPr>
          <p:cNvPr id="17411" name="Picture 3" descr="C:\Users\ФФФ\Desktop\защита на категорию\комплексно-тематическое планирование\ДОУ 72 - нормальная\проекты и досуги в группе\Проект Абрамцево\фото\P_20181004_104923_vHDR_On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1428736"/>
            <a:ext cx="2000264" cy="2667019"/>
          </a:xfrm>
          <a:prstGeom prst="rect">
            <a:avLst/>
          </a:prstGeom>
          <a:noFill/>
        </p:spPr>
      </p:pic>
      <p:pic>
        <p:nvPicPr>
          <p:cNvPr id="17412" name="Picture 4" descr="C:\Users\ФФФ\Desktop\защита на категорию\комплексно-тематическое планирование\ДОУ 72 - нормальная\проекты и досуги в группе\Проект Абрамцево\фото\P_20181004_102503_vHDR_On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43570" y="3929066"/>
            <a:ext cx="2357454" cy="2687636"/>
          </a:xfrm>
          <a:prstGeom prst="rect">
            <a:avLst/>
          </a:prstGeom>
          <a:noFill/>
        </p:spPr>
      </p:pic>
      <p:pic>
        <p:nvPicPr>
          <p:cNvPr id="17413" name="Picture 5" descr="C:\Users\ФФФ\Desktop\защита на категорию\комплексно-тематическое планирование\ДОУ 72 - нормальная\проекты и досуги в группе\Проект Абрамцево\фото\P_20181004_104958_vHDR_On.jpg"/>
          <p:cNvPicPr>
            <a:picLocks noChangeAspect="1" noChangeArrowheads="1"/>
          </p:cNvPicPr>
          <p:nvPr/>
        </p:nvPicPr>
        <p:blipFill>
          <a:blip r:embed="rId6" cstate="print"/>
          <a:srcRect t="33538" r="16536"/>
          <a:stretch>
            <a:fillRect/>
          </a:stretch>
        </p:blipFill>
        <p:spPr bwMode="auto">
          <a:xfrm>
            <a:off x="857224" y="4286256"/>
            <a:ext cx="3857652" cy="2303851"/>
          </a:xfrm>
          <a:prstGeom prst="rect">
            <a:avLst/>
          </a:prstGeom>
          <a:noFill/>
        </p:spPr>
      </p:pic>
      <p:pic>
        <p:nvPicPr>
          <p:cNvPr id="17414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572132" y="1571612"/>
            <a:ext cx="2890548" cy="21679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285720" y="214290"/>
            <a:ext cx="8643998" cy="6429420"/>
          </a:xfrm>
          <a:prstGeom prst="roundRect">
            <a:avLst/>
          </a:prstGeom>
          <a:ln w="762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</a:rPr>
              <a:t>Мастер-класс </a:t>
            </a:r>
            <a:br>
              <a:rPr lang="ru-RU" b="1" dirty="0" smtClean="0">
                <a:solidFill>
                  <a:srgbClr val="002060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</a:rPr>
            </a:br>
            <a:r>
              <a:rPr lang="ru-RU" b="1" dirty="0" smtClean="0">
                <a:solidFill>
                  <a:srgbClr val="002060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</a:rPr>
              <a:t>«Тряпичная куколка-колокольчик»</a:t>
            </a:r>
            <a:endParaRPr lang="ru-RU" dirty="0"/>
          </a:p>
        </p:txBody>
      </p:sp>
      <p:pic>
        <p:nvPicPr>
          <p:cNvPr id="20482" name="Picture 2" descr="C:\Users\ФФФ\Desktop\защита на категорию\комплексно-тематическое планирование\ДОУ 72 - нормальная\проекты и досуги в группе\Проект Абрамцево\фото\P_20181003_161953_vHDR_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4810" y="1643050"/>
            <a:ext cx="4112229" cy="2587807"/>
          </a:xfrm>
          <a:prstGeom prst="rect">
            <a:avLst/>
          </a:prstGeom>
          <a:noFill/>
        </p:spPr>
      </p:pic>
      <p:pic>
        <p:nvPicPr>
          <p:cNvPr id="20483" name="Picture 3" descr="C:\Users\ФФФ\Desktop\защита на категорию\комплексно-тематическое планирование\ДОУ 72 - нормальная\проекты и досуги в группе\Проект Абрамцево\фото\P_20181005_093122_vHDR_O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57950" y="4572008"/>
            <a:ext cx="2214578" cy="1633690"/>
          </a:xfrm>
          <a:prstGeom prst="rect">
            <a:avLst/>
          </a:prstGeom>
          <a:noFill/>
        </p:spPr>
      </p:pic>
      <p:pic>
        <p:nvPicPr>
          <p:cNvPr id="20484" name="Picture 4" descr="C:\Users\ФФФ\Desktop\защита на категорию\комплексно-тематическое планирование\ДОУ 72 - нормальная\проекты и досуги в группе\Проект Абрамцево\фото\P_20181005_093111_vHDR_On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71934" y="4500570"/>
            <a:ext cx="2058581" cy="1830180"/>
          </a:xfrm>
          <a:prstGeom prst="rect">
            <a:avLst/>
          </a:prstGeom>
          <a:noFill/>
        </p:spPr>
      </p:pic>
      <p:sp>
        <p:nvSpPr>
          <p:cNvPr id="8" name="Скругленный прямоугольник 7"/>
          <p:cNvSpPr/>
          <p:nvPr/>
        </p:nvSpPr>
        <p:spPr>
          <a:xfrm>
            <a:off x="642910" y="1857364"/>
            <a:ext cx="3214710" cy="4071966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Колокольчик - кукла добрых вестей, оберег хорошего настроения. Эта куколка - веселая, задорная, приносит в дом радость и веселье. Даря Колокольчик, человек желает своему другу получать только хорошие известия и поддерживает в нем радостное и веселое настроение. 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/>
          <p:cNvSpPr/>
          <p:nvPr/>
        </p:nvSpPr>
        <p:spPr>
          <a:xfrm>
            <a:off x="142844" y="142852"/>
            <a:ext cx="8858312" cy="6500858"/>
          </a:xfrm>
          <a:prstGeom prst="roundRect">
            <a:avLst/>
          </a:prstGeom>
          <a:ln w="762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1222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</a:rPr>
              <a:t>Интерактивная викторина по сказке </a:t>
            </a:r>
            <a:br>
              <a:rPr lang="ru-RU" sz="3200" b="1" dirty="0" smtClean="0">
                <a:solidFill>
                  <a:srgbClr val="002060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</a:rPr>
            </a:br>
            <a:r>
              <a:rPr lang="ru-RU" sz="3200" b="1" dirty="0" smtClean="0">
                <a:solidFill>
                  <a:srgbClr val="002060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</a:rPr>
              <a:t>С.Т. Аксакова «Аленький цветочек»</a:t>
            </a:r>
            <a:endParaRPr lang="ru-RU" sz="3200" dirty="0"/>
          </a:p>
        </p:txBody>
      </p:sp>
      <p:pic>
        <p:nvPicPr>
          <p:cNvPr id="19458" name="Picture 2" descr="C:\Users\ФФФ\Desktop\защита на категорию\комплексно-тематическое планирование\ДОУ 72 - нормальная\проекты и досуги в группе\Проект Абрамцево\фото\IMG-20181005-WA00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8" y="1357298"/>
            <a:ext cx="3071834" cy="4552440"/>
          </a:xfrm>
          <a:prstGeom prst="rect">
            <a:avLst/>
          </a:prstGeom>
          <a:noFill/>
        </p:spPr>
      </p:pic>
      <p:pic>
        <p:nvPicPr>
          <p:cNvPr id="19460" name="Picture 4" descr="http://hotkraeved.ru/wp-content/uploads/2017/07/%D0%B0%D0%BA%D1%81%D0%B0%D0%BA%D0%BE%D0%B2-%D1%82%D1%80%D1%83%D1%82%D0%BE%D0%B2%D1%81%D0%BA%D0%B8%D0%B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1500174"/>
            <a:ext cx="1317235" cy="1687525"/>
          </a:xfrm>
          <a:prstGeom prst="rect">
            <a:avLst/>
          </a:prstGeom>
          <a:noFill/>
        </p:spPr>
      </p:pic>
      <p:pic>
        <p:nvPicPr>
          <p:cNvPr id="19462" name="Picture 6" descr="http://www.asplib.ru/imgs/102016/14/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14480" y="1357298"/>
            <a:ext cx="2428892" cy="1876319"/>
          </a:xfrm>
          <a:prstGeom prst="rect">
            <a:avLst/>
          </a:prstGeom>
          <a:noFill/>
        </p:spPr>
      </p:pic>
      <p:pic>
        <p:nvPicPr>
          <p:cNvPr id="19464" name="Picture 8" descr="http://alocvet.narod.ru/pic/pel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14810" y="1500174"/>
            <a:ext cx="1358029" cy="1714512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714348" y="3357562"/>
            <a:ext cx="407196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Этот цветок был весьма необычный,</a:t>
            </a:r>
            <a:br>
              <a:rPr lang="ru-RU" sz="1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Путь же к нему был такой непривычный.</a:t>
            </a:r>
          </a:p>
          <a:p>
            <a:pPr algn="ctr"/>
            <a:r>
              <a:rPr lang="ru-RU" sz="1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Кто же прекрасный цветок охраняет?</a:t>
            </a:r>
          </a:p>
          <a:p>
            <a:pPr algn="ctr"/>
            <a:r>
              <a:rPr lang="ru-RU" sz="1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Тот, кого чудищем все называют.</a:t>
            </a:r>
          </a:p>
          <a:p>
            <a:pPr algn="ctr"/>
            <a:r>
              <a:rPr lang="ru-RU" sz="1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Бедный </a:t>
            </a:r>
            <a:r>
              <a:rPr lang="ru-RU" sz="16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отец.....он</a:t>
            </a:r>
            <a:r>
              <a:rPr lang="ru-RU" sz="1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сорвал тот цветок.</a:t>
            </a:r>
          </a:p>
          <a:p>
            <a:pPr algn="ctr"/>
            <a:r>
              <a:rPr lang="ru-RU" sz="1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Аленький, словно в костре уголек.</a:t>
            </a:r>
          </a:p>
          <a:p>
            <a:pPr algn="ctr"/>
            <a:r>
              <a:rPr lang="ru-RU" sz="1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Дочери милой цветок он отдал.</a:t>
            </a:r>
          </a:p>
          <a:p>
            <a:pPr algn="ctr"/>
            <a:r>
              <a:rPr lang="ru-RU" sz="1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 он вернуться назад обещал.</a:t>
            </a:r>
          </a:p>
          <a:p>
            <a:pPr algn="ctr"/>
            <a:r>
              <a:rPr lang="ru-RU" sz="1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Аленький, </a:t>
            </a:r>
            <a:r>
              <a:rPr lang="ru-RU" sz="16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аленький...милый</a:t>
            </a:r>
            <a:r>
              <a:rPr lang="ru-RU" sz="1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цветок! Сколько возникло с тобою тревог!</a:t>
            </a:r>
          </a:p>
          <a:p>
            <a:pPr algn="ctr"/>
            <a:r>
              <a:rPr lang="ru-RU" sz="1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 в сказке этой прекрасный конец. </a:t>
            </a:r>
          </a:p>
          <a:p>
            <a:pPr algn="ctr"/>
            <a:r>
              <a:rPr lang="ru-RU" sz="1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Принц и принцесса пошли под венец.</a:t>
            </a:r>
            <a:endParaRPr lang="ru-RU" sz="16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285720" y="214290"/>
            <a:ext cx="8643998" cy="6429420"/>
          </a:xfrm>
          <a:prstGeom prst="roundRect">
            <a:avLst/>
          </a:prstGeom>
          <a:ln w="762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6314" y="1643050"/>
            <a:ext cx="4114800" cy="108266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</a:rPr>
              <a:t>Сказка в гости </a:t>
            </a:r>
            <a:br>
              <a:rPr lang="ru-RU" b="1" dirty="0" smtClean="0">
                <a:solidFill>
                  <a:srgbClr val="002060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</a:rPr>
            </a:br>
            <a:r>
              <a:rPr lang="ru-RU" b="1" dirty="0" smtClean="0">
                <a:solidFill>
                  <a:srgbClr val="002060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</a:rPr>
              <a:t>к нам пришла…</a:t>
            </a:r>
            <a:endParaRPr lang="ru-RU" dirty="0"/>
          </a:p>
        </p:txBody>
      </p:sp>
      <p:pic>
        <p:nvPicPr>
          <p:cNvPr id="21507" name="Picture 3" descr="C:\Users\ФФФ\Desktop\защита на категорию\комплексно-тематическое планирование\ДОУ 72 - нормальная\проекты и досуги в группе\Проект Абрамцево\фото\P_20181005_095354_vHDR_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7686" y="2857495"/>
            <a:ext cx="4357718" cy="3268289"/>
          </a:xfrm>
          <a:prstGeom prst="rect">
            <a:avLst/>
          </a:prstGeom>
          <a:noFill/>
        </p:spPr>
      </p:pic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571480"/>
            <a:ext cx="4357718" cy="3632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509" name="Picture 5" descr="https://mmedia.ozone.ru/multimedia/101941111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43042" y="4357694"/>
            <a:ext cx="1571636" cy="2140708"/>
          </a:xfrm>
          <a:prstGeom prst="rect">
            <a:avLst/>
          </a:prstGeom>
          <a:noFill/>
        </p:spPr>
      </p:pic>
      <p:pic>
        <p:nvPicPr>
          <p:cNvPr id="21511" name="Picture 7" descr="http://detsad-ivushka.ucoz.ru/logotip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29322" y="285728"/>
            <a:ext cx="1428760" cy="14544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285720" y="214290"/>
            <a:ext cx="8643998" cy="6429420"/>
          </a:xfrm>
          <a:prstGeom prst="roundRect">
            <a:avLst/>
          </a:prstGeom>
          <a:ln w="762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472518" cy="571504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</a:rPr>
              <a:t>Выставка семейных творческих работ</a:t>
            </a:r>
            <a:endParaRPr lang="ru-RU" sz="3600" dirty="0"/>
          </a:p>
        </p:txBody>
      </p:sp>
      <p:pic>
        <p:nvPicPr>
          <p:cNvPr id="1027" name="Picture 3" descr="C:\Users\ФФФ\Desktop\защита на категорию\комплексно-тематическое планирование\ДОУ 72 - нормальная\проекты и досуги в группе\Проект Абрамцево\фото\P_20180919_140334_vHDR_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071546"/>
            <a:ext cx="1363197" cy="1817596"/>
          </a:xfrm>
          <a:prstGeom prst="rect">
            <a:avLst/>
          </a:prstGeom>
          <a:noFill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lum bright="10000"/>
          </a:blip>
          <a:srcRect/>
          <a:stretch>
            <a:fillRect/>
          </a:stretch>
        </p:blipFill>
        <p:spPr bwMode="auto">
          <a:xfrm>
            <a:off x="7286644" y="1142984"/>
            <a:ext cx="1352981" cy="1803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9124" y="1071546"/>
            <a:ext cx="2428892" cy="1821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3108" y="1071546"/>
            <a:ext cx="2000264" cy="1684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7159" y="3786190"/>
            <a:ext cx="2286015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643174" y="3786190"/>
            <a:ext cx="2286017" cy="1714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8" cstate="print"/>
          <a:srcRect t="2837"/>
          <a:stretch>
            <a:fillRect/>
          </a:stretch>
        </p:blipFill>
        <p:spPr bwMode="auto">
          <a:xfrm>
            <a:off x="5429256" y="3786190"/>
            <a:ext cx="2940951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" name="Прямоугольник 16"/>
          <p:cNvSpPr/>
          <p:nvPr/>
        </p:nvSpPr>
        <p:spPr>
          <a:xfrm>
            <a:off x="428596" y="2857496"/>
            <a:ext cx="1500198" cy="642942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dirty="0" smtClean="0"/>
          </a:p>
          <a:p>
            <a:pPr algn="ctr"/>
            <a:r>
              <a:rPr lang="ru-RU" sz="1200" dirty="0" smtClean="0"/>
              <a:t>«По мотивам русской матрешки»</a:t>
            </a:r>
          </a:p>
          <a:p>
            <a:pPr algn="ctr"/>
            <a:r>
              <a:rPr lang="ru-RU" sz="1200" dirty="0" smtClean="0"/>
              <a:t>Семья Вани Костина</a:t>
            </a:r>
          </a:p>
          <a:p>
            <a:pPr algn="ctr"/>
            <a:endParaRPr lang="ru-RU" sz="12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143108" y="2714620"/>
            <a:ext cx="2000264" cy="642942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Изразец  «Абрамцевская майолика»</a:t>
            </a:r>
          </a:p>
          <a:p>
            <a:pPr algn="ctr"/>
            <a:r>
              <a:rPr lang="ru-RU" sz="1200" dirty="0" smtClean="0"/>
              <a:t>Семья  Артема Фадеева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4429124" y="2857496"/>
            <a:ext cx="2428892" cy="571504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Главный усадебный дом. Абрамцево.</a:t>
            </a:r>
          </a:p>
          <a:p>
            <a:pPr algn="ctr"/>
            <a:r>
              <a:rPr lang="ru-RU" sz="1200" dirty="0" smtClean="0"/>
              <a:t>Семья Марины </a:t>
            </a:r>
            <a:r>
              <a:rPr lang="ru-RU" sz="1200" dirty="0" err="1" smtClean="0"/>
              <a:t>Лилитко</a:t>
            </a:r>
            <a:r>
              <a:rPr lang="ru-RU" sz="1200" dirty="0" smtClean="0"/>
              <a:t> </a:t>
            </a:r>
            <a:endParaRPr lang="ru-RU" sz="12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7286644" y="2928934"/>
            <a:ext cx="1357322" cy="571504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Аленький цветок</a:t>
            </a:r>
          </a:p>
          <a:p>
            <a:pPr algn="ctr"/>
            <a:r>
              <a:rPr lang="ru-RU" sz="1200" dirty="0" smtClean="0"/>
              <a:t>Семья Кати Кузнецовой</a:t>
            </a:r>
            <a:endParaRPr lang="ru-RU" sz="12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357158" y="5500702"/>
            <a:ext cx="4572032" cy="428628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Один день в усадьбе Абрамцево</a:t>
            </a:r>
          </a:p>
          <a:p>
            <a:pPr algn="ctr"/>
            <a:r>
              <a:rPr lang="ru-RU" sz="1200" dirty="0" smtClean="0"/>
              <a:t>Семья Матвея Макарова</a:t>
            </a:r>
            <a:endParaRPr lang="ru-RU" sz="12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5429256" y="5857892"/>
            <a:ext cx="2928958" cy="428628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Праздник «Венец лета» в Абрамцеве</a:t>
            </a:r>
          </a:p>
          <a:p>
            <a:pPr algn="ctr"/>
            <a:r>
              <a:rPr lang="ru-RU" sz="1200" dirty="0" smtClean="0"/>
              <a:t>Семья Сергея </a:t>
            </a:r>
            <a:r>
              <a:rPr lang="ru-RU" sz="1200" dirty="0" err="1" smtClean="0"/>
              <a:t>Веденина</a:t>
            </a:r>
            <a:endParaRPr lang="ru-RU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</TotalTime>
  <Words>304</Words>
  <Application>Microsoft Office PowerPoint</Application>
  <PresentationFormat>Экран (4:3)</PresentationFormat>
  <Paragraphs>72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«Абрамцево в сердце моём» к 100-летию музея-усадьбы</vt:lpstr>
      <vt:lpstr>Слайд 2</vt:lpstr>
      <vt:lpstr>Виртуальная экскурсия в музей-усадьбу Абрамцево</vt:lpstr>
      <vt:lpstr>Осень. Абрамцево.</vt:lpstr>
      <vt:lpstr>Путешествие в абрамцевское детство с руководителем краеведческой студии «Радоника» Н.В. Малашиной</vt:lpstr>
      <vt:lpstr>Мастер-класс  «Тряпичная куколка-колокольчик»</vt:lpstr>
      <vt:lpstr>Интерактивная викторина по сказке  С.Т. Аксакова «Аленький цветочек»</vt:lpstr>
      <vt:lpstr>Сказка в гости  к нам пришла…</vt:lpstr>
      <vt:lpstr>Выставка семейных творческих работ</vt:lpstr>
      <vt:lpstr> В усадьбу Абрамцево всей семьей Семья Матвея Макарова на празднике «Венец лета»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«Абрамцево в моем сердце» к 100-летию музея-усадьбы</dc:title>
  <dc:creator>AAA</dc:creator>
  <cp:lastModifiedBy>AAA</cp:lastModifiedBy>
  <cp:revision>23</cp:revision>
  <dcterms:created xsi:type="dcterms:W3CDTF">2018-10-07T17:24:00Z</dcterms:created>
  <dcterms:modified xsi:type="dcterms:W3CDTF">2018-10-10T17:25:22Z</dcterms:modified>
</cp:coreProperties>
</file>