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68" r:id="rId3"/>
    <p:sldId id="257" r:id="rId4"/>
    <p:sldId id="267" r:id="rId5"/>
    <p:sldId id="259" r:id="rId6"/>
    <p:sldId id="265" r:id="rId7"/>
    <p:sldId id="262" r:id="rId8"/>
    <p:sldId id="269" r:id="rId9"/>
    <p:sldId id="272" r:id="rId10"/>
    <p:sldId id="273" r:id="rId11"/>
    <p:sldId id="274" r:id="rId12"/>
    <p:sldId id="275" r:id="rId13"/>
    <p:sldId id="276" r:id="rId14"/>
    <p:sldId id="277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99"/>
    <a:srgbClr val="FF6600"/>
    <a:srgbClr val="FF66FF"/>
    <a:srgbClr val="6600FF"/>
    <a:srgbClr val="00FF00"/>
    <a:srgbClr val="FF9900"/>
    <a:srgbClr val="009900"/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51" autoAdjust="0"/>
  </p:normalViewPr>
  <p:slideViewPr>
    <p:cSldViewPr>
      <p:cViewPr>
        <p:scale>
          <a:sx n="100" d="100"/>
          <a:sy n="100" d="100"/>
        </p:scale>
        <p:origin x="-186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5A632-05DE-4890-B484-CC1CAB8F6288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864B8-20ED-46FF-A315-0D3E86808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  <a:t>И полезна, и вкусна,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  <a:t>Очень велика она,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  <a:t>Огородов всех царица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ea typeface="Cambria" pitchFamily="18" charset="0"/>
              </a:rPr>
              <a:t>Эта рыжая девица!</a:t>
            </a:r>
            <a:endParaRPr lang="ru-RU" sz="14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400" b="1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Дружно в домике зелёном живут братцы, поживают,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Этих братьев круглобоких на прогулку не пускают,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Только домик пожелтеет, вытянется и поспеет  - 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Братцы дружно выбегают, кто поспеет, тот успеет!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 грядке наши овощи растут и быстро спеют,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Становятся большими, и их бока толстеют,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Но есть одна малютка - румяна и красна,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 хоть поспела тоже, но так мала она!</a:t>
            </a:r>
            <a:endParaRPr 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Был зелёный, долго спел,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Покраснеть к столу успел,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Очень мягок он, смотри -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Соком брызжет изнутри.</a:t>
            </a:r>
            <a:endParaRPr 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  <a:p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Эти овощи поспели,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Слишком много шуб надели,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До серединки чтоб добраться,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Придётся очень постараться!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Молодцы! Замечательно справились с заданием! Собрали все овощи в ящик.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l"/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В огороде растут,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И на грядках спеют,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Овощ нужный отыскать</a:t>
            </a:r>
          </a:p>
          <a:p>
            <a:pPr lvl="0" algn="just"/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Мы с тобой сумеем!</a:t>
            </a:r>
            <a:endParaRPr lang="ru-RU" sz="1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algn="l"/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В огороде, да на грядке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Урожай у нас в порядке,</a:t>
            </a:r>
          </a:p>
          <a:p>
            <a:pPr lvl="0" algn="l"/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Спеет много овощей,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Их собрать скорей успей!</a:t>
            </a:r>
            <a:endParaRPr lang="ru-RU" sz="1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Урожай мы собирали.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И, по цвету разбирали –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Где зелёный, жёлтый плод?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Красный овощ кто найдёт?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Урожай мы собирали,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Много овощей набрали!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Их с фигурами сравним,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Форму мы определим!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В огороде урожай, но его не видно…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Я хотел его собрать, мне теперь обидно,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Видно, спрятались в земле овощи на грядке,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Times New Roman" pitchFamily="18" charset="0"/>
              </a:rPr>
              <a:t>Чтоб найти их поскорей, я возьму лопатку!</a:t>
            </a:r>
            <a:endParaRPr lang="ru-RU" sz="1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В огород я свой пойду,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Много овощей найду,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 кустах там урожай –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Не ленись, а собирай!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На обед спешили к бабушке внучата,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Ей помочь хотели добрые ребята –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Овощей набрали, вкусный суп сварили,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Бабушку любимую супом угостили!</a:t>
            </a:r>
            <a:endParaRPr lang="ru-RU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Оранжевая девица.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Спряталась в темнице,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Корень в землю опустила,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  <a:t>Косу сверху распустила!</a:t>
            </a:r>
            <a:br>
              <a:rPr lang="ru-RU" sz="1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ea typeface="Cambria" pitchFamily="18" charset="0"/>
              </a:rPr>
            </a:br>
            <a:endParaRPr lang="ru-RU" sz="1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64B8-20ED-46FF-A315-0D3E8680896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02424-94E3-4DD9-938D-95010A9BB4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1276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6CF9C-C839-49F0-B17E-7A49ED8591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2001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0EA4A-5E0D-423A-98E2-1E30CE4630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1747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841DA-35BE-4BF4-93B2-89DCEE5FD5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5621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80D63-64F8-45FE-A155-6478694516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3215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A5BB4-D612-4F75-A290-101D09EB78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2435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B665E-7960-4F6E-95C7-8CD1930A15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9130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9ECBC-B5F0-468E-AFDD-9947B5D665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97304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7EFAC-0626-48DD-BCEF-1A0445FC08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6920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89C3D-F408-4CFB-B269-53456736F2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8787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61514-EFB8-4840-AAED-D6307CC4A7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6909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CAD03A8-A202-4A9F-A5B6-450EC11566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FF"/>
            </a:gs>
            <a:gs pos="100000">
              <a:srgbClr val="00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28596" y="285728"/>
            <a:ext cx="8358246" cy="603242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spcCol="3600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 dirty="0" smtClean="0">
                <a:ln w="11430"/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Презентация </a:t>
            </a:r>
            <a:r>
              <a:rPr lang="ru-RU" altLang="ru-RU" sz="3200" b="1" dirty="0">
                <a:ln w="11430"/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для детей </a:t>
            </a:r>
            <a:r>
              <a:rPr lang="ru-RU" altLang="ru-RU" sz="3200" b="1" dirty="0" smtClean="0">
                <a:ln w="11430"/>
                <a:solidFill>
                  <a:srgbClr val="FF6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младшего дошкольного возраста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ЧУДО - ОВОЩИ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algn="r" eaLnBrk="1" hangingPunct="1">
              <a:spcBef>
                <a:spcPct val="50000"/>
              </a:spcBef>
            </a:pPr>
            <a:endParaRPr lang="ru-RU" altLang="ru-RU" sz="2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ru-RU" alt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Гришина Елена Владимировна</a:t>
            </a:r>
          </a:p>
          <a:p>
            <a:pPr algn="r" eaLnBrk="1" hangingPunct="1">
              <a:spcBef>
                <a:spcPct val="50000"/>
              </a:spcBef>
            </a:pPr>
            <a:r>
              <a:rPr lang="ru-RU" alt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воспитатель МБДОУ ДС №7 «Ягодка»</a:t>
            </a:r>
          </a:p>
          <a:p>
            <a:pPr algn="r" eaLnBrk="1" hangingPunct="1">
              <a:spcBef>
                <a:spcPct val="50000"/>
              </a:spcBef>
            </a:pPr>
            <a:r>
              <a:rPr lang="ru-RU" altLang="ru-RU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пгт</a:t>
            </a:r>
            <a:r>
              <a:rPr lang="ru-RU" alt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 Джубга МО Туапсинский район</a:t>
            </a:r>
            <a:endParaRPr lang="ru-RU" alt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/>
            <a:endParaRPr lang="ru-RU" alt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alt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2052" name="WordArt 9"/>
          <p:cNvSpPr>
            <a:spLocks noChangeArrowheads="1" noChangeShapeType="1" noTextEdit="1"/>
          </p:cNvSpPr>
          <p:nvPr/>
        </p:nvSpPr>
        <p:spPr bwMode="auto">
          <a:xfrm>
            <a:off x="357158" y="285728"/>
            <a:ext cx="8358246" cy="201932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33FF"/>
                  </a:gs>
                  <a:gs pos="100000">
                    <a:srgbClr val="471876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5" name="Рисунок 4" descr="овощи и фрукты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 l="11339" r="11150" b="1701"/>
          <a:stretch>
            <a:fillRect/>
          </a:stretch>
        </p:blipFill>
        <p:spPr bwMode="auto">
          <a:xfrm>
            <a:off x="785786" y="3143248"/>
            <a:ext cx="2714644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rgbClr val="FF66FF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FF"/>
            </a:gs>
            <a:gs pos="100000">
              <a:srgbClr val="00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9"/>
          <p:cNvSpPr>
            <a:spLocks noChangeArrowheads="1" noChangeShapeType="1" noTextEdit="1"/>
          </p:cNvSpPr>
          <p:nvPr/>
        </p:nvSpPr>
        <p:spPr bwMode="auto">
          <a:xfrm>
            <a:off x="357158" y="285728"/>
            <a:ext cx="8358246" cy="201932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33FF"/>
                  </a:gs>
                  <a:gs pos="100000">
                    <a:srgbClr val="471876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14282" y="357166"/>
            <a:ext cx="8724960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spcCol="3600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 sz="2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altLang="ru-RU" sz="2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00100" y="423616"/>
            <a:ext cx="7286676" cy="523220"/>
          </a:xfrm>
          <a:prstGeom prst="rect">
            <a:avLst/>
          </a:prstGeom>
          <a:ln>
            <a:solidFill>
              <a:srgbClr val="FFFF00"/>
            </a:solidFill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О каком овоще говорится в загадке?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13" name="Рисунок 12" descr="kapust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857364"/>
            <a:ext cx="2357454" cy="1928826"/>
          </a:xfrm>
          <a:prstGeom prst="rect">
            <a:avLst/>
          </a:prstGeom>
        </p:spPr>
      </p:pic>
      <p:pic>
        <p:nvPicPr>
          <p:cNvPr id="15" name="Рисунок 14" descr="morko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1785926"/>
            <a:ext cx="3143272" cy="1785950"/>
          </a:xfrm>
          <a:prstGeom prst="rect">
            <a:avLst/>
          </a:prstGeom>
        </p:spPr>
      </p:pic>
      <p:pic>
        <p:nvPicPr>
          <p:cNvPr id="10" name="Рисунок 9" descr="limon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4572008"/>
            <a:ext cx="2000264" cy="1571636"/>
          </a:xfrm>
          <a:prstGeom prst="rect">
            <a:avLst/>
          </a:prstGeom>
        </p:spPr>
      </p:pic>
      <p:pic>
        <p:nvPicPr>
          <p:cNvPr id="16" name="Рисунок 15" descr="tykv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4429132"/>
            <a:ext cx="2357454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FF"/>
            </a:gs>
            <a:gs pos="100000">
              <a:srgbClr val="CC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" name="WordArt 77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8496300" cy="13684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FF"/>
              </a:solidFill>
              <a:latin typeface="Arial"/>
              <a:cs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500042"/>
            <a:ext cx="7215238" cy="523220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О каком овоще эта загадка?</a:t>
            </a:r>
          </a:p>
        </p:txBody>
      </p:sp>
      <p:pic>
        <p:nvPicPr>
          <p:cNvPr id="9" name="Рисунок 8" descr="gorok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857364"/>
            <a:ext cx="2143140" cy="1813564"/>
          </a:xfrm>
          <a:prstGeom prst="rect">
            <a:avLst/>
          </a:prstGeom>
        </p:spPr>
      </p:pic>
      <p:pic>
        <p:nvPicPr>
          <p:cNvPr id="11" name="Рисунок 10" descr="oguret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4572008"/>
            <a:ext cx="2357454" cy="1607253"/>
          </a:xfrm>
          <a:prstGeom prst="rect">
            <a:avLst/>
          </a:prstGeom>
        </p:spPr>
      </p:pic>
      <p:pic>
        <p:nvPicPr>
          <p:cNvPr id="12" name="Рисунок 11" descr="luk_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4500570"/>
            <a:ext cx="3571900" cy="1428760"/>
          </a:xfrm>
          <a:prstGeom prst="rect">
            <a:avLst/>
          </a:prstGeom>
        </p:spPr>
      </p:pic>
      <p:pic>
        <p:nvPicPr>
          <p:cNvPr id="13" name="Рисунок 12" descr="limon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1928802"/>
            <a:ext cx="1857388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50000">
              <a:srgbClr val="FFFF00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928662" y="428604"/>
            <a:ext cx="7286676" cy="4616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Найди среди овощей самый маленький овощ</a:t>
            </a:r>
          </a:p>
        </p:txBody>
      </p:sp>
      <p:pic>
        <p:nvPicPr>
          <p:cNvPr id="19" name="Рисунок 18" descr="kartofel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571612"/>
            <a:ext cx="2214578" cy="1950724"/>
          </a:xfrm>
          <a:prstGeom prst="rect">
            <a:avLst/>
          </a:prstGeom>
        </p:spPr>
      </p:pic>
      <p:pic>
        <p:nvPicPr>
          <p:cNvPr id="20" name="Рисунок 19" descr="pomidor_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1643050"/>
            <a:ext cx="2029592" cy="1950724"/>
          </a:xfrm>
          <a:prstGeom prst="rect">
            <a:avLst/>
          </a:prstGeom>
        </p:spPr>
      </p:pic>
      <p:pic>
        <p:nvPicPr>
          <p:cNvPr id="8" name="Рисунок 7" descr="redi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0100" y="4143380"/>
            <a:ext cx="2500330" cy="2000264"/>
          </a:xfrm>
          <a:prstGeom prst="rect">
            <a:avLst/>
          </a:prstGeom>
        </p:spPr>
      </p:pic>
      <p:pic>
        <p:nvPicPr>
          <p:cNvPr id="9" name="Рисунок 8" descr="baklazha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4214818"/>
            <a:ext cx="2214578" cy="1950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50000">
              <a:srgbClr val="00FFFF"/>
            </a:gs>
            <a:gs pos="100000">
              <a:srgbClr val="FF99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3" name="WordArt 129"/>
          <p:cNvSpPr>
            <a:spLocks noChangeArrowheads="1" noChangeShapeType="1" noTextEdit="1"/>
          </p:cNvSpPr>
          <p:nvPr/>
        </p:nvSpPr>
        <p:spPr bwMode="auto">
          <a:xfrm>
            <a:off x="539750" y="0"/>
            <a:ext cx="8135938" cy="15843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Impac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428604"/>
            <a:ext cx="7215238" cy="52322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Какой овощ самый мягкий?</a:t>
            </a:r>
          </a:p>
        </p:txBody>
      </p:sp>
      <p:pic>
        <p:nvPicPr>
          <p:cNvPr id="19" name="Рисунок 18" descr="kartofel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928802"/>
            <a:ext cx="2071702" cy="1950724"/>
          </a:xfrm>
          <a:prstGeom prst="rect">
            <a:avLst/>
          </a:prstGeom>
        </p:spPr>
      </p:pic>
      <p:pic>
        <p:nvPicPr>
          <p:cNvPr id="22" name="Рисунок 21" descr="pomidor_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4357694"/>
            <a:ext cx="1886716" cy="1950724"/>
          </a:xfrm>
          <a:prstGeom prst="rect">
            <a:avLst/>
          </a:prstGeom>
        </p:spPr>
      </p:pic>
      <p:pic>
        <p:nvPicPr>
          <p:cNvPr id="24" name="Рисунок 23" descr="morkov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214818"/>
            <a:ext cx="3714776" cy="1785950"/>
          </a:xfrm>
          <a:prstGeom prst="rect">
            <a:avLst/>
          </a:prstGeom>
        </p:spPr>
      </p:pic>
      <p:pic>
        <p:nvPicPr>
          <p:cNvPr id="9" name="Рисунок 8" descr="oguret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2071678"/>
            <a:ext cx="2143140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FF"/>
            </a:gs>
            <a:gs pos="100000">
              <a:srgbClr val="CC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" name="WordArt 77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8496300" cy="13684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FF"/>
              </a:solidFill>
              <a:latin typeface="Arial"/>
              <a:cs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500042"/>
            <a:ext cx="7215238" cy="461665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Какие овощи надели на себя много «одёжек»?</a:t>
            </a:r>
          </a:p>
        </p:txBody>
      </p:sp>
      <p:pic>
        <p:nvPicPr>
          <p:cNvPr id="11" name="Рисунок 10" descr="oguret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4429132"/>
            <a:ext cx="2500330" cy="1607253"/>
          </a:xfrm>
          <a:prstGeom prst="rect">
            <a:avLst/>
          </a:prstGeom>
        </p:spPr>
      </p:pic>
      <p:pic>
        <p:nvPicPr>
          <p:cNvPr id="12" name="Рисунок 11" descr="luk_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4572008"/>
            <a:ext cx="3429024" cy="1500198"/>
          </a:xfrm>
          <a:prstGeom prst="rect">
            <a:avLst/>
          </a:prstGeom>
        </p:spPr>
      </p:pic>
      <p:pic>
        <p:nvPicPr>
          <p:cNvPr id="10" name="Рисунок 9" descr="kapust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1928802"/>
            <a:ext cx="2143140" cy="1950724"/>
          </a:xfrm>
          <a:prstGeom prst="rect">
            <a:avLst/>
          </a:prstGeom>
        </p:spPr>
      </p:pic>
      <p:pic>
        <p:nvPicPr>
          <p:cNvPr id="14" name="Рисунок 13" descr="morkov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1928802"/>
            <a:ext cx="3643338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50000">
              <a:srgbClr val="00FFFF"/>
            </a:gs>
            <a:gs pos="100000">
              <a:srgbClr val="FF99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1" descr="ящик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908" y="3857628"/>
            <a:ext cx="3929090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93" name="WordArt 129"/>
          <p:cNvSpPr>
            <a:spLocks noChangeArrowheads="1" noChangeShapeType="1" noTextEdit="1"/>
          </p:cNvSpPr>
          <p:nvPr/>
        </p:nvSpPr>
        <p:spPr bwMode="auto">
          <a:xfrm>
            <a:off x="539750" y="0"/>
            <a:ext cx="8135938" cy="15843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Impact"/>
            </a:endParaRPr>
          </a:p>
        </p:txBody>
      </p:sp>
      <p:pic>
        <p:nvPicPr>
          <p:cNvPr id="52" name="Picture 18" descr="капуста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3834" y="1857364"/>
            <a:ext cx="1285884" cy="11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214414" y="357166"/>
            <a:ext cx="6858048" cy="523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Собери овощи</a:t>
            </a:r>
          </a:p>
        </p:txBody>
      </p:sp>
      <p:pic>
        <p:nvPicPr>
          <p:cNvPr id="19" name="Рисунок 18" descr="morkov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29520" y="5000636"/>
            <a:ext cx="1428760" cy="928694"/>
          </a:xfrm>
          <a:prstGeom prst="rect">
            <a:avLst/>
          </a:prstGeom>
        </p:spPr>
      </p:pic>
      <p:pic>
        <p:nvPicPr>
          <p:cNvPr id="20" name="Рисунок 19" descr="ogurets (1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3000372"/>
            <a:ext cx="1214446" cy="928694"/>
          </a:xfrm>
          <a:prstGeom prst="rect">
            <a:avLst/>
          </a:prstGeom>
        </p:spPr>
      </p:pic>
      <p:pic>
        <p:nvPicPr>
          <p:cNvPr id="21" name="Рисунок 20" descr="yablok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00232" y="1571612"/>
            <a:ext cx="1000132" cy="857256"/>
          </a:xfrm>
          <a:prstGeom prst="rect">
            <a:avLst/>
          </a:prstGeom>
        </p:spPr>
      </p:pic>
      <p:pic>
        <p:nvPicPr>
          <p:cNvPr id="22" name="Рисунок 21" descr="grush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86446" y="1500174"/>
            <a:ext cx="1214446" cy="1000132"/>
          </a:xfrm>
          <a:prstGeom prst="rect">
            <a:avLst/>
          </a:prstGeom>
        </p:spPr>
      </p:pic>
      <p:pic>
        <p:nvPicPr>
          <p:cNvPr id="23" name="Рисунок 22" descr="kartofe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2285992"/>
            <a:ext cx="1071570" cy="857256"/>
          </a:xfrm>
          <a:prstGeom prst="rect">
            <a:avLst/>
          </a:prstGeom>
        </p:spPr>
      </p:pic>
      <p:pic>
        <p:nvPicPr>
          <p:cNvPr id="24" name="Рисунок 23" descr="pomidor_2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86512" y="2857496"/>
            <a:ext cx="1000132" cy="857256"/>
          </a:xfrm>
          <a:prstGeom prst="rect">
            <a:avLst/>
          </a:prstGeom>
        </p:spPr>
      </p:pic>
      <p:pic>
        <p:nvPicPr>
          <p:cNvPr id="25" name="Рисунок 24" descr="svyekla_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71934" y="1571612"/>
            <a:ext cx="1500198" cy="1071571"/>
          </a:xfrm>
          <a:prstGeom prst="rect">
            <a:avLst/>
          </a:prstGeom>
        </p:spPr>
      </p:pic>
      <p:pic>
        <p:nvPicPr>
          <p:cNvPr id="26" name="Рисунок 25" descr="malina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643570" y="5000636"/>
            <a:ext cx="1143008" cy="928694"/>
          </a:xfrm>
          <a:prstGeom prst="rect">
            <a:avLst/>
          </a:prstGeom>
        </p:spPr>
      </p:pic>
      <p:pic>
        <p:nvPicPr>
          <p:cNvPr id="27" name="Рисунок 26" descr="bana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00958" y="3571876"/>
            <a:ext cx="1071570" cy="928694"/>
          </a:xfrm>
          <a:prstGeom prst="rect">
            <a:avLst/>
          </a:prstGeom>
        </p:spPr>
      </p:pic>
      <p:pic>
        <p:nvPicPr>
          <p:cNvPr id="28" name="Рисунок 27" descr="sliva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57158" y="500042"/>
            <a:ext cx="1243013" cy="1071570"/>
          </a:xfrm>
          <a:prstGeom prst="rect">
            <a:avLst/>
          </a:prstGeom>
        </p:spPr>
      </p:pic>
      <p:pic>
        <p:nvPicPr>
          <p:cNvPr id="29" name="Рисунок 28" descr="redis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714744" y="4714884"/>
            <a:ext cx="1214446" cy="1071570"/>
          </a:xfrm>
          <a:prstGeom prst="rect">
            <a:avLst/>
          </a:prstGeom>
        </p:spPr>
      </p:pic>
      <p:pic>
        <p:nvPicPr>
          <p:cNvPr id="30" name="Рисунок 29" descr="perets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857752" y="3500438"/>
            <a:ext cx="1214446" cy="857256"/>
          </a:xfrm>
          <a:prstGeom prst="rect">
            <a:avLst/>
          </a:prstGeom>
        </p:spPr>
      </p:pic>
      <p:pic>
        <p:nvPicPr>
          <p:cNvPr id="31" name="Рисунок 30" descr="klubnika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358082" y="642918"/>
            <a:ext cx="1143008" cy="785818"/>
          </a:xfrm>
          <a:prstGeom prst="rect">
            <a:avLst/>
          </a:prstGeom>
        </p:spPr>
      </p:pic>
      <p:pic>
        <p:nvPicPr>
          <p:cNvPr id="32" name="Рисунок 31" descr="limony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714480" y="3071810"/>
            <a:ext cx="975362" cy="821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86772E-6 C -0.01962 -0.00463 -0.03802 -0.01365 -0.0573 -0.01966 C -0.08489 -0.02799 -0.11338 -0.03215 -0.14133 -0.03562 C -0.14983 -0.03816 -0.15834 -0.03816 -0.16667 -0.04094 C -0.17917 -0.03793 -0.18942 -0.03261 -0.2014 -0.0303 C -0.20278 -0.02914 -0.204 -0.02752 -0.20539 -0.0266 C -0.2066 -0.02567 -0.20817 -0.0259 -0.20938 -0.02498 C -0.21841 -0.01781 -0.20487 -0.02429 -0.21598 -0.01966 C -0.22726 -0.0037 -0.20886 -0.02868 -0.22258 -0.01411 C -0.22379 -0.01272 -0.22414 -0.01041 -0.22535 -0.00879 C -0.22883 -0.0044 -0.23594 -0.00139 -0.23994 0.00185 C -0.24133 0.00439 -0.24445 0.01017 -0.24671 0.01249 C -0.25088 0.01665 -0.25886 0.02127 -0.26268 0.02659 C -0.27032 0.03746 -0.27987 0.04533 -0.28803 0.05504 C -0.29688 0.06568 -0.30348 0.08025 -0.31338 0.0888 C -0.31997 0.10222 -0.33004 0.11517 -0.33872 0.12604 C -0.34011 0.13205 -0.34202 0.13575 -0.34532 0.14038 C -0.34688 0.14639 -0.34792 0.15102 -0.3507 0.15633 C -0.35244 0.16674 -0.35556 0.17877 -0.36129 0.1864 C -0.36338 0.19426 -0.36459 0.20097 -0.36806 0.20791 C -0.3698 0.21739 -0.37362 0.22664 -0.37605 0.23612 C -0.37883 0.24653 -0.37935 0.2574 -0.38403 0.26642 C -0.3856 0.27359 -0.38803 0.28052 -0.38924 0.28769 C -0.39133 0.29995 -0.39185 0.3129 -0.3974 0.32331 C -0.39862 0.33025 -0.39966 0.3351 -0.40261 0.34112 C -0.40383 0.35083 -0.40522 0.35592 -0.40938 0.36401 C -0.40973 0.36586 -0.41025 0.36748 -0.4106 0.36933 C -0.41112 0.37118 -0.41199 0.37465 -0.41199 0.37465 " pathEditMode="relative" ptsTypes="fffffffffffffffffffffffffffA">
                                      <p:cBhvr>
                                        <p:cTn id="1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FF"/>
            </a:gs>
            <a:gs pos="100000">
              <a:srgbClr val="00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9"/>
          <p:cNvSpPr>
            <a:spLocks noChangeArrowheads="1" noChangeShapeType="1" noTextEdit="1"/>
          </p:cNvSpPr>
          <p:nvPr/>
        </p:nvSpPr>
        <p:spPr bwMode="auto">
          <a:xfrm>
            <a:off x="357158" y="285728"/>
            <a:ext cx="8358246" cy="201932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33FF"/>
                  </a:gs>
                  <a:gs pos="100000">
                    <a:srgbClr val="471876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4" name="Рисунок 3" descr="luk_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4214818"/>
            <a:ext cx="3500462" cy="2214578"/>
          </a:xfrm>
          <a:prstGeom prst="rect">
            <a:avLst/>
          </a:prstGeom>
          <a:effectLst/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14282" y="357166"/>
            <a:ext cx="8724960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spcCol="3600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 sz="2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altLang="ru-RU" sz="2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" name="Рисунок 5" descr="kartofe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4429132"/>
            <a:ext cx="2714644" cy="1950724"/>
          </a:xfrm>
          <a:prstGeom prst="rect">
            <a:avLst/>
          </a:prstGeom>
          <a:effectLst/>
        </p:spPr>
      </p:pic>
      <p:pic>
        <p:nvPicPr>
          <p:cNvPr id="7" name="Рисунок 6" descr="oguret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1500174"/>
            <a:ext cx="3143272" cy="2214578"/>
          </a:xfrm>
          <a:prstGeom prst="rect">
            <a:avLst/>
          </a:prstGeom>
          <a:effectLst/>
        </p:spPr>
      </p:pic>
      <p:pic>
        <p:nvPicPr>
          <p:cNvPr id="8" name="Рисунок 7" descr="svyekla_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3570" y="1285860"/>
            <a:ext cx="3143272" cy="2428892"/>
          </a:xfrm>
          <a:prstGeom prst="rect">
            <a:avLst/>
          </a:prstGeom>
          <a:effectLst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00100" y="423616"/>
            <a:ext cx="7286676" cy="523220"/>
          </a:xfrm>
          <a:prstGeom prst="rect">
            <a:avLst/>
          </a:prstGeom>
          <a:ln>
            <a:solidFill>
              <a:srgbClr val="FFFF00"/>
            </a:solidFill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Огурец найди и скорее покажи!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33"/>
            </a:gs>
            <a:gs pos="100000">
              <a:srgbClr val="CC99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908175" y="333375"/>
            <a:ext cx="5759450" cy="1727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gradFill rotWithShape="1">
                <a:gsLst>
                  <a:gs pos="0">
                    <a:srgbClr val="FF6699"/>
                  </a:gs>
                  <a:gs pos="100000">
                    <a:srgbClr val="FF6600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 rot="10800000" flipV="1">
            <a:off x="928662" y="324168"/>
            <a:ext cx="7286676" cy="523220"/>
          </a:xfrm>
          <a:prstGeom prst="rect">
            <a:avLst/>
          </a:prstGeom>
          <a:ln>
            <a:solidFill>
              <a:srgbClr val="FFFF00"/>
            </a:solidFill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Найди овощ!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13" name="Рисунок 12" descr="grush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357298"/>
            <a:ext cx="2286016" cy="1928826"/>
          </a:xfrm>
          <a:prstGeom prst="rect">
            <a:avLst/>
          </a:prstGeom>
        </p:spPr>
      </p:pic>
      <p:pic>
        <p:nvPicPr>
          <p:cNvPr id="14" name="Рисунок 13" descr="klubnik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4214818"/>
            <a:ext cx="2500330" cy="2000264"/>
          </a:xfrm>
          <a:prstGeom prst="rect">
            <a:avLst/>
          </a:prstGeom>
        </p:spPr>
      </p:pic>
      <p:pic>
        <p:nvPicPr>
          <p:cNvPr id="15" name="Рисунок 14" descr="oguret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1571612"/>
            <a:ext cx="2286016" cy="2000264"/>
          </a:xfrm>
          <a:prstGeom prst="rect">
            <a:avLst/>
          </a:prstGeom>
        </p:spPr>
      </p:pic>
      <p:pic>
        <p:nvPicPr>
          <p:cNvPr id="16" name="Рисунок 15" descr="yablok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4500570"/>
            <a:ext cx="2286016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50000">
              <a:srgbClr val="00FFFF"/>
            </a:gs>
            <a:gs pos="100000">
              <a:srgbClr val="FF99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3" name="WordArt 129"/>
          <p:cNvSpPr>
            <a:spLocks noChangeArrowheads="1" noChangeShapeType="1" noTextEdit="1"/>
          </p:cNvSpPr>
          <p:nvPr/>
        </p:nvSpPr>
        <p:spPr bwMode="auto">
          <a:xfrm>
            <a:off x="539750" y="0"/>
            <a:ext cx="8135938" cy="15843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Impact"/>
            </a:endParaRPr>
          </a:p>
        </p:txBody>
      </p:sp>
      <p:sp>
        <p:nvSpPr>
          <p:cNvPr id="4" name="WordArt 8"/>
          <p:cNvSpPr>
            <a:spLocks noChangeArrowheads="1" noChangeShapeType="1" noTextEdit="1"/>
          </p:cNvSpPr>
          <p:nvPr/>
        </p:nvSpPr>
        <p:spPr bwMode="auto">
          <a:xfrm>
            <a:off x="1547813" y="333375"/>
            <a:ext cx="6119812" cy="1727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gradFill rotWithShape="1">
                <a:gsLst>
                  <a:gs pos="0">
                    <a:srgbClr val="FF6699"/>
                  </a:gs>
                  <a:gs pos="100000">
                    <a:srgbClr val="FF6600"/>
                  </a:gs>
                </a:gsLst>
                <a:lin ang="5400000" scaled="1"/>
              </a:gradFill>
              <a:latin typeface="Impact"/>
            </a:endParaRPr>
          </a:p>
        </p:txBody>
      </p:sp>
      <p:pic>
        <p:nvPicPr>
          <p:cNvPr id="13" name="Рисунок 12" descr="baklazha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286256"/>
            <a:ext cx="2143140" cy="1950724"/>
          </a:xfrm>
          <a:prstGeom prst="rect">
            <a:avLst/>
          </a:prstGeom>
        </p:spPr>
      </p:pic>
      <p:pic>
        <p:nvPicPr>
          <p:cNvPr id="14" name="Рисунок 13" descr="oguret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928802"/>
            <a:ext cx="2357454" cy="1678691"/>
          </a:xfrm>
          <a:prstGeom prst="rect">
            <a:avLst/>
          </a:prstGeom>
        </p:spPr>
      </p:pic>
      <p:pic>
        <p:nvPicPr>
          <p:cNvPr id="15" name="Рисунок 14" descr="pomidor_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4414" y="1714488"/>
            <a:ext cx="2000264" cy="1785950"/>
          </a:xfrm>
          <a:prstGeom prst="rect">
            <a:avLst/>
          </a:prstGeom>
        </p:spPr>
      </p:pic>
      <p:pic>
        <p:nvPicPr>
          <p:cNvPr id="16" name="Рисунок 15" descr="redi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3570" y="4000504"/>
            <a:ext cx="2571768" cy="233668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00100" y="537902"/>
            <a:ext cx="7215237" cy="523220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Найди красные овощи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CCFF"/>
            </a:gs>
            <a:gs pos="100000">
              <a:srgbClr val="CC9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" name="WordArt 77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8496300" cy="13684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FF"/>
              </a:solidFill>
              <a:latin typeface="Arial"/>
              <a:cs typeface="Arial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500042"/>
            <a:ext cx="7215238" cy="523220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Выбери овощи круглой формы</a:t>
            </a:r>
          </a:p>
        </p:txBody>
      </p:sp>
      <p:pic>
        <p:nvPicPr>
          <p:cNvPr id="33" name="Рисунок 32" descr="kartof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928802"/>
            <a:ext cx="2071702" cy="1950724"/>
          </a:xfrm>
          <a:prstGeom prst="rect">
            <a:avLst/>
          </a:prstGeom>
        </p:spPr>
      </p:pic>
      <p:pic>
        <p:nvPicPr>
          <p:cNvPr id="34" name="Рисунок 33" descr="oguret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857364"/>
            <a:ext cx="2286016" cy="1785950"/>
          </a:xfrm>
          <a:prstGeom prst="rect">
            <a:avLst/>
          </a:prstGeom>
        </p:spPr>
      </p:pic>
      <p:pic>
        <p:nvPicPr>
          <p:cNvPr id="35" name="Рисунок 34" descr="peret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4500570"/>
            <a:ext cx="2236476" cy="1932436"/>
          </a:xfrm>
          <a:prstGeom prst="rect">
            <a:avLst/>
          </a:prstGeom>
        </p:spPr>
      </p:pic>
      <p:pic>
        <p:nvPicPr>
          <p:cNvPr id="36" name="Рисунок 35" descr="pomidor_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662" y="4429132"/>
            <a:ext cx="1886716" cy="1950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50000">
              <a:srgbClr val="FFFF00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116013" y="260350"/>
            <a:ext cx="6769100" cy="10080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solidFill>
                <a:srgbClr val="FF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1000100" y="203278"/>
            <a:ext cx="7215238" cy="954107"/>
          </a:xfrm>
          <a:prstGeom prst="rect">
            <a:avLst/>
          </a:prstGeom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Найди овощи, которые «прячутся» в земле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17" name="Рисунок 16" descr="kartofel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2000240"/>
            <a:ext cx="2214578" cy="1950724"/>
          </a:xfrm>
          <a:prstGeom prst="rect">
            <a:avLst/>
          </a:prstGeom>
        </p:spPr>
      </p:pic>
      <p:pic>
        <p:nvPicPr>
          <p:cNvPr id="18" name="Рисунок 17" descr="oguret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4500570"/>
            <a:ext cx="2286016" cy="1785950"/>
          </a:xfrm>
          <a:prstGeom prst="rect">
            <a:avLst/>
          </a:prstGeom>
        </p:spPr>
      </p:pic>
      <p:pic>
        <p:nvPicPr>
          <p:cNvPr id="19" name="Рисунок 18" descr="peret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4286256"/>
            <a:ext cx="2143140" cy="1932436"/>
          </a:xfrm>
          <a:prstGeom prst="rect">
            <a:avLst/>
          </a:prstGeom>
        </p:spPr>
      </p:pic>
      <p:pic>
        <p:nvPicPr>
          <p:cNvPr id="20" name="Рисунок 19" descr="pomidor_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1785926"/>
            <a:ext cx="2143140" cy="1950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50000">
              <a:srgbClr val="00FFFF"/>
            </a:gs>
            <a:gs pos="100000">
              <a:srgbClr val="FF99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3" name="WordArt 129"/>
          <p:cNvSpPr>
            <a:spLocks noChangeArrowheads="1" noChangeShapeType="1" noTextEdit="1"/>
          </p:cNvSpPr>
          <p:nvPr/>
        </p:nvSpPr>
        <p:spPr bwMode="auto">
          <a:xfrm>
            <a:off x="539750" y="0"/>
            <a:ext cx="8135938" cy="15843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Impac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00100" y="428604"/>
            <a:ext cx="7215238" cy="52322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Найди овощи, которые растут на кустах</a:t>
            </a:r>
          </a:p>
        </p:txBody>
      </p:sp>
      <p:pic>
        <p:nvPicPr>
          <p:cNvPr id="19" name="Рисунок 18" descr="kartofel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643050"/>
            <a:ext cx="2214578" cy="1950724"/>
          </a:xfrm>
          <a:prstGeom prst="rect">
            <a:avLst/>
          </a:prstGeom>
        </p:spPr>
      </p:pic>
      <p:pic>
        <p:nvPicPr>
          <p:cNvPr id="22" name="Рисунок 21" descr="pomidor_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4286256"/>
            <a:ext cx="1886716" cy="1950724"/>
          </a:xfrm>
          <a:prstGeom prst="rect">
            <a:avLst/>
          </a:prstGeom>
        </p:spPr>
      </p:pic>
      <p:pic>
        <p:nvPicPr>
          <p:cNvPr id="23" name="Рисунок 22" descr="svyekla_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1714488"/>
            <a:ext cx="2307914" cy="1857388"/>
          </a:xfrm>
          <a:prstGeom prst="rect">
            <a:avLst/>
          </a:prstGeom>
        </p:spPr>
      </p:pic>
      <p:pic>
        <p:nvPicPr>
          <p:cNvPr id="24" name="Рисунок 23" descr="morkov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4500570"/>
            <a:ext cx="2357454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50000">
              <a:srgbClr val="FFFF00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928662" y="428604"/>
            <a:ext cx="7286676" cy="9541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Помоги внучатам, подскажи – из чего они должны сварить суп?</a:t>
            </a:r>
          </a:p>
        </p:txBody>
      </p:sp>
      <p:pic>
        <p:nvPicPr>
          <p:cNvPr id="19" name="Рисунок 18" descr="kartofel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928802"/>
            <a:ext cx="2214578" cy="2071702"/>
          </a:xfrm>
          <a:prstGeom prst="rect">
            <a:avLst/>
          </a:prstGeom>
        </p:spPr>
      </p:pic>
      <p:pic>
        <p:nvPicPr>
          <p:cNvPr id="20" name="Рисунок 19" descr="pomidor_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1857364"/>
            <a:ext cx="2071702" cy="1950724"/>
          </a:xfrm>
          <a:prstGeom prst="rect">
            <a:avLst/>
          </a:prstGeom>
        </p:spPr>
      </p:pic>
      <p:pic>
        <p:nvPicPr>
          <p:cNvPr id="23" name="Рисунок 22" descr="malin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662" y="4714884"/>
            <a:ext cx="2286016" cy="1643074"/>
          </a:xfrm>
          <a:prstGeom prst="rect">
            <a:avLst/>
          </a:prstGeom>
        </p:spPr>
      </p:pic>
      <p:pic>
        <p:nvPicPr>
          <p:cNvPr id="24" name="Рисунок 23" descr="sliv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4357694"/>
            <a:ext cx="2286016" cy="1950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FF"/>
            </a:gs>
            <a:gs pos="100000">
              <a:srgbClr val="00FF0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9"/>
          <p:cNvSpPr>
            <a:spLocks noChangeArrowheads="1" noChangeShapeType="1" noTextEdit="1"/>
          </p:cNvSpPr>
          <p:nvPr/>
        </p:nvSpPr>
        <p:spPr bwMode="auto">
          <a:xfrm>
            <a:off x="357158" y="285728"/>
            <a:ext cx="8358246" cy="201932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33FF"/>
                  </a:gs>
                  <a:gs pos="100000">
                    <a:srgbClr val="471876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14282" y="357166"/>
            <a:ext cx="8724960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spcCol="3600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 sz="2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altLang="ru-RU" sz="2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00100" y="423616"/>
            <a:ext cx="7286676" cy="523220"/>
          </a:xfrm>
          <a:prstGeom prst="rect">
            <a:avLst/>
          </a:prstGeom>
          <a:ln>
            <a:solidFill>
              <a:srgbClr val="FFFF00"/>
            </a:solidFill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mbria" pitchFamily="18" charset="0"/>
                <a:cs typeface="Arial" pitchFamily="34" charset="0"/>
              </a:rPr>
              <a:t>О каком овоще говорится в загадке?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12" name="Рисунок 11" descr="bana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4500570"/>
            <a:ext cx="2428892" cy="1736223"/>
          </a:xfrm>
          <a:prstGeom prst="rect">
            <a:avLst/>
          </a:prstGeom>
        </p:spPr>
      </p:pic>
      <p:pic>
        <p:nvPicPr>
          <p:cNvPr id="13" name="Рисунок 12" descr="kapust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1643050"/>
            <a:ext cx="2643206" cy="2307914"/>
          </a:xfrm>
          <a:prstGeom prst="rect">
            <a:avLst/>
          </a:prstGeom>
        </p:spPr>
      </p:pic>
      <p:pic>
        <p:nvPicPr>
          <p:cNvPr id="14" name="Рисунок 13" descr="klubnik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4643446"/>
            <a:ext cx="2071702" cy="1714512"/>
          </a:xfrm>
          <a:prstGeom prst="rect">
            <a:avLst/>
          </a:prstGeom>
        </p:spPr>
      </p:pic>
      <p:pic>
        <p:nvPicPr>
          <p:cNvPr id="15" name="Рисунок 14" descr="morkov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1714488"/>
            <a:ext cx="3643338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218</Words>
  <Application>Microsoft Office PowerPoint</Application>
  <PresentationFormat>Экран (4:3)</PresentationFormat>
  <Paragraphs>55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keywords>овощи</cp:keywords>
  <cp:lastModifiedBy>Admin</cp:lastModifiedBy>
  <cp:revision>247</cp:revision>
  <dcterms:created xsi:type="dcterms:W3CDTF">2009-12-06T14:46:42Z</dcterms:created>
  <dcterms:modified xsi:type="dcterms:W3CDTF">2023-05-31T18:19:27Z</dcterms:modified>
</cp:coreProperties>
</file>