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00"/>
    <a:srgbClr val="FF9933"/>
    <a:srgbClr val="FF9900"/>
    <a:srgbClr val="009900"/>
    <a:srgbClr val="CC0000"/>
    <a:srgbClr val="A500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6" d="100"/>
          <a:sy n="56" d="100"/>
        </p:scale>
        <p:origin x="-702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DFE6204-0807-441D-899A-E639D0020F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BFB2A-CCC6-4206-8B36-AD4548B03B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AA8B7-A4EC-4FFF-A66F-20FDD839D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r>
              <a:rPr lang="ru-RU" smtClean="0"/>
              <a:t>Вставка картинки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2CADFF9-AAEA-417B-A4A5-441A7246527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8810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86226ED-F3DB-489A-AFD1-DD8988E484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BFAEC0C-BCE8-4AE4-8741-7BBC2B9FF8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C2A32-2881-47E5-8292-C1A916E8DF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DDFFF-00CC-4E5C-B81C-DA1A4B0F0D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DFCD31F-49D9-4612-8B46-A9C6CE27E5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E4A7F-68FE-4735-BA7B-F2ABECB78A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A5317D8-E0FE-4DD1-B787-EB8E4BC1F4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453DBF8-F39D-4C8C-8B8A-63C5231497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97702E2-D8DF-4FC1-AFBD-19E0BA2EC5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642918"/>
            <a:ext cx="6172200" cy="1928826"/>
          </a:xfrm>
        </p:spPr>
        <p:txBody>
          <a:bodyPr/>
          <a:lstStyle/>
          <a:p>
            <a:pPr algn="ctr"/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211638" y="3689350"/>
            <a:ext cx="4687887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400" i="1" dirty="0">
              <a:solidFill>
                <a:srgbClr val="009900"/>
              </a:solidFill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4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дефектолог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Новикова Елена Александровна</a:t>
            </a:r>
            <a:r>
              <a:rPr lang="ru-RU" sz="24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20713"/>
          </a:xfrm>
        </p:spPr>
        <p:txBody>
          <a:bodyPr>
            <a:normAutofit fontScale="90000"/>
          </a:bodyPr>
          <a:lstStyle/>
          <a:p>
            <a:r>
              <a:rPr lang="ru-RU" sz="4000">
                <a:solidFill>
                  <a:srgbClr val="CC0000"/>
                </a:solidFill>
                <a:latin typeface="Comic Sans MS" pitchFamily="66" charset="0"/>
              </a:rPr>
              <a:t>Отдых</a:t>
            </a:r>
          </a:p>
        </p:txBody>
      </p:sp>
      <p:pic>
        <p:nvPicPr>
          <p:cNvPr id="15366" name="Picture 6" descr="отдых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9388" y="620713"/>
            <a:ext cx="4679950" cy="6092825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952500"/>
            <a:ext cx="4110037" cy="59055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800" i="1">
                <a:solidFill>
                  <a:srgbClr val="009900"/>
                </a:solidFill>
              </a:rPr>
              <a:t>(Лёгкое поглаживание рук, начиная с кончиков пальцев и до запястьев).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2800" i="1">
              <a:solidFill>
                <a:srgbClr val="009900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6600"/>
                </a:solidFill>
              </a:rPr>
              <a:t>Наши пальчики играли,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6600"/>
                </a:solidFill>
              </a:rPr>
              <a:t>И немножечко устали.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6600"/>
                </a:solidFill>
              </a:rPr>
              <a:t>Отдыхают пусть они,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6600"/>
                </a:solidFill>
              </a:rPr>
              <a:t>Заниматься будем мы!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Rectangle 1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2071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C0000"/>
                </a:solidFill>
                <a:latin typeface="Comic Sans MS" pitchFamily="66" charset="0"/>
              </a:rPr>
              <a:t>Пальчики здороваются</a:t>
            </a:r>
          </a:p>
        </p:txBody>
      </p:sp>
      <p:pic>
        <p:nvPicPr>
          <p:cNvPr id="3091" name="Picture 19" descr="53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549275"/>
            <a:ext cx="4897438" cy="6308725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88" name="Rectangle 16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836613"/>
            <a:ext cx="4038600" cy="561657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4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(Соединить подушечки пальцев правой руки с соответствующими пальцами левой).</a:t>
            </a:r>
          </a:p>
          <a:p>
            <a:pPr>
              <a:buFontTx/>
              <a:buNone/>
            </a:pPr>
            <a:endParaRPr lang="ru-RU" sz="2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24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«Здравствуйте!» - сказали всем</a:t>
            </a:r>
          </a:p>
          <a:p>
            <a:pPr algn="ctr">
              <a:buFontTx/>
              <a:buNone/>
            </a:pPr>
            <a:r>
              <a:rPr lang="ru-RU" sz="24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Маленькие пальчики.</a:t>
            </a:r>
          </a:p>
          <a:p>
            <a:pPr algn="ctr">
              <a:buFontTx/>
              <a:buNone/>
            </a:pPr>
            <a:r>
              <a:rPr lang="ru-RU" sz="24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А теперь: </a:t>
            </a:r>
          </a:p>
          <a:p>
            <a:pPr algn="ctr">
              <a:buFontTx/>
              <a:buNone/>
            </a:pPr>
            <a:r>
              <a:rPr lang="ru-RU" sz="24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«До свиданья!» - говорят</a:t>
            </a:r>
          </a:p>
          <a:p>
            <a:pPr algn="ctr">
              <a:buFontTx/>
              <a:buNone/>
            </a:pPr>
            <a:r>
              <a:rPr lang="ru-RU" sz="24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Девочки и мальчики</a:t>
            </a:r>
            <a:r>
              <a:rPr lang="ru-RU" sz="2400" b="1" i="1" dirty="0">
                <a:solidFill>
                  <a:srgbClr val="FF66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2071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C0000"/>
                </a:solidFill>
                <a:latin typeface="Comic Sans MS" pitchFamily="66" charset="0"/>
              </a:rPr>
              <a:t>Замок</a:t>
            </a:r>
          </a:p>
        </p:txBody>
      </p:sp>
      <p:pic>
        <p:nvPicPr>
          <p:cNvPr id="8198" name="Picture 6" descr="ворота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0825" y="620713"/>
            <a:ext cx="4516438" cy="6048375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714876" y="428605"/>
            <a:ext cx="4183062" cy="6024584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На двери висит замок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(Быстро соединять пальцы в замок и разъединять)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Кто его открыть бы смог?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-Потянули!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(Пальцы в замке, потянуть пальцы, не расцепляя их)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-Покрутили!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(Подвигать сцепленными пальцами от себя, к себе)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-Постучали!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(Пальцы остаются в замке, постучать основаниями ладоней друг о друга)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-И открыли!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(Расцепить пальцы</a:t>
            </a:r>
            <a:r>
              <a:rPr lang="ru-RU" i="1" dirty="0">
                <a:solidFill>
                  <a:srgbClr val="009900"/>
                </a:solidFill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20713"/>
          </a:xfrm>
        </p:spPr>
        <p:txBody>
          <a:bodyPr>
            <a:normAutofit fontScale="90000"/>
          </a:bodyPr>
          <a:lstStyle/>
          <a:p>
            <a:r>
              <a:rPr lang="ru-RU" sz="4000">
                <a:solidFill>
                  <a:srgbClr val="CC0000"/>
                </a:solidFill>
                <a:latin typeface="Comic Sans MS" pitchFamily="66" charset="0"/>
              </a:rPr>
              <a:t>Цветок</a:t>
            </a:r>
          </a:p>
        </p:txBody>
      </p:sp>
      <p:pic>
        <p:nvPicPr>
          <p:cNvPr id="9222" name="Picture 6" descr="цветок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0825" y="692150"/>
            <a:ext cx="4406900" cy="604996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836613"/>
            <a:ext cx="4038600" cy="56165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ru-RU" sz="28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(Сомкнутые ладони поднять вверх – развести кисти, не размыкая запястья).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28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Солнце поднимается –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Цветочек распускается!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Солнышко садится –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Цветочек спать ложится.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2071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C0000"/>
                </a:solidFill>
                <a:latin typeface="Comic Sans MS" pitchFamily="66" charset="0"/>
              </a:rPr>
              <a:t>Рыбка</a:t>
            </a:r>
          </a:p>
        </p:txBody>
      </p:sp>
      <p:pic>
        <p:nvPicPr>
          <p:cNvPr id="10246" name="Picture 6" descr="рыбка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9388" y="620713"/>
            <a:ext cx="5321306" cy="6018212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836613"/>
            <a:ext cx="4038600" cy="56165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2400" i="1" dirty="0">
              <a:solidFill>
                <a:srgbClr val="009900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(Сомкнутые ладони направлены вперёд.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Плавные движения влево – вправо)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32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32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Рыбка-малютка по речке плывёт,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32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Рыбка-малютка хвостиком бьёт</a:t>
            </a:r>
            <a:r>
              <a:rPr lang="ru-RU" sz="2800" b="1" i="1" dirty="0">
                <a:solidFill>
                  <a:srgbClr val="FF6600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20713"/>
          </a:xfrm>
        </p:spPr>
        <p:txBody>
          <a:bodyPr>
            <a:normAutofit fontScale="90000"/>
          </a:bodyPr>
          <a:lstStyle/>
          <a:p>
            <a:r>
              <a:rPr lang="ru-RU" sz="4000">
                <a:solidFill>
                  <a:srgbClr val="CC0000"/>
                </a:solidFill>
                <a:latin typeface="Comic Sans MS" pitchFamily="66" charset="0"/>
              </a:rPr>
              <a:t>Лягушки</a:t>
            </a:r>
          </a:p>
        </p:txBody>
      </p:sp>
      <p:pic>
        <p:nvPicPr>
          <p:cNvPr id="11272" name="Picture 8" descr="лягушка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1450" y="692150"/>
            <a:ext cx="4905375" cy="5976938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33963" y="692150"/>
            <a:ext cx="4110037" cy="59055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2400" i="1">
              <a:solidFill>
                <a:srgbClr val="009900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i="1">
                <a:solidFill>
                  <a:srgbClr val="009900"/>
                </a:solidFill>
              </a:rPr>
              <a:t>(Все пальцы руки поочерёдно соединяются с большим пальцем).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2800" i="1">
              <a:solidFill>
                <a:srgbClr val="009900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6600"/>
                </a:solidFill>
              </a:rPr>
              <a:t>Вот лягушки по дорожке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6600"/>
                </a:solidFill>
              </a:rPr>
              <a:t>Скачут, вытянувши ножки.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6600"/>
                </a:solidFill>
              </a:rPr>
              <a:t>Увидали комара,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6600"/>
                </a:solidFill>
              </a:rPr>
              <a:t>Закричали: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FF6600"/>
                </a:solidFill>
              </a:rPr>
              <a:t>«Ква-ква-ква!»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20713"/>
          </a:xfrm>
        </p:spPr>
        <p:txBody>
          <a:bodyPr>
            <a:normAutofit fontScale="90000"/>
          </a:bodyPr>
          <a:lstStyle/>
          <a:p>
            <a:r>
              <a:rPr lang="ru-RU" sz="4000">
                <a:solidFill>
                  <a:srgbClr val="CC0000"/>
                </a:solidFill>
                <a:latin typeface="Comic Sans MS" pitchFamily="66" charset="0"/>
              </a:rPr>
              <a:t>Пчела</a:t>
            </a:r>
          </a:p>
        </p:txBody>
      </p:sp>
      <p:pic>
        <p:nvPicPr>
          <p:cNvPr id="12296" name="Picture 8" descr="пчела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0825" y="692150"/>
            <a:ext cx="4752975" cy="59055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33963" y="692150"/>
            <a:ext cx="4110037" cy="59055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ru-RU" sz="2400" i="1" dirty="0">
              <a:solidFill>
                <a:srgbClr val="009900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i="1" dirty="0">
                <a:solidFill>
                  <a:srgbClr val="009900"/>
                </a:solidFill>
              </a:rPr>
              <a:t>(Выпрямить указательный палец, остальные пальцы прижать к ладони большим пальцем. Вращать указательным пальцем).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i="1" dirty="0"/>
              <a:t>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i="1" dirty="0" err="1">
                <a:solidFill>
                  <a:srgbClr val="FF6600"/>
                </a:solidFill>
              </a:rPr>
              <a:t>Жу-жу-жу</a:t>
            </a:r>
            <a:r>
              <a:rPr lang="ru-RU" sz="2800" b="1" i="1" dirty="0">
                <a:solidFill>
                  <a:srgbClr val="FF6600"/>
                </a:solidFill>
              </a:rPr>
              <a:t>, </a:t>
            </a:r>
            <a:r>
              <a:rPr lang="ru-RU" sz="2800" b="1" i="1" dirty="0" err="1">
                <a:solidFill>
                  <a:srgbClr val="FF6600"/>
                </a:solidFill>
              </a:rPr>
              <a:t>жу-жу-жу</a:t>
            </a:r>
            <a:r>
              <a:rPr lang="ru-RU" sz="2800" b="1" i="1" dirty="0">
                <a:solidFill>
                  <a:srgbClr val="FF6600"/>
                </a:solidFill>
              </a:rPr>
              <a:t>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i="1" dirty="0">
                <a:solidFill>
                  <a:srgbClr val="FF6600"/>
                </a:solidFill>
              </a:rPr>
              <a:t>Над цветами я кружу!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20713"/>
          </a:xfrm>
        </p:spPr>
        <p:txBody>
          <a:bodyPr>
            <a:normAutofit fontScale="90000"/>
          </a:bodyPr>
          <a:lstStyle/>
          <a:p>
            <a:r>
              <a:rPr lang="ru-RU" sz="4000">
                <a:solidFill>
                  <a:srgbClr val="CC0000"/>
                </a:solidFill>
                <a:latin typeface="Comic Sans MS" pitchFamily="66" charset="0"/>
              </a:rPr>
              <a:t>Фонарики</a:t>
            </a:r>
          </a:p>
        </p:txBody>
      </p:sp>
      <p:pic>
        <p:nvPicPr>
          <p:cNvPr id="13318" name="Picture 6" descr="фонарики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0825" y="765175"/>
            <a:ext cx="4392613" cy="5832475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3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952500"/>
            <a:ext cx="4110037" cy="59055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400" i="1">
                <a:solidFill>
                  <a:srgbClr val="009900"/>
                </a:solidFill>
              </a:rPr>
              <a:t>(Поочерёдное сжимание и разжимание пальцев в кулак).</a:t>
            </a:r>
            <a:r>
              <a:rPr lang="ru-RU" sz="2400" i="1"/>
              <a:t> </a:t>
            </a:r>
          </a:p>
          <a:p>
            <a:pPr>
              <a:buFontTx/>
              <a:buNone/>
            </a:pPr>
            <a:endParaRPr lang="ru-RU" sz="2400" i="1"/>
          </a:p>
          <a:p>
            <a:pPr algn="ctr">
              <a:buFontTx/>
              <a:buNone/>
            </a:pPr>
            <a:r>
              <a:rPr lang="ru-RU" sz="2400" b="1" i="1">
                <a:solidFill>
                  <a:srgbClr val="FF6600"/>
                </a:solidFill>
              </a:rPr>
              <a:t>Мы фонарики зажжём,</a:t>
            </a:r>
          </a:p>
          <a:p>
            <a:pPr algn="ctr">
              <a:buFontTx/>
              <a:buNone/>
            </a:pPr>
            <a:r>
              <a:rPr lang="ru-RU" sz="2400" b="1" i="1">
                <a:solidFill>
                  <a:srgbClr val="FF6600"/>
                </a:solidFill>
              </a:rPr>
              <a:t>А потом гулять пойдём!</a:t>
            </a:r>
          </a:p>
          <a:p>
            <a:pPr>
              <a:buFontTx/>
              <a:buNone/>
            </a:pPr>
            <a:endParaRPr lang="ru-RU" sz="2400" i="1"/>
          </a:p>
          <a:p>
            <a:pPr algn="ctr">
              <a:buFontTx/>
              <a:buNone/>
            </a:pPr>
            <a:r>
              <a:rPr lang="ru-RU" sz="2400" i="1">
                <a:solidFill>
                  <a:srgbClr val="009900"/>
                </a:solidFill>
              </a:rPr>
              <a:t>(Одновременное быстрое сжимание – разжимание).</a:t>
            </a:r>
          </a:p>
          <a:p>
            <a:pPr>
              <a:buFontTx/>
              <a:buNone/>
            </a:pPr>
            <a:endParaRPr lang="ru-RU" sz="2400" i="1"/>
          </a:p>
          <a:p>
            <a:pPr algn="ctr">
              <a:buFontTx/>
              <a:buNone/>
            </a:pPr>
            <a:r>
              <a:rPr lang="ru-RU" sz="2400" b="1" i="1">
                <a:solidFill>
                  <a:srgbClr val="FF6600"/>
                </a:solidFill>
              </a:rPr>
              <a:t>Вот фонарики сияют,</a:t>
            </a:r>
          </a:p>
          <a:p>
            <a:pPr algn="ctr">
              <a:buFontTx/>
              <a:buNone/>
            </a:pPr>
            <a:r>
              <a:rPr lang="ru-RU" sz="2400" b="1" i="1">
                <a:solidFill>
                  <a:srgbClr val="FF6600"/>
                </a:solidFill>
              </a:rPr>
              <a:t>Нам дорогу освещают!</a:t>
            </a:r>
          </a:p>
        </p:txBody>
      </p:sp>
      <p:pic>
        <p:nvPicPr>
          <p:cNvPr id="7" name="Picture 6" descr="фонар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4392613" cy="583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20713"/>
          </a:xfrm>
        </p:spPr>
        <p:txBody>
          <a:bodyPr>
            <a:normAutofit fontScale="90000"/>
          </a:bodyPr>
          <a:lstStyle/>
          <a:p>
            <a:r>
              <a:rPr lang="ru-RU" sz="4000">
                <a:solidFill>
                  <a:srgbClr val="CC0000"/>
                </a:solidFill>
                <a:latin typeface="Comic Sans MS" pitchFamily="66" charset="0"/>
              </a:rPr>
              <a:t>Моем руки</a:t>
            </a:r>
          </a:p>
        </p:txBody>
      </p:sp>
      <p:pic>
        <p:nvPicPr>
          <p:cNvPr id="14342" name="Picture 6" descr="моем руки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0825" y="1123950"/>
            <a:ext cx="4681538" cy="5329238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952500"/>
            <a:ext cx="4110037" cy="59055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000" i="1">
                <a:solidFill>
                  <a:srgbClr val="009900"/>
                </a:solidFill>
              </a:rPr>
              <a:t>(Ритмично потирать ладошки, имитируя мытьё рук).</a:t>
            </a:r>
            <a:r>
              <a:rPr lang="ru-RU" sz="2000" i="1"/>
              <a:t>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000" b="1" i="1">
                <a:solidFill>
                  <a:srgbClr val="FF6600"/>
                </a:solidFill>
              </a:rPr>
              <a:t>Ах, вода, вода, вода!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000" b="1" i="1">
                <a:solidFill>
                  <a:srgbClr val="FF6600"/>
                </a:solidFill>
              </a:rPr>
              <a:t>Будем чистыми всегда!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i="1"/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000" i="1">
                <a:solidFill>
                  <a:srgbClr val="009900"/>
                </a:solidFill>
              </a:rPr>
              <a:t>(Пальцы сжать в кулачок, затем с силой выпрямить пальчики).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000" b="1" i="1">
                <a:solidFill>
                  <a:srgbClr val="FF6600"/>
                </a:solidFill>
              </a:rPr>
              <a:t>Брызги – вправо, брызги - влево!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000" b="1" i="1">
                <a:solidFill>
                  <a:srgbClr val="FF6600"/>
                </a:solidFill>
              </a:rPr>
              <a:t>Мокрым стало наше тело!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b="1" i="1">
              <a:solidFill>
                <a:srgbClr val="FF6600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000" i="1">
                <a:solidFill>
                  <a:srgbClr val="009900"/>
                </a:solidFill>
              </a:rPr>
              <a:t>(Энергичные движения имитируют поочерёдное вытирание каждой руки полотенцем)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000" b="1" i="1">
                <a:solidFill>
                  <a:srgbClr val="FF6600"/>
                </a:solidFill>
              </a:rPr>
              <a:t>Полотенчиком пушистым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000" b="1" i="1">
                <a:solidFill>
                  <a:srgbClr val="FF6600"/>
                </a:solidFill>
              </a:rPr>
              <a:t>Вытрем ручки очень быстро.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90</TotalTime>
  <Words>349</Words>
  <Application>Microsoft Office PowerPoint</Application>
  <PresentationFormat>Экран (4:3)</PresentationFormat>
  <Paragraphs>84</Paragraphs>
  <Slides>10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Пальчиковая гимнастика</vt:lpstr>
      <vt:lpstr>Пальчики здороваются</vt:lpstr>
      <vt:lpstr>Замок</vt:lpstr>
      <vt:lpstr>Цветок</vt:lpstr>
      <vt:lpstr>Рыбка</vt:lpstr>
      <vt:lpstr>Лягушки</vt:lpstr>
      <vt:lpstr>Пчела</vt:lpstr>
      <vt:lpstr>Фонарики</vt:lpstr>
      <vt:lpstr>Моем руки</vt:lpstr>
      <vt:lpstr>Отдых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Пальчиковая гимнастика</dc:title>
  <dc:creator>User</dc:creator>
  <cp:lastModifiedBy>Пользователь</cp:lastModifiedBy>
  <cp:revision>5</cp:revision>
  <dcterms:created xsi:type="dcterms:W3CDTF">2015-12-01T18:57:38Z</dcterms:created>
  <dcterms:modified xsi:type="dcterms:W3CDTF">2019-08-31T07:04:31Z</dcterms:modified>
</cp:coreProperties>
</file>