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4" r:id="rId6"/>
    <p:sldId id="259" r:id="rId7"/>
    <p:sldId id="276" r:id="rId8"/>
    <p:sldId id="280" r:id="rId9"/>
    <p:sldId id="272" r:id="rId10"/>
    <p:sldId id="260" r:id="rId11"/>
    <p:sldId id="261" r:id="rId12"/>
    <p:sldId id="278" r:id="rId13"/>
    <p:sldId id="262" r:id="rId14"/>
    <p:sldId id="279" r:id="rId15"/>
    <p:sldId id="265" r:id="rId16"/>
    <p:sldId id="281" r:id="rId17"/>
    <p:sldId id="263" r:id="rId18"/>
    <p:sldId id="26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98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2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693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482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17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91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051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12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67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118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553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FF48A-9372-472E-A9CB-23BDB9BCF09F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5DC8C-DD4E-486E-A2A6-93F372FD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354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564904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+mn-lt"/>
              </a:rPr>
              <a:t>Натюрморт в технике </a:t>
            </a:r>
            <a:r>
              <a:rPr lang="en-US" sz="6000" b="1" dirty="0" smtClean="0">
                <a:latin typeface="+mn-lt"/>
              </a:rPr>
              <a:t>“</a:t>
            </a:r>
            <a:r>
              <a:rPr lang="ru-RU" sz="6000" b="1" dirty="0" smtClean="0">
                <a:latin typeface="+mn-lt"/>
              </a:rPr>
              <a:t>гризайль</a:t>
            </a:r>
            <a:r>
              <a:rPr lang="en-US" sz="6000" b="1" dirty="0" smtClean="0">
                <a:latin typeface="+mn-lt"/>
              </a:rPr>
              <a:t>”</a:t>
            </a:r>
            <a:endParaRPr lang="ru-RU" sz="6000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72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7192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+mn-lt"/>
              </a:rPr>
              <a:t>Тон</a:t>
            </a:r>
            <a:r>
              <a:rPr lang="ru-RU" sz="2000" dirty="0">
                <a:solidFill>
                  <a:srgbClr val="000000"/>
                </a:solidFill>
                <a:latin typeface="+mn-lt"/>
              </a:rPr>
              <a:t> - это светотеневая градация, которая зависит от освещения, собственной окраски предметов, степени их удаленности от наблюдателя. С помощью тона мы можем отличить насколько один предмет светлее или темнее другого.</a:t>
            </a:r>
            <a:endParaRPr lang="ru-RU" sz="2000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04664"/>
            <a:ext cx="6179053" cy="4628256"/>
          </a:xfrm>
        </p:spPr>
      </p:pic>
    </p:spTree>
    <p:extLst>
      <p:ext uri="{BB962C8B-B14F-4D97-AF65-F5344CB8AC3E}">
        <p14:creationId xmlns:p14="http://schemas.microsoft.com/office/powerpoint/2010/main" val="63600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/>
              <a:t>Чтобы добиться объёма, нужно выделить основные составляющие: блик, свет, полутон, тень (собственная), рефлекс, падающая тень (тень от предмета).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64704"/>
            <a:ext cx="7657859" cy="4296267"/>
          </a:xfrm>
        </p:spPr>
      </p:pic>
    </p:spTree>
    <p:extLst>
      <p:ext uri="{BB962C8B-B14F-4D97-AF65-F5344CB8AC3E}">
        <p14:creationId xmlns:p14="http://schemas.microsoft.com/office/powerpoint/2010/main" val="234395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69232"/>
          </a:xfrm>
        </p:spPr>
        <p:txBody>
          <a:bodyPr/>
          <a:lstStyle/>
          <a:p>
            <a:r>
              <a:rPr lang="ru-RU" dirty="0" smtClean="0"/>
              <a:t>Этапы ведения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533" y="4797152"/>
            <a:ext cx="8229600" cy="183306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1.Выполнение предварительного рисунка</a:t>
            </a:r>
          </a:p>
          <a:p>
            <a:r>
              <a:rPr lang="ru-RU" sz="2000" dirty="0" smtClean="0"/>
              <a:t>2. Работа с </a:t>
            </a:r>
            <a:r>
              <a:rPr lang="ru-RU" sz="2000" dirty="0" smtClean="0"/>
              <a:t>полутоном, теневой </a:t>
            </a:r>
            <a:r>
              <a:rPr lang="ru-RU" sz="2000" dirty="0" smtClean="0"/>
              <a:t>частью прозрачным слоем акварели</a:t>
            </a:r>
          </a:p>
          <a:p>
            <a:r>
              <a:rPr lang="ru-RU" sz="2000" dirty="0" smtClean="0"/>
              <a:t>3.Подчеркивание полутона, усиление темных участков</a:t>
            </a:r>
          </a:p>
          <a:p>
            <a:r>
              <a:rPr lang="ru-RU" sz="2000" dirty="0" smtClean="0"/>
              <a:t>4. </a:t>
            </a:r>
            <a:r>
              <a:rPr lang="ru-RU" sz="2000" dirty="0" smtClean="0"/>
              <a:t>Детализация, обобщение </a:t>
            </a:r>
            <a:r>
              <a:rPr lang="ru-RU" sz="2000" dirty="0" smtClean="0"/>
              <a:t>предметов.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19" y="1125182"/>
            <a:ext cx="8147573" cy="34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71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Работы в процессе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98" y="1844824"/>
            <a:ext cx="3806902" cy="36004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916832"/>
            <a:ext cx="461783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2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8229600" cy="3528392"/>
          </a:xfrm>
        </p:spPr>
      </p:pic>
    </p:spTree>
    <p:extLst>
      <p:ext uri="{BB962C8B-B14F-4D97-AF65-F5344CB8AC3E}">
        <p14:creationId xmlns:p14="http://schemas.microsoft.com/office/powerpoint/2010/main" val="426988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3960440" cy="52805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64704"/>
            <a:ext cx="399644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7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38" y="184733"/>
            <a:ext cx="2538282" cy="32629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247" y="184734"/>
            <a:ext cx="2541212" cy="3262901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8833"/>
            <a:ext cx="2536646" cy="323880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38" y="3573016"/>
            <a:ext cx="2508745" cy="31409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247" y="3554381"/>
            <a:ext cx="2541211" cy="31409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554381"/>
            <a:ext cx="2513718" cy="31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0120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helveticaneuecyrlight"/>
              </a:rPr>
              <a:t>Постепенно гризайль вошла в основы обучения живописному мастерству. Она необходима, чтобы освоить передачу формы, объема, передать глубину изображения, уловить рассеянный свет. 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48680"/>
            <a:ext cx="3395625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86618"/>
            <a:ext cx="3066657" cy="447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0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latin typeface="+mn-lt"/>
              </a:rPr>
              <a:t>Спасибо за внимание!</a:t>
            </a:r>
            <a:endParaRPr lang="ru-RU" sz="6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124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+mn-lt"/>
              </a:rPr>
              <a:t>Гризайль </a:t>
            </a:r>
            <a:r>
              <a:rPr lang="ru-RU" sz="2000" dirty="0" smtClean="0">
                <a:latin typeface="+mn-lt"/>
              </a:rPr>
              <a:t>– </a:t>
            </a:r>
            <a:r>
              <a:rPr lang="ru-RU" sz="2000" dirty="0">
                <a:latin typeface="+mn-lt"/>
              </a:rPr>
              <a:t>это разновидность живописи, которая выполняется с использованием одного цвета с тоновыми градациями, при этом в гризайли учитывается только тон предмета, а цвет значения не имеет</a:t>
            </a:r>
            <a:r>
              <a:rPr lang="ru-RU" sz="20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1" t="2060" r="16341" b="-1"/>
          <a:stretch/>
        </p:blipFill>
        <p:spPr>
          <a:xfrm>
            <a:off x="1259632" y="476672"/>
            <a:ext cx="6716263" cy="4746272"/>
          </a:xfrm>
        </p:spPr>
      </p:pic>
    </p:spTree>
    <p:extLst>
      <p:ext uri="{BB962C8B-B14F-4D97-AF65-F5344CB8AC3E}">
        <p14:creationId xmlns:p14="http://schemas.microsoft.com/office/powerpoint/2010/main" val="305328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+mn-lt"/>
              </a:rPr>
              <a:t>В Средние века гризайль широко </a:t>
            </a:r>
            <a:r>
              <a:rPr lang="ru-RU" sz="2000" dirty="0" smtClean="0">
                <a:solidFill>
                  <a:srgbClr val="000000"/>
                </a:solidFill>
                <a:latin typeface="+mn-lt"/>
              </a:rPr>
              <a:t>использовалась </a:t>
            </a:r>
            <a:r>
              <a:rPr lang="ru-RU" sz="2000" dirty="0">
                <a:solidFill>
                  <a:srgbClr val="000000"/>
                </a:solidFill>
                <a:latin typeface="+mn-lt"/>
              </a:rPr>
              <a:t>при создании декора интерьеров. Во многих дворцах и усадьбах того времени применяли гризайль для имитации отделки интерьера камнем.</a:t>
            </a:r>
            <a:endParaRPr lang="ru-RU" sz="2000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46984"/>
            <a:ext cx="4706719" cy="4743684"/>
          </a:xfrm>
        </p:spPr>
      </p:pic>
    </p:spTree>
    <p:extLst>
      <p:ext uri="{BB962C8B-B14F-4D97-AF65-F5344CB8AC3E}">
        <p14:creationId xmlns:p14="http://schemas.microsoft.com/office/powerpoint/2010/main" val="21110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764704"/>
            <a:ext cx="3754760" cy="5400600"/>
          </a:xfrm>
        </p:spPr>
        <p:txBody>
          <a:bodyPr>
            <a:normAutofit fontScale="90000"/>
          </a:bodyPr>
          <a:lstStyle/>
          <a:p>
            <a:pPr algn="l">
              <a:spcAft>
                <a:spcPts val="1000"/>
              </a:spcAft>
            </a:pPr>
            <a:r>
              <a:rPr lang="ru-RU" sz="3100" dirty="0">
                <a:ea typeface="Calibri"/>
                <a:cs typeface="Times New Roman"/>
              </a:rPr>
              <a:t>Гризайль использовалась в мастерских художников для граверных эскизов, написания глубоких портретных фонов, складок одежды</a:t>
            </a:r>
            <a:r>
              <a:rPr lang="ru-RU" sz="3100" dirty="0" smtClean="0">
                <a:ea typeface="Calibri"/>
                <a:cs typeface="Times New Roman"/>
              </a:rPr>
              <a:t>.</a:t>
            </a:r>
            <a:br>
              <a:rPr lang="ru-RU" sz="3100" dirty="0" smtClean="0">
                <a:ea typeface="Calibri"/>
                <a:cs typeface="Times New Roman"/>
              </a:rPr>
            </a:br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r>
              <a:rPr lang="ru-RU" sz="2000" dirty="0">
                <a:solidFill>
                  <a:srgbClr val="333333"/>
                </a:solidFill>
                <a:latin typeface="+mn-lt"/>
              </a:rPr>
              <a:t>«Портрет Мартина </a:t>
            </a:r>
            <a:r>
              <a:rPr lang="ru-RU" sz="2000" dirty="0" err="1">
                <a:solidFill>
                  <a:srgbClr val="333333"/>
                </a:solidFill>
                <a:latin typeface="+mn-lt"/>
              </a:rPr>
              <a:t>Риккарта</a:t>
            </a:r>
            <a:r>
              <a:rPr lang="ru-RU" sz="2000" dirty="0">
                <a:solidFill>
                  <a:srgbClr val="333333"/>
                </a:solidFill>
                <a:latin typeface="+mn-lt"/>
              </a:rPr>
              <a:t>», </a:t>
            </a:r>
            <a:r>
              <a:rPr lang="ru-RU" sz="2000" dirty="0" err="1">
                <a:solidFill>
                  <a:srgbClr val="333333"/>
                </a:solidFill>
                <a:latin typeface="+mn-lt"/>
              </a:rPr>
              <a:t>Антонис</a:t>
            </a:r>
            <a:r>
              <a:rPr lang="ru-RU" sz="2000" dirty="0">
                <a:solidFill>
                  <a:srgbClr val="333333"/>
                </a:solidFill>
                <a:latin typeface="+mn-lt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+mn-lt"/>
              </a:rPr>
              <a:t>ван</a:t>
            </a:r>
            <a:r>
              <a:rPr lang="ru-RU" sz="2000" dirty="0">
                <a:solidFill>
                  <a:srgbClr val="333333"/>
                </a:solidFill>
                <a:latin typeface="+mn-lt"/>
              </a:rPr>
              <a:t> Дейк, 30-е г XVII века</a:t>
            </a:r>
            <a:endParaRPr lang="ru-RU" sz="2000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4178984" cy="5256584"/>
          </a:xfrm>
        </p:spPr>
      </p:pic>
    </p:spTree>
    <p:extLst>
      <p:ext uri="{BB962C8B-B14F-4D97-AF65-F5344CB8AC3E}">
        <p14:creationId xmlns:p14="http://schemas.microsoft.com/office/powerpoint/2010/main" val="53573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2656"/>
            <a:ext cx="2714625" cy="57054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3968" y="404664"/>
            <a:ext cx="4088433" cy="557748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333333"/>
                </a:solidFill>
                <a:ea typeface="+mj-ea"/>
                <a:cs typeface="+mj-cs"/>
              </a:rPr>
              <a:t>В Японии существовал стиль монохромной живописи – </a:t>
            </a:r>
            <a:r>
              <a:rPr lang="ru-RU" sz="2000" dirty="0" err="1">
                <a:solidFill>
                  <a:srgbClr val="333333"/>
                </a:solidFill>
                <a:ea typeface="+mj-ea"/>
                <a:cs typeface="+mj-cs"/>
              </a:rPr>
              <a:t>суми</a:t>
            </a:r>
            <a:r>
              <a:rPr lang="ru-RU" sz="2000" dirty="0">
                <a:solidFill>
                  <a:srgbClr val="333333"/>
                </a:solidFill>
                <a:ea typeface="+mj-ea"/>
                <a:cs typeface="+mj-cs"/>
              </a:rPr>
              <a:t>-э. В его основу лег огромный пласт жизненной философии японского народа. </a:t>
            </a:r>
            <a:br>
              <a:rPr lang="ru-RU" sz="2000" dirty="0">
                <a:solidFill>
                  <a:srgbClr val="333333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srgbClr val="333333"/>
                </a:solidFill>
                <a:ea typeface="+mj-ea"/>
                <a:cs typeface="+mj-cs"/>
              </a:rPr>
              <a:t>Мастера добивались акварельной размытости, воздушности и легкости, часто используя всего лишь один цвет – черный</a:t>
            </a:r>
            <a:r>
              <a:rPr lang="ru-RU" sz="2000" dirty="0" smtClean="0">
                <a:solidFill>
                  <a:srgbClr val="333333"/>
                </a:solidFill>
                <a:ea typeface="+mj-ea"/>
                <a:cs typeface="+mj-cs"/>
              </a:rPr>
              <a:t>.</a:t>
            </a:r>
          </a:p>
          <a:p>
            <a:endParaRPr lang="ru-RU" sz="2000" dirty="0" smtClean="0">
              <a:solidFill>
                <a:srgbClr val="333333"/>
              </a:solidFill>
              <a:ea typeface="+mj-ea"/>
              <a:cs typeface="+mj-cs"/>
            </a:endParaRPr>
          </a:p>
          <a:p>
            <a:endParaRPr lang="ru-RU" sz="2000" dirty="0">
              <a:solidFill>
                <a:srgbClr val="333333"/>
              </a:solidFill>
              <a:ea typeface="+mj-ea"/>
              <a:cs typeface="+mj-cs"/>
            </a:endParaRPr>
          </a:p>
          <a:p>
            <a:endParaRPr lang="ru-RU" sz="2000" dirty="0" smtClean="0">
              <a:solidFill>
                <a:srgbClr val="333333"/>
              </a:solidFill>
              <a:ea typeface="+mj-ea"/>
              <a:cs typeface="+mj-cs"/>
            </a:endParaRPr>
          </a:p>
          <a:p>
            <a:endParaRPr lang="ru-RU" sz="2000" dirty="0">
              <a:solidFill>
                <a:srgbClr val="333333"/>
              </a:solidFill>
              <a:ea typeface="+mj-ea"/>
              <a:cs typeface="+mj-cs"/>
            </a:endParaRPr>
          </a:p>
          <a:p>
            <a:endParaRPr lang="ru-RU" sz="2000" dirty="0">
              <a:solidFill>
                <a:srgbClr val="333333"/>
              </a:solidFill>
              <a:ea typeface="+mj-ea"/>
              <a:cs typeface="+mj-cs"/>
            </a:endParaRPr>
          </a:p>
          <a:p>
            <a:r>
              <a:rPr lang="ru-RU" sz="2000" i="1" dirty="0">
                <a:solidFill>
                  <a:srgbClr val="333333"/>
                </a:solidFill>
              </a:rPr>
              <a:t>«Утки в пруду с лотосами», </a:t>
            </a:r>
            <a:r>
              <a:rPr lang="ru-RU" sz="2000" i="1" dirty="0" err="1">
                <a:solidFill>
                  <a:srgbClr val="333333"/>
                </a:solidFill>
              </a:rPr>
              <a:t>Товарая</a:t>
            </a:r>
            <a:r>
              <a:rPr lang="ru-RU" sz="2000" i="1" dirty="0">
                <a:solidFill>
                  <a:srgbClr val="333333"/>
                </a:solidFill>
              </a:rPr>
              <a:t> </a:t>
            </a:r>
            <a:r>
              <a:rPr lang="ru-RU" sz="2000" i="1" dirty="0" err="1">
                <a:solidFill>
                  <a:srgbClr val="333333"/>
                </a:solidFill>
              </a:rPr>
              <a:t>Сотацу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7562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+mn-lt"/>
              </a:rPr>
              <a:t>Х</a:t>
            </a:r>
            <a:r>
              <a:rPr lang="ru-RU" sz="2000" dirty="0" smtClean="0">
                <a:solidFill>
                  <a:srgbClr val="000000"/>
                </a:solidFill>
                <a:latin typeface="+mn-lt"/>
              </a:rPr>
              <a:t>удожники </a:t>
            </a:r>
            <a:r>
              <a:rPr lang="ru-RU" sz="2000" dirty="0">
                <a:solidFill>
                  <a:srgbClr val="000000"/>
                </a:solidFill>
                <a:latin typeface="+mn-lt"/>
              </a:rPr>
              <a:t>стали использовать гризайль, как первый этап при создании живописных работ (картон).</a:t>
            </a:r>
            <a:endParaRPr lang="ru-RU" sz="2000" dirty="0"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836712"/>
            <a:ext cx="5444767" cy="4525963"/>
          </a:xfrm>
        </p:spPr>
      </p:pic>
    </p:spTree>
    <p:extLst>
      <p:ext uri="{BB962C8B-B14F-4D97-AF65-F5344CB8AC3E}">
        <p14:creationId xmlns:p14="http://schemas.microsoft.com/office/powerpoint/2010/main" val="215423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4008" y="764704"/>
            <a:ext cx="4104456" cy="525658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333333"/>
                </a:solidFill>
              </a:rPr>
              <a:t>В викторианскую эпоху многие художники использовали элементы гризайли для иллюстрирования книг</a:t>
            </a:r>
            <a:r>
              <a:rPr lang="ru-RU" sz="2000" dirty="0" smtClean="0">
                <a:solidFill>
                  <a:srgbClr val="333333"/>
                </a:solidFill>
              </a:rPr>
              <a:t>.</a:t>
            </a:r>
          </a:p>
          <a:p>
            <a:r>
              <a:rPr lang="ru-RU" sz="2000" dirty="0">
                <a:solidFill>
                  <a:srgbClr val="333333"/>
                </a:solidFill>
              </a:rPr>
              <a:t>Такие признанные мастера сказочной викторианской живописи, как Артур </a:t>
            </a:r>
            <a:r>
              <a:rPr lang="ru-RU" sz="2000" dirty="0" err="1">
                <a:solidFill>
                  <a:srgbClr val="333333"/>
                </a:solidFill>
              </a:rPr>
              <a:t>Рэкхем</a:t>
            </a:r>
            <a:r>
              <a:rPr lang="ru-RU" sz="2000" dirty="0">
                <a:solidFill>
                  <a:srgbClr val="333333"/>
                </a:solidFill>
              </a:rPr>
              <a:t>, Эдмунд </a:t>
            </a:r>
            <a:r>
              <a:rPr lang="ru-RU" sz="2000" dirty="0" err="1">
                <a:solidFill>
                  <a:srgbClr val="333333"/>
                </a:solidFill>
              </a:rPr>
              <a:t>Дюлак</a:t>
            </a:r>
            <a:r>
              <a:rPr lang="ru-RU" sz="2000" dirty="0">
                <a:solidFill>
                  <a:srgbClr val="333333"/>
                </a:solidFill>
              </a:rPr>
              <a:t> и Генри </a:t>
            </a:r>
            <a:r>
              <a:rPr lang="ru-RU" sz="2000" dirty="0" err="1">
                <a:solidFill>
                  <a:srgbClr val="333333"/>
                </a:solidFill>
              </a:rPr>
              <a:t>Джастис</a:t>
            </a:r>
            <a:r>
              <a:rPr lang="ru-RU" sz="2000" dirty="0">
                <a:solidFill>
                  <a:srgbClr val="333333"/>
                </a:solidFill>
              </a:rPr>
              <a:t> Форд, кроме стандартной сепии добавили в гризайль вариации голубого, зеленого и сиреневого </a:t>
            </a:r>
            <a:r>
              <a:rPr lang="ru-RU" sz="2000" dirty="0" smtClean="0">
                <a:solidFill>
                  <a:srgbClr val="333333"/>
                </a:solidFill>
              </a:rPr>
              <a:t>цветов.</a:t>
            </a:r>
          </a:p>
          <a:p>
            <a:endParaRPr lang="ru-RU" sz="2000" dirty="0">
              <a:solidFill>
                <a:srgbClr val="333333"/>
              </a:solidFill>
            </a:endParaRPr>
          </a:p>
          <a:p>
            <a:endParaRPr lang="ru-RU" sz="2000" dirty="0" smtClean="0"/>
          </a:p>
          <a:p>
            <a:r>
              <a:rPr lang="ru-RU" sz="2000" i="1" dirty="0">
                <a:solidFill>
                  <a:srgbClr val="333333"/>
                </a:solidFill>
              </a:rPr>
              <a:t>А. </a:t>
            </a:r>
            <a:r>
              <a:rPr lang="ru-RU" sz="2000" i="1" dirty="0" err="1">
                <a:solidFill>
                  <a:srgbClr val="333333"/>
                </a:solidFill>
              </a:rPr>
              <a:t>Рэкхем</a:t>
            </a:r>
            <a:r>
              <a:rPr lang="ru-RU" sz="2000" i="1" dirty="0">
                <a:solidFill>
                  <a:srgbClr val="333333"/>
                </a:solidFill>
              </a:rPr>
              <a:t>, иллюстрация</a:t>
            </a:r>
            <a:endParaRPr lang="ru-RU" sz="2000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" r="5350"/>
          <a:stretch>
            <a:fillRect/>
          </a:stretch>
        </p:blipFill>
        <p:spPr>
          <a:xfrm>
            <a:off x="683568" y="476672"/>
            <a:ext cx="3744416" cy="5832475"/>
          </a:xfrm>
        </p:spPr>
      </p:pic>
    </p:spTree>
    <p:extLst>
      <p:ext uri="{BB962C8B-B14F-4D97-AF65-F5344CB8AC3E}">
        <p14:creationId xmlns:p14="http://schemas.microsoft.com/office/powerpoint/2010/main" val="25622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1331640" y="476672"/>
            <a:ext cx="6840761" cy="513057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67744" y="5661248"/>
            <a:ext cx="5486400" cy="80486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</a:rPr>
              <a:t>Купол с росписью в технике гризайль. Петровский путевой дворец. Москва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0921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0120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Работы в данной технике выполняются живописными материалами (гуашь, акварель, масляные краски) , однако основным средством выразительности является тон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59223"/>
            <a:ext cx="3075815" cy="452596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41057"/>
            <a:ext cx="3904461" cy="468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291</Words>
  <Application>Microsoft Office PowerPoint</Application>
  <PresentationFormat>Экран (4:3)</PresentationFormat>
  <Paragraphs>29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Натюрморт в технике “гризайль”</vt:lpstr>
      <vt:lpstr>Гризайль – это разновидность живописи, которая выполняется с использованием одного цвета с тоновыми градациями, при этом в гризайли учитывается только тон предмета, а цвет значения не имеет.</vt:lpstr>
      <vt:lpstr>В Средние века гризайль широко использовалась при создании декора интерьеров. Во многих дворцах и усадьбах того времени применяли гризайль для имитации отделки интерьера камнем.</vt:lpstr>
      <vt:lpstr>Гризайль использовалась в мастерских художников для граверных эскизов, написания глубоких портретных фонов, складок одежды.  «Портрет Мартина Риккарта», Антонис ван Дейк, 30-е г XVII века</vt:lpstr>
      <vt:lpstr>Презентация PowerPoint</vt:lpstr>
      <vt:lpstr>Художники стали использовать гризайль, как первый этап при создании живописных работ (картон).</vt:lpstr>
      <vt:lpstr>Презентация PowerPoint</vt:lpstr>
      <vt:lpstr>Презентация PowerPoint</vt:lpstr>
      <vt:lpstr>Работы в данной технике выполняются живописными материалами (гуашь, акварель, масляные краски) , однако основным средством выразительности является тон</vt:lpstr>
      <vt:lpstr>Тон - это светотеневая градация, которая зависит от освещения, собственной окраски предметов, степени их удаленности от наблюдателя. С помощью тона мы можем отличить насколько один предмет светлее или темнее другого.</vt:lpstr>
      <vt:lpstr>Чтобы добиться объёма, нужно выделить основные составляющие: блик, свет, полутон, тень (собственная), рефлекс, падающая тень (тень от предмета).</vt:lpstr>
      <vt:lpstr>Этапы ведения работы</vt:lpstr>
      <vt:lpstr>Работы в процессе</vt:lpstr>
      <vt:lpstr>Презентация PowerPoint</vt:lpstr>
      <vt:lpstr>Презентация PowerPoint</vt:lpstr>
      <vt:lpstr>Презентация PowerPoint</vt:lpstr>
      <vt:lpstr>Постепенно гризайль вошла в основы обучения живописному мастерству. Она необходима, чтобы освоить передачу формы, объема, передать глубину изображения, уловить рассеянный свет.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2025-10-14T15:22:01Z</dcterms:created>
  <dcterms:modified xsi:type="dcterms:W3CDTF">2025-10-25T20:00:37Z</dcterms:modified>
</cp:coreProperties>
</file>