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  <p:sldId id="268" r:id="rId9"/>
    <p:sldId id="269" r:id="rId10"/>
    <p:sldId id="270" r:id="rId11"/>
    <p:sldId id="271" r:id="rId12"/>
    <p:sldId id="264" r:id="rId13"/>
    <p:sldId id="272" r:id="rId14"/>
    <p:sldId id="282" r:id="rId15"/>
    <p:sldId id="265" r:id="rId16"/>
    <p:sldId id="273" r:id="rId17"/>
    <p:sldId id="266" r:id="rId18"/>
    <p:sldId id="274" r:id="rId19"/>
    <p:sldId id="267" r:id="rId20"/>
    <p:sldId id="281" r:id="rId21"/>
    <p:sldId id="275" r:id="rId22"/>
    <p:sldId id="276" r:id="rId23"/>
    <p:sldId id="283" r:id="rId24"/>
    <p:sldId id="277" r:id="rId25"/>
    <p:sldId id="278" r:id="rId26"/>
    <p:sldId id="279" r:id="rId27"/>
    <p:sldId id="280" r:id="rId28"/>
    <p:sldId id="257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19F06-D906-4539-A846-5BE7579F013D}" type="datetimeFigureOut">
              <a:rPr lang="ru-RU" smtClean="0"/>
              <a:t>24.04.2025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6CA7C-D448-4EA2-948A-E683699FD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463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if.ru/society/education/chto_takoe_filippinskiy_test_na_gotovnost_rebenka_k_shkol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nsportal.ru/shkola/raznoe/library/2021/02/16/opredelenie-fiziologicheskoy-gotovnosti-k-obucheniyu-v-shkole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Попросить ребёнка дотронуться правой рукой до левого уха, закинув руку над головой.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1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 вертикальном положении головы правая рука кладётся поперёк середины темени, пальцы вытянуты в направлении левого уха, рука и кисть плотно прилегают к голове.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1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 ребёнок делает это без особых трудностей и кончики его пальцев достигают верхнего края ушной раковины, то тест считается положительным. Это означает, что скачок роста уже произошёл и ребёнок к школе готов.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1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4–5 лет он этого сделать не может, поскольку руки ещё слишком коротки.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1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 не опускать руку на лоб или не спускать её на затылок.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2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altLang="ru-RU" dirty="0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46E1C5A-DDC6-4A90-BAE7-B8D5C03818A1}" type="slidenum">
              <a:rPr lang="ru-RU" altLang="ru-RU" smtClean="0">
                <a:latin typeface="Calibri" panose="020F0502020204030204" pitchFamily="34" charset="0"/>
              </a:rPr>
              <a:pPr/>
              <a:t>5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678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4B21D65-BE10-4E76-9F08-D85216827704}" type="slidenum">
              <a:rPr lang="ru-RU" altLang="ru-RU" smtClean="0">
                <a:latin typeface="Calibri" panose="020F0502020204030204" pitchFamily="34" charset="0"/>
              </a:rPr>
              <a:pPr/>
              <a:t>9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774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9828316-5F0D-4C85-811C-8D53FA417529}" type="slidenum">
              <a:rPr lang="ru-RU" altLang="ru-RU" smtClean="0">
                <a:latin typeface="Calibri" panose="020F0502020204030204" pitchFamily="34" charset="0"/>
              </a:rPr>
              <a:pPr/>
              <a:t>10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198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BE51-0CC8-4108-84FF-2CF5BB1FFD91}" type="datetime1">
              <a:rPr lang="ru-RU" smtClean="0"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491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7F08-795F-402F-A564-591942ED5818}" type="datetime1">
              <a:rPr lang="ru-RU" smtClean="0"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17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5985C-6CD6-4B78-AEBD-142E13A03B2F}" type="datetime1">
              <a:rPr lang="ru-RU" smtClean="0"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8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5379-94A5-429E-84E3-1F6680D29E09}" type="datetime1">
              <a:rPr lang="ru-RU" smtClean="0"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53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3FA1A-2A56-4A31-8CA4-0387586C724F}" type="datetime1">
              <a:rPr lang="ru-RU" smtClean="0"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79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5F2B-08A4-4FA0-B74B-AFAF0DA6DD8E}" type="datetime1">
              <a:rPr lang="ru-RU" smtClean="0"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333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DD40-DBEA-4AE7-BF2B-98BF9C22C838}" type="datetime1">
              <a:rPr lang="ru-RU" smtClean="0"/>
              <a:t>24.04.2025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89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4F7FC-9A75-43EE-9DCB-ECEBD41D87F3}" type="datetime1">
              <a:rPr lang="ru-RU" smtClean="0"/>
              <a:t>24.04.2025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67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F502E-A9C5-49E1-96C2-ED2CC087BD2D}" type="datetime1">
              <a:rPr lang="ru-RU" smtClean="0"/>
              <a:t>24.04.2025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877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B7E7-3289-4412-A751-7575E7333108}" type="datetime1">
              <a:rPr lang="ru-RU" smtClean="0"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75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0CE3-2000-43CE-8A02-FACF7518F364}" type="datetime1">
              <a:rPr lang="ru-RU" smtClean="0"/>
              <a:t>24.04.2025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741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01FFC-CBE4-41A8-810C-DCB5BC495A55}" type="datetime1">
              <a:rPr lang="ru-RU" smtClean="0"/>
              <a:t>24.04.2025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38A9E-BCDB-4199-89DD-55B22CC87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0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725214" y="0"/>
            <a:ext cx="9916510" cy="6841248"/>
            <a:chOff x="725214" y="0"/>
            <a:chExt cx="9916510" cy="6841248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725214" y="0"/>
              <a:ext cx="9916510" cy="6841248"/>
              <a:chOff x="1091106" y="142876"/>
              <a:chExt cx="8535988" cy="6408737"/>
            </a:xfrm>
          </p:grpSpPr>
          <p:pic>
            <p:nvPicPr>
              <p:cNvPr id="45058" name="Picture 4" descr="https://i.pinimg.com/originals/82/80/c7/8280c71839e4755149fc9c8742a115b9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1106" y="142876"/>
                <a:ext cx="8535988" cy="64087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Полилиния 5"/>
              <p:cNvSpPr/>
              <p:nvPr/>
            </p:nvSpPr>
            <p:spPr>
              <a:xfrm>
                <a:off x="1910256" y="371913"/>
                <a:ext cx="2347913" cy="1217613"/>
              </a:xfrm>
              <a:custGeom>
                <a:avLst/>
                <a:gdLst>
                  <a:gd name="connsiteX0" fmla="*/ 28176 w 2347953"/>
                  <a:gd name="connsiteY0" fmla="*/ 559363 h 1218308"/>
                  <a:gd name="connsiteX1" fmla="*/ 152464 w 2347953"/>
                  <a:gd name="connsiteY1" fmla="*/ 426198 h 1218308"/>
                  <a:gd name="connsiteX2" fmla="*/ 276751 w 2347953"/>
                  <a:gd name="connsiteY2" fmla="*/ 284155 h 1218308"/>
                  <a:gd name="connsiteX3" fmla="*/ 489815 w 2347953"/>
                  <a:gd name="connsiteY3" fmla="*/ 133235 h 1218308"/>
                  <a:gd name="connsiteX4" fmla="*/ 827167 w 2347953"/>
                  <a:gd name="connsiteY4" fmla="*/ 44458 h 1218308"/>
                  <a:gd name="connsiteX5" fmla="*/ 1191151 w 2347953"/>
                  <a:gd name="connsiteY5" fmla="*/ 70 h 1218308"/>
                  <a:gd name="connsiteX6" fmla="*/ 1555136 w 2347953"/>
                  <a:gd name="connsiteY6" fmla="*/ 35581 h 1218308"/>
                  <a:gd name="connsiteX7" fmla="*/ 1856976 w 2347953"/>
                  <a:gd name="connsiteY7" fmla="*/ 88847 h 1218308"/>
                  <a:gd name="connsiteX8" fmla="*/ 2132184 w 2347953"/>
                  <a:gd name="connsiteY8" fmla="*/ 213134 h 1218308"/>
                  <a:gd name="connsiteX9" fmla="*/ 2291982 w 2347953"/>
                  <a:gd name="connsiteY9" fmla="*/ 435076 h 1218308"/>
                  <a:gd name="connsiteX10" fmla="*/ 2336371 w 2347953"/>
                  <a:gd name="connsiteY10" fmla="*/ 674773 h 1218308"/>
                  <a:gd name="connsiteX11" fmla="*/ 2096674 w 2347953"/>
                  <a:gd name="connsiteY11" fmla="*/ 914470 h 1218308"/>
                  <a:gd name="connsiteX12" fmla="*/ 2096674 w 2347953"/>
                  <a:gd name="connsiteY12" fmla="*/ 825693 h 1218308"/>
                  <a:gd name="connsiteX13" fmla="*/ 2087796 w 2347953"/>
                  <a:gd name="connsiteY13" fmla="*/ 763549 h 1218308"/>
                  <a:gd name="connsiteX14" fmla="*/ 2007897 w 2347953"/>
                  <a:gd name="connsiteY14" fmla="*/ 736916 h 1218308"/>
                  <a:gd name="connsiteX15" fmla="*/ 1919120 w 2347953"/>
                  <a:gd name="connsiteY15" fmla="*/ 736916 h 1218308"/>
                  <a:gd name="connsiteX16" fmla="*/ 1635035 w 2347953"/>
                  <a:gd name="connsiteY16" fmla="*/ 896714 h 1218308"/>
                  <a:gd name="connsiteX17" fmla="*/ 1226662 w 2347953"/>
                  <a:gd name="connsiteY17" fmla="*/ 1100901 h 1218308"/>
                  <a:gd name="connsiteX18" fmla="*/ 640736 w 2347953"/>
                  <a:gd name="connsiteY18" fmla="*/ 1216311 h 1218308"/>
                  <a:gd name="connsiteX19" fmla="*/ 258996 w 2347953"/>
                  <a:gd name="connsiteY19" fmla="*/ 1154167 h 1218308"/>
                  <a:gd name="connsiteX20" fmla="*/ 19299 w 2347953"/>
                  <a:gd name="connsiteY20" fmla="*/ 914470 h 1218308"/>
                  <a:gd name="connsiteX21" fmla="*/ 28176 w 2347953"/>
                  <a:gd name="connsiteY21" fmla="*/ 559363 h 1218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347953" h="1218308">
                    <a:moveTo>
                      <a:pt x="28176" y="559363"/>
                    </a:moveTo>
                    <a:cubicBezTo>
                      <a:pt x="50370" y="477984"/>
                      <a:pt x="111035" y="472066"/>
                      <a:pt x="152464" y="426198"/>
                    </a:cubicBezTo>
                    <a:cubicBezTo>
                      <a:pt x="193893" y="380330"/>
                      <a:pt x="220526" y="332982"/>
                      <a:pt x="276751" y="284155"/>
                    </a:cubicBezTo>
                    <a:cubicBezTo>
                      <a:pt x="332976" y="235328"/>
                      <a:pt x="398079" y="173184"/>
                      <a:pt x="489815" y="133235"/>
                    </a:cubicBezTo>
                    <a:cubicBezTo>
                      <a:pt x="581551" y="93286"/>
                      <a:pt x="710278" y="66652"/>
                      <a:pt x="827167" y="44458"/>
                    </a:cubicBezTo>
                    <a:cubicBezTo>
                      <a:pt x="944056" y="22264"/>
                      <a:pt x="1069823" y="1549"/>
                      <a:pt x="1191151" y="70"/>
                    </a:cubicBezTo>
                    <a:cubicBezTo>
                      <a:pt x="1312479" y="-1409"/>
                      <a:pt x="1444165" y="20785"/>
                      <a:pt x="1555136" y="35581"/>
                    </a:cubicBezTo>
                    <a:cubicBezTo>
                      <a:pt x="1666107" y="50377"/>
                      <a:pt x="1760801" y="59255"/>
                      <a:pt x="1856976" y="88847"/>
                    </a:cubicBezTo>
                    <a:cubicBezTo>
                      <a:pt x="1953151" y="118439"/>
                      <a:pt x="2059683" y="155429"/>
                      <a:pt x="2132184" y="213134"/>
                    </a:cubicBezTo>
                    <a:cubicBezTo>
                      <a:pt x="2204685" y="270839"/>
                      <a:pt x="2257951" y="358136"/>
                      <a:pt x="2291982" y="435076"/>
                    </a:cubicBezTo>
                    <a:cubicBezTo>
                      <a:pt x="2326013" y="512016"/>
                      <a:pt x="2368922" y="594874"/>
                      <a:pt x="2336371" y="674773"/>
                    </a:cubicBezTo>
                    <a:cubicBezTo>
                      <a:pt x="2303820" y="754672"/>
                      <a:pt x="2136623" y="889317"/>
                      <a:pt x="2096674" y="914470"/>
                    </a:cubicBezTo>
                    <a:cubicBezTo>
                      <a:pt x="2056725" y="939623"/>
                      <a:pt x="2098154" y="850846"/>
                      <a:pt x="2096674" y="825693"/>
                    </a:cubicBezTo>
                    <a:cubicBezTo>
                      <a:pt x="2095194" y="800540"/>
                      <a:pt x="2102592" y="778345"/>
                      <a:pt x="2087796" y="763549"/>
                    </a:cubicBezTo>
                    <a:cubicBezTo>
                      <a:pt x="2073000" y="748753"/>
                      <a:pt x="2036010" y="741355"/>
                      <a:pt x="2007897" y="736916"/>
                    </a:cubicBezTo>
                    <a:cubicBezTo>
                      <a:pt x="1979784" y="732477"/>
                      <a:pt x="1981264" y="710283"/>
                      <a:pt x="1919120" y="736916"/>
                    </a:cubicBezTo>
                    <a:cubicBezTo>
                      <a:pt x="1856976" y="763549"/>
                      <a:pt x="1750445" y="836050"/>
                      <a:pt x="1635035" y="896714"/>
                    </a:cubicBezTo>
                    <a:cubicBezTo>
                      <a:pt x="1519625" y="957378"/>
                      <a:pt x="1392378" y="1047635"/>
                      <a:pt x="1226662" y="1100901"/>
                    </a:cubicBezTo>
                    <a:cubicBezTo>
                      <a:pt x="1060946" y="1154167"/>
                      <a:pt x="802014" y="1207433"/>
                      <a:pt x="640736" y="1216311"/>
                    </a:cubicBezTo>
                    <a:cubicBezTo>
                      <a:pt x="479458" y="1225189"/>
                      <a:pt x="362569" y="1204474"/>
                      <a:pt x="258996" y="1154167"/>
                    </a:cubicBezTo>
                    <a:cubicBezTo>
                      <a:pt x="155423" y="1103860"/>
                      <a:pt x="56289" y="1021002"/>
                      <a:pt x="19299" y="914470"/>
                    </a:cubicBezTo>
                    <a:cubicBezTo>
                      <a:pt x="-17691" y="807938"/>
                      <a:pt x="5982" y="640742"/>
                      <a:pt x="28176" y="559363"/>
                    </a:cubicBez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7" name="Полилиния 6"/>
              <p:cNvSpPr/>
              <p:nvPr/>
            </p:nvSpPr>
            <p:spPr>
              <a:xfrm>
                <a:off x="5492259" y="4892785"/>
                <a:ext cx="1987550" cy="1416050"/>
              </a:xfrm>
              <a:custGeom>
                <a:avLst/>
                <a:gdLst>
                  <a:gd name="connsiteX0" fmla="*/ 1180095 w 1988590"/>
                  <a:gd name="connsiteY0" fmla="*/ 177 h 1415014"/>
                  <a:gd name="connsiteX1" fmla="*/ 1171218 w 1988590"/>
                  <a:gd name="connsiteY1" fmla="*/ 177731 h 1415014"/>
                  <a:gd name="connsiteX2" fmla="*/ 1082441 w 1988590"/>
                  <a:gd name="connsiteY2" fmla="*/ 239875 h 1415014"/>
                  <a:gd name="connsiteX3" fmla="*/ 816111 w 1988590"/>
                  <a:gd name="connsiteY3" fmla="*/ 257630 h 1415014"/>
                  <a:gd name="connsiteX4" fmla="*/ 345595 w 1988590"/>
                  <a:gd name="connsiteY4" fmla="*/ 328651 h 1415014"/>
                  <a:gd name="connsiteX5" fmla="*/ 52631 w 1988590"/>
                  <a:gd name="connsiteY5" fmla="*/ 603859 h 1415014"/>
                  <a:gd name="connsiteX6" fmla="*/ 8243 w 1988590"/>
                  <a:gd name="connsiteY6" fmla="*/ 879067 h 1415014"/>
                  <a:gd name="connsiteX7" fmla="*/ 150286 w 1988590"/>
                  <a:gd name="connsiteY7" fmla="*/ 1198663 h 1415014"/>
                  <a:gd name="connsiteX8" fmla="*/ 478760 w 1988590"/>
                  <a:gd name="connsiteY8" fmla="*/ 1385094 h 1415014"/>
                  <a:gd name="connsiteX9" fmla="*/ 1002542 w 1988590"/>
                  <a:gd name="connsiteY9" fmla="*/ 1393972 h 1415014"/>
                  <a:gd name="connsiteX10" fmla="*/ 1419793 w 1988590"/>
                  <a:gd name="connsiteY10" fmla="*/ 1180908 h 1415014"/>
                  <a:gd name="connsiteX11" fmla="*/ 1455303 w 1988590"/>
                  <a:gd name="connsiteY11" fmla="*/ 1189785 h 1415014"/>
                  <a:gd name="connsiteX12" fmla="*/ 1615101 w 1988590"/>
                  <a:gd name="connsiteY12" fmla="*/ 1163152 h 1415014"/>
                  <a:gd name="connsiteX13" fmla="*/ 1766022 w 1988590"/>
                  <a:gd name="connsiteY13" fmla="*/ 1101009 h 1415014"/>
                  <a:gd name="connsiteX14" fmla="*/ 1916942 w 1988590"/>
                  <a:gd name="connsiteY14" fmla="*/ 958966 h 1415014"/>
                  <a:gd name="connsiteX15" fmla="*/ 1979086 w 1988590"/>
                  <a:gd name="connsiteY15" fmla="*/ 816923 h 1415014"/>
                  <a:gd name="connsiteX16" fmla="*/ 1979086 w 1988590"/>
                  <a:gd name="connsiteY16" fmla="*/ 639370 h 1415014"/>
                  <a:gd name="connsiteX17" fmla="*/ 1890309 w 1988590"/>
                  <a:gd name="connsiteY17" fmla="*/ 426306 h 1415014"/>
                  <a:gd name="connsiteX18" fmla="*/ 1677245 w 1988590"/>
                  <a:gd name="connsiteY18" fmla="*/ 257630 h 1415014"/>
                  <a:gd name="connsiteX19" fmla="*/ 1526325 w 1988590"/>
                  <a:gd name="connsiteY19" fmla="*/ 213242 h 1415014"/>
                  <a:gd name="connsiteX20" fmla="*/ 1180095 w 1988590"/>
                  <a:gd name="connsiteY20" fmla="*/ 177 h 1415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88590" h="1415014">
                    <a:moveTo>
                      <a:pt x="1180095" y="177"/>
                    </a:moveTo>
                    <a:cubicBezTo>
                      <a:pt x="1120911" y="-5741"/>
                      <a:pt x="1187494" y="137781"/>
                      <a:pt x="1171218" y="177731"/>
                    </a:cubicBezTo>
                    <a:cubicBezTo>
                      <a:pt x="1154942" y="217681"/>
                      <a:pt x="1141626" y="226558"/>
                      <a:pt x="1082441" y="239875"/>
                    </a:cubicBezTo>
                    <a:cubicBezTo>
                      <a:pt x="1023256" y="253192"/>
                      <a:pt x="938919" y="242834"/>
                      <a:pt x="816111" y="257630"/>
                    </a:cubicBezTo>
                    <a:cubicBezTo>
                      <a:pt x="693303" y="272426"/>
                      <a:pt x="472842" y="270946"/>
                      <a:pt x="345595" y="328651"/>
                    </a:cubicBezTo>
                    <a:cubicBezTo>
                      <a:pt x="218348" y="386356"/>
                      <a:pt x="108856" y="512123"/>
                      <a:pt x="52631" y="603859"/>
                    </a:cubicBezTo>
                    <a:cubicBezTo>
                      <a:pt x="-3594" y="695595"/>
                      <a:pt x="-8033" y="779933"/>
                      <a:pt x="8243" y="879067"/>
                    </a:cubicBezTo>
                    <a:cubicBezTo>
                      <a:pt x="24519" y="978201"/>
                      <a:pt x="71867" y="1114325"/>
                      <a:pt x="150286" y="1198663"/>
                    </a:cubicBezTo>
                    <a:cubicBezTo>
                      <a:pt x="228705" y="1283001"/>
                      <a:pt x="336717" y="1352543"/>
                      <a:pt x="478760" y="1385094"/>
                    </a:cubicBezTo>
                    <a:cubicBezTo>
                      <a:pt x="620803" y="1417645"/>
                      <a:pt x="845703" y="1428003"/>
                      <a:pt x="1002542" y="1393972"/>
                    </a:cubicBezTo>
                    <a:cubicBezTo>
                      <a:pt x="1159381" y="1359941"/>
                      <a:pt x="1419793" y="1180908"/>
                      <a:pt x="1419793" y="1180908"/>
                    </a:cubicBezTo>
                    <a:cubicBezTo>
                      <a:pt x="1495253" y="1146877"/>
                      <a:pt x="1422752" y="1192744"/>
                      <a:pt x="1455303" y="1189785"/>
                    </a:cubicBezTo>
                    <a:cubicBezTo>
                      <a:pt x="1487854" y="1186826"/>
                      <a:pt x="1563315" y="1177948"/>
                      <a:pt x="1615101" y="1163152"/>
                    </a:cubicBezTo>
                    <a:cubicBezTo>
                      <a:pt x="1666888" y="1148356"/>
                      <a:pt x="1715715" y="1135040"/>
                      <a:pt x="1766022" y="1101009"/>
                    </a:cubicBezTo>
                    <a:cubicBezTo>
                      <a:pt x="1816329" y="1066978"/>
                      <a:pt x="1881431" y="1006314"/>
                      <a:pt x="1916942" y="958966"/>
                    </a:cubicBezTo>
                    <a:cubicBezTo>
                      <a:pt x="1952453" y="911618"/>
                      <a:pt x="1968729" y="870189"/>
                      <a:pt x="1979086" y="816923"/>
                    </a:cubicBezTo>
                    <a:cubicBezTo>
                      <a:pt x="1989443" y="763657"/>
                      <a:pt x="1993882" y="704473"/>
                      <a:pt x="1979086" y="639370"/>
                    </a:cubicBezTo>
                    <a:cubicBezTo>
                      <a:pt x="1964290" y="574267"/>
                      <a:pt x="1940616" y="489929"/>
                      <a:pt x="1890309" y="426306"/>
                    </a:cubicBezTo>
                    <a:cubicBezTo>
                      <a:pt x="1840002" y="362683"/>
                      <a:pt x="1737909" y="293141"/>
                      <a:pt x="1677245" y="257630"/>
                    </a:cubicBezTo>
                    <a:cubicBezTo>
                      <a:pt x="1616581" y="222119"/>
                      <a:pt x="1610663" y="260590"/>
                      <a:pt x="1526325" y="213242"/>
                    </a:cubicBezTo>
                    <a:cubicBezTo>
                      <a:pt x="1441987" y="165894"/>
                      <a:pt x="1239279" y="6095"/>
                      <a:pt x="1180095" y="177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sp>
          <p:nvSpPr>
            <p:cNvPr id="8" name="Полилиния 7"/>
            <p:cNvSpPr/>
            <p:nvPr/>
          </p:nvSpPr>
          <p:spPr>
            <a:xfrm>
              <a:off x="1511902" y="5959366"/>
              <a:ext cx="1831698" cy="881882"/>
            </a:xfrm>
            <a:custGeom>
              <a:avLst/>
              <a:gdLst>
                <a:gd name="connsiteX0" fmla="*/ 309939 w 1528892"/>
                <a:gd name="connsiteY0" fmla="*/ 19800 h 773745"/>
                <a:gd name="connsiteX1" fmla="*/ 70242 w 1528892"/>
                <a:gd name="connsiteY1" fmla="*/ 268375 h 773745"/>
                <a:gd name="connsiteX2" fmla="*/ 8098 w 1528892"/>
                <a:gd name="connsiteY2" fmla="*/ 552461 h 773745"/>
                <a:gd name="connsiteX3" fmla="*/ 221162 w 1528892"/>
                <a:gd name="connsiteY3" fmla="*/ 738892 h 773745"/>
                <a:gd name="connsiteX4" fmla="*/ 1002397 w 1528892"/>
                <a:gd name="connsiteY4" fmla="*/ 765525 h 773745"/>
                <a:gd name="connsiteX5" fmla="*/ 1490669 w 1528892"/>
                <a:gd name="connsiteY5" fmla="*/ 641237 h 773745"/>
                <a:gd name="connsiteX6" fmla="*/ 1490669 w 1528892"/>
                <a:gd name="connsiteY6" fmla="*/ 472562 h 773745"/>
                <a:gd name="connsiteX7" fmla="*/ 1437403 w 1528892"/>
                <a:gd name="connsiteY7" fmla="*/ 232865 h 773745"/>
                <a:gd name="connsiteX8" fmla="*/ 1446281 w 1528892"/>
                <a:gd name="connsiteY8" fmla="*/ 28678 h 773745"/>
                <a:gd name="connsiteX9" fmla="*/ 1002397 w 1528892"/>
                <a:gd name="connsiteY9" fmla="*/ 37556 h 773745"/>
                <a:gd name="connsiteX10" fmla="*/ 460860 w 1528892"/>
                <a:gd name="connsiteY10" fmla="*/ 19800 h 773745"/>
                <a:gd name="connsiteX11" fmla="*/ 309939 w 1528892"/>
                <a:gd name="connsiteY11" fmla="*/ 19800 h 773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28892" h="773745">
                  <a:moveTo>
                    <a:pt x="309939" y="19800"/>
                  </a:moveTo>
                  <a:cubicBezTo>
                    <a:pt x="244836" y="61229"/>
                    <a:pt x="120549" y="179598"/>
                    <a:pt x="70242" y="268375"/>
                  </a:cubicBezTo>
                  <a:cubicBezTo>
                    <a:pt x="19935" y="357152"/>
                    <a:pt x="-17055" y="474042"/>
                    <a:pt x="8098" y="552461"/>
                  </a:cubicBezTo>
                  <a:cubicBezTo>
                    <a:pt x="33251" y="630881"/>
                    <a:pt x="55445" y="703381"/>
                    <a:pt x="221162" y="738892"/>
                  </a:cubicBezTo>
                  <a:cubicBezTo>
                    <a:pt x="386879" y="774403"/>
                    <a:pt x="790813" y="781801"/>
                    <a:pt x="1002397" y="765525"/>
                  </a:cubicBezTo>
                  <a:cubicBezTo>
                    <a:pt x="1213981" y="749249"/>
                    <a:pt x="1409290" y="690064"/>
                    <a:pt x="1490669" y="641237"/>
                  </a:cubicBezTo>
                  <a:cubicBezTo>
                    <a:pt x="1572048" y="592410"/>
                    <a:pt x="1499547" y="540624"/>
                    <a:pt x="1490669" y="472562"/>
                  </a:cubicBezTo>
                  <a:cubicBezTo>
                    <a:pt x="1481791" y="404500"/>
                    <a:pt x="1444801" y="306846"/>
                    <a:pt x="1437403" y="232865"/>
                  </a:cubicBezTo>
                  <a:cubicBezTo>
                    <a:pt x="1430005" y="158884"/>
                    <a:pt x="1518782" y="61230"/>
                    <a:pt x="1446281" y="28678"/>
                  </a:cubicBezTo>
                  <a:cubicBezTo>
                    <a:pt x="1373780" y="-3874"/>
                    <a:pt x="1166634" y="39036"/>
                    <a:pt x="1002397" y="37556"/>
                  </a:cubicBezTo>
                  <a:cubicBezTo>
                    <a:pt x="838160" y="36076"/>
                    <a:pt x="576270" y="25719"/>
                    <a:pt x="460860" y="19800"/>
                  </a:cubicBezTo>
                  <a:cubicBezTo>
                    <a:pt x="345450" y="13881"/>
                    <a:pt x="375042" y="-21629"/>
                    <a:pt x="309939" y="198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9773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7713" y="3175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Мелкая моторика и произвольность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0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8" t="-3455" r="58266" b="3455"/>
          <a:stretch>
            <a:fillRect/>
          </a:stretch>
        </p:blipFill>
        <p:spPr bwMode="auto">
          <a:xfrm>
            <a:off x="1919288" y="1516064"/>
            <a:ext cx="396081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4" descr="https://fsd.multiurok.ru/html/2019/12/12/s_5df252f290980/1288496_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3284538"/>
            <a:ext cx="5016500" cy="282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5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obilelords.ru/wp-content/uploads/graficheskie-risunki-po-kletochkam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625" y="90174"/>
            <a:ext cx="5576937" cy="651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01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Интеллектуальная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1464351"/>
            <a:ext cx="10515600" cy="509304"/>
          </a:xfrm>
        </p:spPr>
        <p:txBody>
          <a:bodyPr/>
          <a:lstStyle/>
          <a:p>
            <a:r>
              <a:rPr lang="ru-RU" dirty="0" smtClean="0"/>
              <a:t>Речевая готовность</a:t>
            </a: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1280311" y="2087531"/>
            <a:ext cx="10515600" cy="3543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/>
              <a:t>Умение вести диалог</a:t>
            </a:r>
          </a:p>
          <a:p>
            <a:r>
              <a:rPr lang="ru-RU" i="1" dirty="0" smtClean="0"/>
              <a:t>Умение задавать вопросы и отвечать на вопросы</a:t>
            </a:r>
          </a:p>
          <a:p>
            <a:r>
              <a:rPr lang="ru-RU" i="1" dirty="0" smtClean="0"/>
              <a:t>Большой словарный запас</a:t>
            </a:r>
          </a:p>
          <a:p>
            <a:r>
              <a:rPr lang="ru-RU" i="1" dirty="0" smtClean="0"/>
              <a:t>Желательно – отсутствие дефектов звукопроизношения</a:t>
            </a:r>
          </a:p>
          <a:p>
            <a:r>
              <a:rPr lang="ru-RU" i="1" dirty="0" smtClean="0"/>
              <a:t>Умение составлять предложения из нескольких слов</a:t>
            </a:r>
          </a:p>
          <a:p>
            <a:r>
              <a:rPr lang="ru-RU" i="1" dirty="0" smtClean="0"/>
              <a:t>Выразительно рассказывать стихи</a:t>
            </a:r>
          </a:p>
          <a:p>
            <a:r>
              <a:rPr lang="ru-RU" i="1" dirty="0" smtClean="0"/>
              <a:t>Различать в словах буквы и звуки </a:t>
            </a:r>
            <a:endParaRPr lang="ru-RU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98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Как помочь?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Читать книги</a:t>
            </a:r>
          </a:p>
          <a:p>
            <a:r>
              <a:rPr lang="ru-RU" dirty="0" smtClean="0"/>
              <a:t>Развивать мелкую моторику</a:t>
            </a:r>
          </a:p>
          <a:p>
            <a:r>
              <a:rPr lang="ru-RU" dirty="0" smtClean="0"/>
              <a:t>Разговаривать с ребенком</a:t>
            </a:r>
          </a:p>
          <a:p>
            <a:r>
              <a:rPr lang="ru-RU" dirty="0" smtClean="0"/>
              <a:t>Разучивать стихи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72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79613" y="333375"/>
            <a:ext cx="8229600" cy="7048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фонематического слуха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131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Рама – лама</a:t>
            </a:r>
          </a:p>
          <a:p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Рампа – лампа</a:t>
            </a:r>
          </a:p>
          <a:p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Коробок – колобок</a:t>
            </a:r>
          </a:p>
          <a:p>
            <a:endParaRPr lang="ru-RU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 – тон </a:t>
            </a:r>
          </a:p>
          <a:p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Коса – коза</a:t>
            </a:r>
          </a:p>
          <a:p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Рассвет – расцвет</a:t>
            </a:r>
          </a:p>
          <a:p>
            <a:r>
              <a:rPr lang="ru-RU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Сытый - шитый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Чадить – щадить</a:t>
            </a:r>
          </a:p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Чикать – шикать</a:t>
            </a:r>
          </a:p>
          <a:p>
            <a:pPr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Гора – пора</a:t>
            </a:r>
          </a:p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 – колос</a:t>
            </a:r>
          </a:p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Граб – краб</a:t>
            </a:r>
          </a:p>
          <a:p>
            <a:pPr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Пороги - пороки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75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Интеллектуальная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1464351"/>
            <a:ext cx="10515600" cy="509304"/>
          </a:xfrm>
        </p:spPr>
        <p:txBody>
          <a:bodyPr/>
          <a:lstStyle/>
          <a:p>
            <a:r>
              <a:rPr lang="ru-RU" dirty="0" smtClean="0"/>
              <a:t>Внимание</a:t>
            </a: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1280311" y="2087531"/>
            <a:ext cx="10515600" cy="3543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/>
              <a:t>Не только умение замечать важное, но и игнорировать неважное</a:t>
            </a:r>
            <a:endParaRPr lang="ru-RU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54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Как помочь?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Игры типа «Найди сходство и отличие»</a:t>
            </a:r>
          </a:p>
          <a:p>
            <a:r>
              <a:rPr lang="ru-RU" dirty="0" smtClean="0"/>
              <a:t>Выполнять работы по образцу «Срисуй узор»</a:t>
            </a:r>
          </a:p>
          <a:p>
            <a:r>
              <a:rPr lang="ru-RU" dirty="0" smtClean="0"/>
              <a:t>Подвижные интерактивные игры «Танцы»</a:t>
            </a:r>
          </a:p>
          <a:p>
            <a:r>
              <a:rPr lang="ru-RU" dirty="0" smtClean="0"/>
              <a:t>Игры, где требуется быстрая реакция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55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Интеллектуальная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1464351"/>
            <a:ext cx="10515600" cy="509304"/>
          </a:xfrm>
        </p:spPr>
        <p:txBody>
          <a:bodyPr/>
          <a:lstStyle/>
          <a:p>
            <a:r>
              <a:rPr lang="ru-RU" dirty="0" smtClean="0"/>
              <a:t>Память</a:t>
            </a: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1280311" y="2087531"/>
            <a:ext cx="10515600" cy="3543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/>
              <a:t>Важна произвольная память</a:t>
            </a:r>
            <a:endParaRPr lang="ru-RU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15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Как помочь?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Игры типа «Что изменилось», «Запомни и повтори»</a:t>
            </a:r>
          </a:p>
          <a:p>
            <a:r>
              <a:rPr lang="ru-RU" dirty="0" smtClean="0"/>
              <a:t>Возвращение к прочитанной сказке</a:t>
            </a:r>
          </a:p>
          <a:p>
            <a:r>
              <a:rPr lang="ru-RU" dirty="0" smtClean="0"/>
              <a:t>Заучивание стихотворений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77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Интеллектуальная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9146" y="1209699"/>
            <a:ext cx="10515600" cy="509304"/>
          </a:xfrm>
        </p:spPr>
        <p:txBody>
          <a:bodyPr/>
          <a:lstStyle/>
          <a:p>
            <a:r>
              <a:rPr lang="ru-RU" dirty="0" smtClean="0"/>
              <a:t>Мышление</a:t>
            </a: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420232" y="2199992"/>
            <a:ext cx="4414318" cy="40650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/>
              <a:t>определять последовательность событий</a:t>
            </a:r>
          </a:p>
          <a:p>
            <a:r>
              <a:rPr lang="ru-RU" i="1" dirty="0" smtClean="0"/>
              <a:t>находить несоответствие в рисунках, стихах-небылицах</a:t>
            </a:r>
          </a:p>
          <a:p>
            <a:r>
              <a:rPr lang="ru-RU" i="1" dirty="0" smtClean="0"/>
              <a:t>складывать </a:t>
            </a:r>
            <a:r>
              <a:rPr lang="ru-RU" i="1" dirty="0" err="1" smtClean="0"/>
              <a:t>пазлы</a:t>
            </a:r>
            <a:r>
              <a:rPr lang="ru-RU" i="1" dirty="0" smtClean="0"/>
              <a:t> при помощи взрослого</a:t>
            </a:r>
          </a:p>
          <a:p>
            <a:r>
              <a:rPr lang="ru-RU" i="1" dirty="0" smtClean="0"/>
              <a:t>складывать из бумаги при помощи взрослого простые предметы</a:t>
            </a:r>
            <a:endParaRPr lang="ru-RU" i="1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6882897" y="1571837"/>
            <a:ext cx="4723646" cy="50552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/>
              <a:t>домашний адрес</a:t>
            </a:r>
          </a:p>
          <a:p>
            <a:r>
              <a:rPr lang="ru-RU" i="1" dirty="0" smtClean="0"/>
              <a:t>ФИО родителей, место их работы;</a:t>
            </a:r>
          </a:p>
          <a:p>
            <a:r>
              <a:rPr lang="ru-RU" i="1" dirty="0" smtClean="0"/>
              <a:t>цвета, домашних и диких животных, птиц, деревья, грибы, цветы, овощи и фрукты.</a:t>
            </a:r>
          </a:p>
          <a:p>
            <a:r>
              <a:rPr lang="ru-RU" i="1" dirty="0" smtClean="0"/>
              <a:t>времена года, явления природы, месяцы, дни недели</a:t>
            </a:r>
          </a:p>
          <a:p>
            <a:r>
              <a:rPr lang="ru-RU" i="1" dirty="0" smtClean="0"/>
              <a:t>ориентация в пространстве</a:t>
            </a:r>
          </a:p>
          <a:p>
            <a:endParaRPr lang="ru-RU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34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4168" y="193109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Основные вопросы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39023" y="1400112"/>
            <a:ext cx="10515600" cy="435133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Как понять – готов ли ребенок школе?</a:t>
            </a:r>
          </a:p>
          <a:p>
            <a:r>
              <a:rPr lang="ru-RU" sz="3600" dirty="0" smtClean="0"/>
              <a:t>Как помочь будущему первокласснику?</a:t>
            </a:r>
            <a:endParaRPr lang="ru-RU" sz="3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90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ВАЖНО!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Вместе с развитием внимания, памяти, мышления автоматически пополняется запас необходимых знаний.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59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Психологическая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737103" y="1652964"/>
            <a:ext cx="10515600" cy="3543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Социально-психологическая готовность</a:t>
            </a:r>
          </a:p>
          <a:p>
            <a:r>
              <a:rPr lang="ru-RU" dirty="0" smtClean="0"/>
              <a:t>Эмоциональная готовность</a:t>
            </a:r>
          </a:p>
          <a:p>
            <a:r>
              <a:rPr lang="ru-RU" dirty="0" smtClean="0"/>
              <a:t>Мотивационная готовность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21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Психологическая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737103" y="1652964"/>
            <a:ext cx="10515600" cy="519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Социально-психологическая готовность</a:t>
            </a:r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1676400" y="2251294"/>
            <a:ext cx="10515600" cy="17412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/>
              <a:t>Коммуникативная готовность</a:t>
            </a:r>
          </a:p>
          <a:p>
            <a:r>
              <a:rPr lang="ru-RU" i="1" dirty="0" smtClean="0"/>
              <a:t>Нравственная готовность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29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Как помочь?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Пример взрослого.</a:t>
            </a:r>
          </a:p>
          <a:p>
            <a:r>
              <a:rPr lang="ru-RU" dirty="0" err="1" smtClean="0"/>
              <a:t>Оговаривание</a:t>
            </a:r>
            <a:r>
              <a:rPr lang="ru-RU" dirty="0" smtClean="0"/>
              <a:t> правил поведения.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07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Психологическая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737103" y="1652964"/>
            <a:ext cx="10515600" cy="519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Эмоционально-волевая готовность</a:t>
            </a:r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1676400" y="2251294"/>
            <a:ext cx="10515600" cy="17412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/>
              <a:t>умение подчиняться общепринятым правилам</a:t>
            </a:r>
          </a:p>
          <a:p>
            <a:r>
              <a:rPr lang="ru-RU" i="1" dirty="0" smtClean="0"/>
              <a:t>способность делать не то, что хочется, а то, что необходимо</a:t>
            </a:r>
          </a:p>
          <a:p>
            <a:r>
              <a:rPr lang="ru-RU" i="1" dirty="0" smtClean="0"/>
              <a:t>умение и желание преодолевать трудности</a:t>
            </a:r>
          </a:p>
          <a:p>
            <a:r>
              <a:rPr lang="ru-RU" i="1" dirty="0" smtClean="0"/>
              <a:t>усидчивость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647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Как помочь?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Благополучие в семье</a:t>
            </a:r>
          </a:p>
          <a:p>
            <a:r>
              <a:rPr lang="ru-RU" dirty="0" smtClean="0"/>
              <a:t>Четкий распорядок дня</a:t>
            </a:r>
          </a:p>
          <a:p>
            <a:r>
              <a:rPr lang="ru-RU" dirty="0" smtClean="0"/>
              <a:t>Посещение дополнительных занятий по интересам</a:t>
            </a:r>
          </a:p>
          <a:p>
            <a:r>
              <a:rPr lang="ru-RU" dirty="0" smtClean="0"/>
              <a:t>Золотая середина воспитания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1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Психологическая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737103" y="1652964"/>
            <a:ext cx="10515600" cy="519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Мотивация</a:t>
            </a:r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1676400" y="2251294"/>
            <a:ext cx="10515600" cy="17412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/>
              <a:t>Почему ваш ребенок хочет в школу?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9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Как помочь?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говорите плохо про школу при ребенке</a:t>
            </a:r>
          </a:p>
          <a:p>
            <a:r>
              <a:rPr lang="ru-RU" dirty="0" smtClean="0"/>
              <a:t>Рассказывайте положительное о своих школьных годах</a:t>
            </a:r>
          </a:p>
          <a:p>
            <a:r>
              <a:rPr lang="ru-RU" dirty="0" smtClean="0"/>
              <a:t>Совместные сборы в школу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Не упустить момент, формирования интересов у ребенка</a:t>
            </a:r>
          </a:p>
          <a:p>
            <a:r>
              <a:rPr lang="ru-RU" dirty="0" smtClean="0"/>
              <a:t>Не отмахиваться от вопросов</a:t>
            </a:r>
          </a:p>
          <a:p>
            <a:r>
              <a:rPr lang="ru-RU" dirty="0" smtClean="0"/>
              <a:t>Исключить губительные факторы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89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Подведем итоги: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12275" y="1690688"/>
            <a:ext cx="11356818" cy="435133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Если у ребенка отмечается зрелость всех описанных систем – ваш ребенок готов к школе!</a:t>
            </a:r>
          </a:p>
          <a:p>
            <a:r>
              <a:rPr lang="ru-RU" sz="3200" dirty="0" smtClean="0"/>
              <a:t>Если у ребенка отмечается незрелость по одной или нескольким сферам – не расстраивайтесь, специалисты помогут разобраться с проблемой</a:t>
            </a:r>
          </a:p>
          <a:p>
            <a:r>
              <a:rPr lang="ru-RU" sz="3200" dirty="0" smtClean="0"/>
              <a:t>Если вам кажется, что у вашего ребенка есть трудности, то никогда не поздно проконсультироваться у специалистов: невролога, психолога, логопеда, педиатра. </a:t>
            </a:r>
            <a:endParaRPr lang="ru-RU" sz="32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1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119/00055848-850febd5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" t="6300" r="6093" b="6551"/>
          <a:stretch>
            <a:fillRect/>
          </a:stretch>
        </p:blipFill>
        <p:spPr bwMode="auto">
          <a:xfrm>
            <a:off x="670362" y="260946"/>
            <a:ext cx="10891858" cy="5868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08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Составляющие школьной готовности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505" y="1662663"/>
            <a:ext cx="10515600" cy="4351338"/>
          </a:xfrm>
        </p:spPr>
        <p:txBody>
          <a:bodyPr/>
          <a:lstStyle/>
          <a:p>
            <a:r>
              <a:rPr lang="ru-RU" dirty="0" smtClean="0"/>
              <a:t>Физическая</a:t>
            </a:r>
          </a:p>
          <a:p>
            <a:r>
              <a:rPr lang="ru-RU" dirty="0" smtClean="0"/>
              <a:t>Интеллектуальная</a:t>
            </a:r>
          </a:p>
          <a:p>
            <a:r>
              <a:rPr lang="ru-RU" dirty="0" smtClean="0"/>
              <a:t>Психологическая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32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Физическая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505" y="1312752"/>
            <a:ext cx="10515600" cy="4701249"/>
          </a:xfrm>
        </p:spPr>
        <p:txBody>
          <a:bodyPr/>
          <a:lstStyle/>
          <a:p>
            <a:r>
              <a:rPr lang="ru-RU" dirty="0" smtClean="0"/>
              <a:t>Рост и вес</a:t>
            </a:r>
          </a:p>
          <a:p>
            <a:r>
              <a:rPr lang="ru-RU" dirty="0" smtClean="0"/>
              <a:t>«Зубной возраст»</a:t>
            </a:r>
          </a:p>
          <a:p>
            <a:r>
              <a:rPr lang="ru-RU" dirty="0" smtClean="0"/>
              <a:t>Зрелость костно-мышечной системы</a:t>
            </a:r>
          </a:p>
          <a:p>
            <a:r>
              <a:rPr lang="ru-RU" dirty="0" smtClean="0"/>
              <a:t>Зрение</a:t>
            </a:r>
          </a:p>
          <a:p>
            <a:r>
              <a:rPr lang="ru-RU" dirty="0" smtClean="0"/>
              <a:t>Слух</a:t>
            </a:r>
          </a:p>
          <a:p>
            <a:r>
              <a:rPr lang="ru-RU" dirty="0" smtClean="0"/>
              <a:t>Крупная моторика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19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319" y="175191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Физическая готовность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083" name="Picture 2" descr="https://avatars.mds.yandex.net/get-zen_doc/3510533/pub_5f361fc63741052bd0fa73cb_5f365166fa39340db968dbb9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23"/>
          <a:stretch>
            <a:fillRect/>
          </a:stretch>
        </p:blipFill>
        <p:spPr bwMode="auto">
          <a:xfrm>
            <a:off x="3652981" y="1318191"/>
            <a:ext cx="4205427" cy="4727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6138250" y="1665838"/>
            <a:ext cx="1430447" cy="144855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68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Интеллектуальная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1464351"/>
            <a:ext cx="10515600" cy="4712612"/>
          </a:xfrm>
        </p:spPr>
        <p:txBody>
          <a:bodyPr/>
          <a:lstStyle/>
          <a:p>
            <a:r>
              <a:rPr lang="ru-RU" dirty="0" smtClean="0"/>
              <a:t>Развитие мелкой моторики</a:t>
            </a:r>
          </a:p>
          <a:p>
            <a:r>
              <a:rPr lang="ru-RU" dirty="0" smtClean="0"/>
              <a:t>Речевая готовность</a:t>
            </a:r>
          </a:p>
          <a:p>
            <a:r>
              <a:rPr lang="ru-RU" dirty="0" smtClean="0"/>
              <a:t>Внимание</a:t>
            </a:r>
          </a:p>
          <a:p>
            <a:r>
              <a:rPr lang="ru-RU" dirty="0" smtClean="0"/>
              <a:t>Память</a:t>
            </a:r>
          </a:p>
          <a:p>
            <a:r>
              <a:rPr lang="ru-RU" dirty="0" smtClean="0"/>
              <a:t>Мышление 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69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77" y="13878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Интеллектуальная готовность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1464351"/>
            <a:ext cx="10515600" cy="509304"/>
          </a:xfrm>
        </p:spPr>
        <p:txBody>
          <a:bodyPr/>
          <a:lstStyle/>
          <a:p>
            <a:r>
              <a:rPr lang="ru-RU" dirty="0" smtClean="0"/>
              <a:t>Развитие мелкой моторики</a:t>
            </a: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1280311" y="2087531"/>
            <a:ext cx="10515600" cy="3543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/>
              <a:t>Правильно держать ручку, кисть, карандаш</a:t>
            </a:r>
          </a:p>
          <a:p>
            <a:r>
              <a:rPr lang="ru-RU" i="1" dirty="0" smtClean="0"/>
              <a:t>Раскрашивать и штриховать, не выходя за контуры</a:t>
            </a:r>
          </a:p>
          <a:p>
            <a:r>
              <a:rPr lang="ru-RU" i="1" dirty="0" smtClean="0"/>
              <a:t>Вырезать ножницами по линии, нарисованной на  бумаге</a:t>
            </a:r>
          </a:p>
          <a:p>
            <a:r>
              <a:rPr lang="ru-RU" i="1" dirty="0" smtClean="0"/>
              <a:t>Выполнять аппликацию</a:t>
            </a:r>
            <a:endParaRPr lang="ru-RU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44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Как помочь?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Пальчиковые игры</a:t>
            </a:r>
          </a:p>
          <a:p>
            <a:r>
              <a:rPr lang="ru-RU" dirty="0" smtClean="0"/>
              <a:t>Лепка из пластилина</a:t>
            </a:r>
          </a:p>
          <a:p>
            <a:r>
              <a:rPr lang="ru-RU" dirty="0" smtClean="0"/>
              <a:t>Игры с песком, сыпучими веществами</a:t>
            </a:r>
          </a:p>
          <a:p>
            <a:r>
              <a:rPr lang="ru-RU" dirty="0" smtClean="0"/>
              <a:t>Рисование по клеточкам, графические диктанты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5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9" t="18651" r="41925" b="51001"/>
          <a:stretch>
            <a:fillRect/>
          </a:stretch>
        </p:blipFill>
        <p:spPr bwMode="auto">
          <a:xfrm>
            <a:off x="1939925" y="1262063"/>
            <a:ext cx="8307388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29399" r="36214" b="46802"/>
          <a:stretch>
            <a:fillRect/>
          </a:stretch>
        </p:blipFill>
        <p:spPr bwMode="auto">
          <a:xfrm>
            <a:off x="1774825" y="4329114"/>
            <a:ext cx="8713788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7713" y="3175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Мелкая моторика и произвольность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8A9E-BCDB-4199-89DD-55B22CC8721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30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576</Words>
  <Application>Microsoft Office PowerPoint</Application>
  <PresentationFormat>Широкоэкранный</PresentationFormat>
  <Paragraphs>167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Основные вопросы</vt:lpstr>
      <vt:lpstr>Составляющие школьной готовности</vt:lpstr>
      <vt:lpstr>Физическая готовность</vt:lpstr>
      <vt:lpstr>Физическая готовность</vt:lpstr>
      <vt:lpstr>Интеллектуальная готовность</vt:lpstr>
      <vt:lpstr>Интеллектуальная готовность</vt:lpstr>
      <vt:lpstr>Как помочь?</vt:lpstr>
      <vt:lpstr>Мелкая моторика и произвольность</vt:lpstr>
      <vt:lpstr>Мелкая моторика и произвольность</vt:lpstr>
      <vt:lpstr>Презентация PowerPoint</vt:lpstr>
      <vt:lpstr>Интеллектуальная готовность</vt:lpstr>
      <vt:lpstr>Как помочь?</vt:lpstr>
      <vt:lpstr>Развитие фонематического слуха</vt:lpstr>
      <vt:lpstr>Интеллектуальная готовность</vt:lpstr>
      <vt:lpstr>Как помочь?</vt:lpstr>
      <vt:lpstr>Интеллектуальная готовность</vt:lpstr>
      <vt:lpstr>Как помочь?</vt:lpstr>
      <vt:lpstr>Интеллектуальная готовность</vt:lpstr>
      <vt:lpstr>ВАЖНО!</vt:lpstr>
      <vt:lpstr>Психологическая готовность</vt:lpstr>
      <vt:lpstr>Психологическая готовность</vt:lpstr>
      <vt:lpstr>Как помочь?</vt:lpstr>
      <vt:lpstr>Психологическая готовность</vt:lpstr>
      <vt:lpstr>Как помочь?</vt:lpstr>
      <vt:lpstr>Психологическая готовность</vt:lpstr>
      <vt:lpstr>Как помочь?</vt:lpstr>
      <vt:lpstr>Подведем итоги: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</dc:creator>
  <cp:lastModifiedBy>User</cp:lastModifiedBy>
  <cp:revision>23</cp:revision>
  <dcterms:created xsi:type="dcterms:W3CDTF">2022-12-07T05:46:14Z</dcterms:created>
  <dcterms:modified xsi:type="dcterms:W3CDTF">2025-04-24T09:46:13Z</dcterms:modified>
</cp:coreProperties>
</file>