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94" r:id="rId3"/>
    <p:sldId id="257" r:id="rId4"/>
    <p:sldId id="261" r:id="rId5"/>
    <p:sldId id="258" r:id="rId6"/>
    <p:sldId id="259" r:id="rId7"/>
    <p:sldId id="295" r:id="rId8"/>
    <p:sldId id="264" r:id="rId9"/>
    <p:sldId id="273" r:id="rId10"/>
    <p:sldId id="268" r:id="rId11"/>
    <p:sldId id="269" r:id="rId12"/>
    <p:sldId id="272" r:id="rId13"/>
    <p:sldId id="277" r:id="rId14"/>
    <p:sldId id="278" r:id="rId15"/>
    <p:sldId id="290" r:id="rId16"/>
    <p:sldId id="281" r:id="rId17"/>
    <p:sldId id="296" r:id="rId18"/>
    <p:sldId id="300" r:id="rId19"/>
    <p:sldId id="284" r:id="rId20"/>
    <p:sldId id="282" r:id="rId21"/>
    <p:sldId id="288" r:id="rId22"/>
    <p:sldId id="299" r:id="rId23"/>
    <p:sldId id="274" r:id="rId24"/>
    <p:sldId id="275" r:id="rId25"/>
    <p:sldId id="276" r:id="rId26"/>
    <p:sldId id="304" r:id="rId27"/>
    <p:sldId id="289" r:id="rId28"/>
    <p:sldId id="291" r:id="rId29"/>
    <p:sldId id="301" r:id="rId30"/>
    <p:sldId id="302" r:id="rId31"/>
    <p:sldId id="303" r:id="rId32"/>
  </p:sldIdLst>
  <p:sldSz cx="12192000" cy="6858000"/>
  <p:notesSz cx="6858000" cy="994727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22A574F-D938-4E94-96E1-55B97372D892}">
          <p14:sldIdLst>
            <p14:sldId id="256"/>
            <p14:sldId id="294"/>
            <p14:sldId id="257"/>
            <p14:sldId id="261"/>
            <p14:sldId id="258"/>
            <p14:sldId id="259"/>
            <p14:sldId id="295"/>
            <p14:sldId id="264"/>
            <p14:sldId id="273"/>
            <p14:sldId id="268"/>
            <p14:sldId id="269"/>
            <p14:sldId id="272"/>
            <p14:sldId id="277"/>
            <p14:sldId id="278"/>
            <p14:sldId id="290"/>
            <p14:sldId id="281"/>
            <p14:sldId id="296"/>
            <p14:sldId id="300"/>
            <p14:sldId id="284"/>
            <p14:sldId id="282"/>
            <p14:sldId id="288"/>
            <p14:sldId id="299"/>
            <p14:sldId id="274"/>
            <p14:sldId id="275"/>
            <p14:sldId id="276"/>
            <p14:sldId id="304"/>
            <p14:sldId id="289"/>
            <p14:sldId id="291"/>
            <p14:sldId id="301"/>
            <p14:sldId id="302"/>
            <p14:sldId id="303"/>
          </p14:sldIdLst>
        </p14:section>
        <p14:section name="Раздел без заголовка" id="{AA66F002-0A15-411C-A405-C6CE4E42B27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55" userDrawn="1">
          <p15:clr>
            <a:srgbClr val="A4A3A4"/>
          </p15:clr>
        </p15:guide>
        <p15:guide id="2" pos="37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020"/>
    <a:srgbClr val="B2B2B2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619" y="62"/>
      </p:cViewPr>
      <p:guideLst>
        <p:guide orient="horz" pos="2155"/>
        <p:guide pos="375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ноя.24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53-45E2-A771-9C2EAC3FE3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53-45E2-A771-9C2EAC3FE34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53-45E2-A771-9C2EAC3FE34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D53-45E2-A771-9C2EAC3FE34B}"/>
              </c:ext>
            </c:extLst>
          </c:dPt>
          <c:cat>
            <c:strRef>
              <c:f>Лист1!$A$2:$A$5</c:f>
              <c:strCache>
                <c:ptCount val="2"/>
                <c:pt idx="0">
                  <c:v>напряжение 75%</c:v>
                </c:pt>
                <c:pt idx="1">
                  <c:v>резистенция 25%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0.75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53-45E2-A771-9C2EAC3FE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339d8d5-09cd-4c71-bfc8-c9e56ed4ba8e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апр.25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02-439D-AE45-F8DEFE33B47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02-439D-AE45-F8DEFE33B47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02-439D-AE45-F8DEFE33B47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402-439D-AE45-F8DEFE33B47E}"/>
              </c:ext>
            </c:extLst>
          </c:dPt>
          <c:cat>
            <c:strRef>
              <c:f>Лист1!$A$2:$A$5</c:f>
              <c:strCache>
                <c:ptCount val="3"/>
                <c:pt idx="0">
                  <c:v>напряжение 63%(20)</c:v>
                </c:pt>
                <c:pt idx="1">
                  <c:v>резистенция 6%(2)</c:v>
                </c:pt>
                <c:pt idx="2">
                  <c:v>стабильность 31% (10)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0.63</c:v>
                </c:pt>
                <c:pt idx="1">
                  <c:v>0.06</c:v>
                </c:pt>
                <c:pt idx="2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402-439D-AE45-F8DEFE33B4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6.7107926627396106E-2"/>
          <c:y val="0.83855044812273105"/>
          <c:w val="0.87803529410856795"/>
          <c:h val="0.1614495518772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e2a9ff2-be0d-46e6-8f91-03d0147a6850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667" cy="499076"/>
          </a:xfrm>
          <a:prstGeom prst="rect">
            <a:avLst/>
          </a:prstGeom>
        </p:spPr>
        <p:txBody>
          <a:bodyPr vert="horz" lIns="88624" tIns="44312" rIns="88624" bIns="443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40" y="0"/>
            <a:ext cx="2971667" cy="499076"/>
          </a:xfrm>
          <a:prstGeom prst="rect">
            <a:avLst/>
          </a:prstGeom>
        </p:spPr>
        <p:txBody>
          <a:bodyPr vert="horz" lIns="88624" tIns="44312" rIns="88624" bIns="44312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7892"/>
            <a:ext cx="2971667" cy="499075"/>
          </a:xfrm>
          <a:prstGeom prst="rect">
            <a:avLst/>
          </a:prstGeom>
        </p:spPr>
        <p:txBody>
          <a:bodyPr vert="horz" lIns="88624" tIns="44312" rIns="88624" bIns="443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40" y="9447892"/>
            <a:ext cx="2971667" cy="499075"/>
          </a:xfrm>
          <a:prstGeom prst="rect">
            <a:avLst/>
          </a:prstGeom>
        </p:spPr>
        <p:txBody>
          <a:bodyPr vert="horz" lIns="88624" tIns="44312" rIns="88624" bIns="44312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545" cy="498367"/>
          </a:xfrm>
          <a:prstGeom prst="rect">
            <a:avLst/>
          </a:prstGeom>
        </p:spPr>
        <p:txBody>
          <a:bodyPr vert="horz" lIns="88624" tIns="44312" rIns="88624" bIns="443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3884923" y="1"/>
            <a:ext cx="2971544" cy="498367"/>
          </a:xfrm>
          <a:prstGeom prst="rect">
            <a:avLst/>
          </a:prstGeom>
        </p:spPr>
        <p:txBody>
          <a:bodyPr vert="horz" lIns="88624" tIns="44312" rIns="88624" bIns="44312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624" tIns="44312" rIns="88624" bIns="44312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686566" y="4787715"/>
            <a:ext cx="5486400" cy="3915958"/>
          </a:xfrm>
          <a:prstGeom prst="rect">
            <a:avLst/>
          </a:prstGeom>
        </p:spPr>
        <p:txBody>
          <a:bodyPr vert="horz" lIns="88624" tIns="44312" rIns="88624" bIns="4431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908"/>
            <a:ext cx="2971545" cy="498367"/>
          </a:xfrm>
          <a:prstGeom prst="rect">
            <a:avLst/>
          </a:prstGeom>
        </p:spPr>
        <p:txBody>
          <a:bodyPr vert="horz" lIns="88624" tIns="44312" rIns="88624" bIns="443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923" y="9448908"/>
            <a:ext cx="2971544" cy="498367"/>
          </a:xfrm>
          <a:prstGeom prst="rect">
            <a:avLst/>
          </a:prstGeom>
        </p:spPr>
        <p:txBody>
          <a:bodyPr vert="horz" lIns="88624" tIns="44312" rIns="88624" bIns="44312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/>
              <a:t>Second level 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&#1055;&#1088;&#1086;&#1077;&#1082;&#1090;%20&#1047;&#1076;&#1086;&#1088;&#1086;&#1074;&#1100;&#1077;%20&#1087;&#1077;&#1076;&#1072;&#1075;&#1086;&#1075;&#1072;.docx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816" y="2486771"/>
            <a:ext cx="9843135" cy="81153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«Оптимизация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процесса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распределения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нагрузки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воспитателей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через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создание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условий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для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отдыха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,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эмоциональной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разгрузки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и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</a:t>
            </a:r>
            <a:r>
              <a:rPr lang="en-US" altLang="en-US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оздоровления»</a:t>
            </a:r>
            <a:r>
              <a:rPr lang="en-US" altLang="ru-RU" sz="40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</a:rPr>
              <a:t> 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014855" y="3428928"/>
            <a:ext cx="7321550" cy="647555"/>
          </a:xfrm>
        </p:spPr>
        <p:txBody>
          <a:bodyPr/>
          <a:lstStyle/>
          <a:p>
            <a:pPr algn="ctr"/>
            <a:endParaRPr lang="ru-RU" altLang="en-US" sz="2800" i="1" dirty="0">
              <a:solidFill>
                <a:schemeClr val="tx1"/>
              </a:solidFill>
            </a:endParaRPr>
          </a:p>
          <a:p>
            <a:pPr algn="ctr"/>
            <a:r>
              <a:rPr lang="ru-RU" altLang="en-US" sz="2800" i="1" dirty="0">
                <a:solidFill>
                  <a:schemeClr val="tx1"/>
                </a:solidFill>
              </a:rPr>
              <a:t> </a:t>
            </a:r>
            <a:r>
              <a:rPr lang="ru-RU" altLang="en-US" sz="2800" b="1" i="1" dirty="0" smtClean="0">
                <a:solidFill>
                  <a:schemeClr val="tx2"/>
                </a:solidFill>
              </a:rPr>
              <a:t>КОРОБОЧНОЕ РЕШЕНИЕ</a:t>
            </a:r>
            <a:endParaRPr lang="ru-RU" altLang="en-US" sz="2800" b="1" i="1" dirty="0">
              <a:solidFill>
                <a:schemeClr val="tx2"/>
              </a:solidFill>
            </a:endParaRPr>
          </a:p>
          <a:p>
            <a:pPr algn="ctr"/>
            <a:endParaRPr lang="ru-RU" altLang="en-US" sz="2800" i="1" dirty="0">
              <a:solidFill>
                <a:schemeClr val="tx1"/>
              </a:solidFill>
            </a:endParaRPr>
          </a:p>
          <a:p>
            <a:pPr algn="ctr"/>
            <a:r>
              <a:rPr lang="ru-RU" altLang="en-US" sz="2800" i="1" dirty="0">
                <a:solidFill>
                  <a:schemeClr val="tx1"/>
                </a:solidFill>
              </a:rPr>
              <a:t>МБДОУ «Детский  сад  № 11»</a:t>
            </a:r>
          </a:p>
          <a:p>
            <a:pPr algn="ctr"/>
            <a:r>
              <a:rPr lang="ru-RU" altLang="en-US" sz="2800" i="1" dirty="0">
                <a:solidFill>
                  <a:schemeClr val="tx1"/>
                </a:solidFill>
              </a:rPr>
              <a:t>МБДОУ «Детский сад № 38»</a:t>
            </a:r>
          </a:p>
          <a:p>
            <a:pPr algn="ctr"/>
            <a:r>
              <a:rPr lang="ru-RU" altLang="en-US" sz="2800" i="1" dirty="0">
                <a:solidFill>
                  <a:schemeClr val="tx1"/>
                </a:solidFill>
              </a:rPr>
              <a:t>г. Лысьва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32446" y="-823092"/>
            <a:ext cx="6155708" cy="87058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9217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/>
          <a:lstStyle/>
          <a:p>
            <a:r>
              <a:rPr u="sng">
                <a:solidFill>
                  <a:schemeClr val="bg1"/>
                </a:solidFill>
              </a:rPr>
              <a:t>Д</a:t>
            </a:r>
            <a:r>
              <a:rPr lang="ru-RU" u="sng">
                <a:solidFill>
                  <a:schemeClr val="bg1"/>
                </a:solidFill>
              </a:rPr>
              <a:t>ДДД</a:t>
            </a:r>
          </a:p>
        </p:txBody>
      </p:sp>
      <p:sp>
        <p:nvSpPr>
          <p:cNvPr id="9219" name="Замещающий текст 9218"/>
          <p:cNvSpPr>
            <a:spLocks noGrp="1"/>
          </p:cNvSpPr>
          <p:nvPr>
            <p:ph type="body" idx="1"/>
          </p:nvPr>
        </p:nvSpPr>
        <p:spPr>
          <a:xfrm>
            <a:off x="835660" y="795655"/>
            <a:ext cx="9837420" cy="3973830"/>
          </a:xfrm>
        </p:spPr>
        <p:txBody>
          <a:bodyPr>
            <a:noAutofit/>
          </a:bodyPr>
          <a:lstStyle/>
          <a:p>
            <a:r>
              <a:rPr lang="en-US" altLang="en-US" sz="3100" b="1" dirty="0"/>
              <a:t>Вовлечённые</a:t>
            </a:r>
            <a:r>
              <a:rPr lang="en-US" altLang="ru-RU" sz="3100" b="1" dirty="0"/>
              <a:t> </a:t>
            </a:r>
            <a:r>
              <a:rPr lang="en-US" altLang="en-US" sz="3100" b="1" dirty="0"/>
              <a:t>лица</a:t>
            </a:r>
            <a:r>
              <a:rPr lang="en-US" altLang="ru-RU" sz="3100" b="1" dirty="0"/>
              <a:t> </a:t>
            </a:r>
            <a:r>
              <a:rPr lang="en-US" altLang="en-US" sz="3100" b="1" dirty="0"/>
              <a:t>в</a:t>
            </a:r>
            <a:r>
              <a:rPr lang="en-US" altLang="ru-RU" sz="3100" b="1" dirty="0"/>
              <a:t> </a:t>
            </a:r>
            <a:r>
              <a:rPr lang="en-US" altLang="en-US" sz="3100" b="1" dirty="0"/>
              <a:t>рамки</a:t>
            </a:r>
            <a:r>
              <a:rPr lang="en-US" altLang="ru-RU" sz="3100" b="1" dirty="0"/>
              <a:t> </a:t>
            </a:r>
            <a:r>
              <a:rPr lang="en-US" altLang="en-US" sz="3100" b="1" dirty="0"/>
              <a:t>проекта</a:t>
            </a:r>
          </a:p>
          <a:p>
            <a:r>
              <a:rPr lang="en-US" altLang="en-US" sz="3100" dirty="0"/>
              <a:t>Заказчик</a:t>
            </a:r>
            <a:r>
              <a:rPr lang="en-US" altLang="ru-RU" sz="3100" dirty="0"/>
              <a:t> </a:t>
            </a:r>
            <a:r>
              <a:rPr lang="en-US" altLang="en-US" sz="3100" dirty="0"/>
              <a:t>проекта</a:t>
            </a:r>
            <a:r>
              <a:rPr lang="en-US" altLang="ru-RU" sz="3100" dirty="0"/>
              <a:t>: </a:t>
            </a:r>
            <a:r>
              <a:rPr lang="en-US" altLang="en-US" sz="3100" dirty="0"/>
              <a:t>Скочилова</a:t>
            </a:r>
            <a:r>
              <a:rPr lang="en-US" altLang="ru-RU" sz="3100" dirty="0"/>
              <a:t> </a:t>
            </a:r>
            <a:r>
              <a:rPr lang="en-US" altLang="en-US" sz="3100" dirty="0"/>
              <a:t>Е</a:t>
            </a:r>
            <a:r>
              <a:rPr lang="en-US" altLang="ru-RU" sz="3100" dirty="0"/>
              <a:t>.</a:t>
            </a:r>
            <a:r>
              <a:rPr lang="en-US" altLang="en-US" sz="3100" dirty="0"/>
              <a:t>А</a:t>
            </a:r>
            <a:r>
              <a:rPr lang="en-US" altLang="ru-RU" sz="3100" dirty="0"/>
              <a:t>., </a:t>
            </a:r>
            <a:r>
              <a:rPr lang="en-US" altLang="en-US" sz="3100" dirty="0"/>
              <a:t>начальник</a:t>
            </a:r>
            <a:r>
              <a:rPr lang="en-US" altLang="ru-RU" sz="3100" dirty="0"/>
              <a:t> </a:t>
            </a:r>
            <a:r>
              <a:rPr lang="en-US" altLang="en-US" sz="3100" dirty="0"/>
              <a:t>дошкольного</a:t>
            </a:r>
            <a:r>
              <a:rPr lang="en-US" altLang="ru-RU" sz="3100" dirty="0"/>
              <a:t> </a:t>
            </a:r>
            <a:r>
              <a:rPr lang="en-US" altLang="en-US" sz="3100" dirty="0"/>
              <a:t>отдела</a:t>
            </a:r>
            <a:r>
              <a:rPr lang="en-US" altLang="ru-RU" sz="3100" dirty="0"/>
              <a:t>   </a:t>
            </a:r>
            <a:r>
              <a:rPr lang="en-US" altLang="en-US" sz="3100" dirty="0"/>
              <a:t>управления</a:t>
            </a:r>
            <a:r>
              <a:rPr lang="en-US" altLang="ru-RU" sz="3100" dirty="0"/>
              <a:t> </a:t>
            </a:r>
            <a:r>
              <a:rPr lang="en-US" altLang="en-US" sz="3100" dirty="0"/>
              <a:t>образования</a:t>
            </a:r>
            <a:r>
              <a:rPr lang="en-US" altLang="ru-RU" sz="3100" dirty="0"/>
              <a:t> </a:t>
            </a:r>
          </a:p>
          <a:p>
            <a:r>
              <a:rPr lang="en-US" altLang="en-US" sz="3100" dirty="0"/>
              <a:t>Границы</a:t>
            </a:r>
            <a:r>
              <a:rPr lang="en-US" altLang="ru-RU" sz="3100" dirty="0"/>
              <a:t> </a:t>
            </a:r>
            <a:r>
              <a:rPr lang="en-US" altLang="en-US" sz="3100" dirty="0"/>
              <a:t>проекта</a:t>
            </a:r>
            <a:r>
              <a:rPr lang="en-US" altLang="ru-RU" sz="3100" dirty="0"/>
              <a:t>: </a:t>
            </a:r>
            <a:r>
              <a:rPr lang="ru-RU" altLang="en-US" sz="3100" dirty="0"/>
              <a:t>28 августа </a:t>
            </a:r>
            <a:r>
              <a:rPr lang="en-US" altLang="ru-RU" sz="3100" dirty="0"/>
              <a:t>202</a:t>
            </a:r>
            <a:r>
              <a:rPr lang="ru-RU" altLang="en-US" sz="3100" dirty="0"/>
              <a:t>5</a:t>
            </a:r>
            <a:r>
              <a:rPr lang="en-US" altLang="ru-RU" sz="3100" dirty="0"/>
              <a:t> – </a:t>
            </a:r>
            <a:r>
              <a:rPr lang="ru-RU" altLang="en-US" sz="3100" dirty="0"/>
              <a:t>30 января</a:t>
            </a:r>
            <a:r>
              <a:rPr lang="en-US" altLang="ru-RU" sz="3100" dirty="0"/>
              <a:t> 202</a:t>
            </a:r>
            <a:r>
              <a:rPr lang="ru-RU" altLang="en-US" sz="3100" dirty="0"/>
              <a:t>6</a:t>
            </a:r>
            <a:endParaRPr lang="en-US" altLang="ru-RU" sz="3100" dirty="0"/>
          </a:p>
          <a:p>
            <a:r>
              <a:rPr lang="en-US" altLang="en-US" sz="3100" dirty="0" smtClean="0"/>
              <a:t>Руководител</a:t>
            </a:r>
            <a:r>
              <a:rPr lang="ru-RU" altLang="en-US" sz="3100" dirty="0" smtClean="0"/>
              <a:t>и</a:t>
            </a:r>
            <a:r>
              <a:rPr lang="en-US" altLang="ru-RU" sz="3100" dirty="0" smtClean="0"/>
              <a:t> </a:t>
            </a:r>
            <a:r>
              <a:rPr lang="en-US" altLang="en-US" sz="3100" dirty="0"/>
              <a:t>проекта</a:t>
            </a:r>
            <a:r>
              <a:rPr lang="en-US" altLang="ru-RU" sz="3100" dirty="0"/>
              <a:t>: </a:t>
            </a:r>
            <a:r>
              <a:rPr lang="ru-RU" altLang="ru-RU" sz="3100" dirty="0" smtClean="0"/>
              <a:t>Васильевых И.Л., </a:t>
            </a:r>
            <a:r>
              <a:rPr lang="en-US" altLang="en-US" sz="3100" dirty="0" smtClean="0"/>
              <a:t>директор</a:t>
            </a:r>
            <a:r>
              <a:rPr lang="ru-RU" altLang="en-US" sz="3100" dirty="0" smtClean="0"/>
              <a:t>МБДОУ «Детский сад № 11», </a:t>
            </a:r>
            <a:r>
              <a:rPr lang="ru-RU" altLang="en-US" sz="3100" dirty="0" err="1" smtClean="0"/>
              <a:t>Воецкова</a:t>
            </a:r>
            <a:r>
              <a:rPr lang="ru-RU" altLang="en-US" sz="3100" dirty="0"/>
              <a:t> </a:t>
            </a:r>
            <a:r>
              <a:rPr lang="ru-RU" altLang="en-US" sz="3100" dirty="0" smtClean="0"/>
              <a:t>Г.А. , директор  МБДОУ «</a:t>
            </a:r>
            <a:r>
              <a:rPr lang="ru-RU" altLang="en-US" sz="3100" smtClean="0"/>
              <a:t>Детский сад  № 38»</a:t>
            </a:r>
            <a:endParaRPr lang="ru-RU" altLang="en-US" sz="3100" dirty="0" smtClean="0"/>
          </a:p>
          <a:p>
            <a:r>
              <a:rPr lang="en-US" altLang="en-US" sz="3100" dirty="0" smtClean="0"/>
              <a:t>Команда</a:t>
            </a:r>
            <a:r>
              <a:rPr lang="en-US" altLang="ru-RU" sz="3100" dirty="0" smtClean="0"/>
              <a:t> </a:t>
            </a:r>
            <a:r>
              <a:rPr lang="en-US" altLang="en-US" sz="3100" dirty="0"/>
              <a:t>проекта</a:t>
            </a:r>
            <a:r>
              <a:rPr lang="en-US" altLang="ru-RU" sz="3100" dirty="0"/>
              <a:t>: </a:t>
            </a:r>
            <a:r>
              <a:rPr lang="en-US" altLang="en-US" sz="3100" dirty="0"/>
              <a:t>заместители</a:t>
            </a:r>
            <a:r>
              <a:rPr lang="en-US" altLang="ru-RU" sz="3100" dirty="0"/>
              <a:t> </a:t>
            </a:r>
            <a:r>
              <a:rPr lang="en-US" altLang="en-US" sz="3100" dirty="0"/>
              <a:t>директора</a:t>
            </a:r>
            <a:r>
              <a:rPr lang="en-US" altLang="ru-RU" sz="3100" dirty="0"/>
              <a:t> </a:t>
            </a:r>
            <a:r>
              <a:rPr lang="en-US" altLang="en-US" sz="3100" dirty="0"/>
              <a:t>по</a:t>
            </a:r>
            <a:r>
              <a:rPr lang="en-US" altLang="ru-RU" sz="3100" dirty="0"/>
              <a:t> </a:t>
            </a:r>
            <a:r>
              <a:rPr lang="en-US" altLang="en-US" sz="3100" dirty="0"/>
              <a:t>МР</a:t>
            </a:r>
            <a:r>
              <a:rPr lang="en-US" altLang="ru-RU" sz="3100" dirty="0"/>
              <a:t>, </a:t>
            </a:r>
            <a:r>
              <a:rPr lang="en-US" altLang="en-US" sz="3100" dirty="0"/>
              <a:t>старшие</a:t>
            </a:r>
            <a:r>
              <a:rPr lang="en-US" altLang="ru-RU" sz="3100" dirty="0"/>
              <a:t> </a:t>
            </a:r>
            <a:r>
              <a:rPr lang="en-US" altLang="en-US" sz="3100" dirty="0"/>
              <a:t>воспитатели</a:t>
            </a:r>
            <a:r>
              <a:rPr lang="en-US" altLang="ru-RU" sz="3100" dirty="0"/>
              <a:t>.</a:t>
            </a:r>
          </a:p>
          <a:p>
            <a:r>
              <a:rPr lang="en-US" altLang="en-US" sz="3100" dirty="0"/>
              <a:t>Инициативная</a:t>
            </a:r>
            <a:r>
              <a:rPr lang="en-US" altLang="ru-RU" sz="3100" dirty="0"/>
              <a:t> </a:t>
            </a:r>
            <a:r>
              <a:rPr lang="en-US" altLang="en-US" sz="3100" dirty="0"/>
              <a:t>группа</a:t>
            </a:r>
            <a:r>
              <a:rPr lang="en-US" altLang="ru-RU" sz="3100" dirty="0"/>
              <a:t>: </a:t>
            </a:r>
            <a:r>
              <a:rPr lang="en-US" altLang="en-US" sz="3100" dirty="0"/>
              <a:t>инструкторы</a:t>
            </a:r>
            <a:r>
              <a:rPr lang="en-US" altLang="ru-RU" sz="3100" dirty="0"/>
              <a:t> </a:t>
            </a:r>
            <a:r>
              <a:rPr lang="en-US" altLang="en-US" sz="3100" dirty="0"/>
              <a:t>по</a:t>
            </a:r>
            <a:r>
              <a:rPr lang="en-US" altLang="ru-RU" sz="3100" dirty="0"/>
              <a:t> </a:t>
            </a:r>
            <a:r>
              <a:rPr lang="en-US" altLang="en-US" sz="3100" dirty="0"/>
              <a:t>физической</a:t>
            </a:r>
            <a:r>
              <a:rPr lang="en-US" altLang="ru-RU" sz="3100" dirty="0"/>
              <a:t> </a:t>
            </a:r>
            <a:r>
              <a:rPr lang="en-US" altLang="en-US" sz="3100" dirty="0"/>
              <a:t>культуре</a:t>
            </a:r>
            <a:r>
              <a:rPr lang="en-US" altLang="ru-RU" sz="3100" dirty="0"/>
              <a:t>, </a:t>
            </a:r>
            <a:r>
              <a:rPr lang="en-US" altLang="en-US" sz="3100" dirty="0"/>
              <a:t>педагоги</a:t>
            </a:r>
            <a:r>
              <a:rPr lang="en-US" altLang="ru-RU" sz="3100" dirty="0"/>
              <a:t>-</a:t>
            </a:r>
            <a:r>
              <a:rPr lang="en-US" altLang="en-US" sz="3100" dirty="0"/>
              <a:t>психологи</a:t>
            </a:r>
            <a:r>
              <a:rPr lang="en-US" altLang="ru-RU" sz="31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560070" y="180340"/>
            <a:ext cx="11172825" cy="5207000"/>
          </a:xfrm>
        </p:spPr>
        <p:txBody>
          <a:bodyPr>
            <a:noAutofit/>
          </a:bodyPr>
          <a:lstStyle/>
          <a:p>
            <a:r>
              <a:rPr lang="en-US" altLang="en-US" sz="2700" b="1" dirty="0"/>
              <a:t>Основание</a:t>
            </a:r>
            <a:r>
              <a:rPr lang="en-US" altLang="ru-RU" sz="2700" b="1" dirty="0"/>
              <a:t> </a:t>
            </a:r>
            <a:r>
              <a:rPr lang="en-US" altLang="en-US" sz="2700" b="1" dirty="0"/>
              <a:t>выбора</a:t>
            </a:r>
            <a:r>
              <a:rPr lang="en-US" altLang="ru-RU" sz="2700" b="1" dirty="0"/>
              <a:t> </a:t>
            </a:r>
            <a:r>
              <a:rPr lang="en-US" altLang="en-US" sz="2700" b="1" dirty="0"/>
              <a:t>проекта</a:t>
            </a:r>
          </a:p>
          <a:p>
            <a:r>
              <a:rPr lang="en-US" altLang="ru-RU" sz="2700" dirty="0"/>
              <a:t>1.</a:t>
            </a:r>
            <a:r>
              <a:rPr lang="en-US" altLang="en-US" sz="2700" dirty="0"/>
              <a:t>Высокая</a:t>
            </a:r>
            <a:r>
              <a:rPr lang="en-US" altLang="ru-RU" sz="2700" dirty="0"/>
              <a:t> </a:t>
            </a:r>
            <a:r>
              <a:rPr lang="en-US" altLang="en-US" sz="2700" dirty="0" smtClean="0"/>
              <a:t>утомляемость</a:t>
            </a:r>
            <a:r>
              <a:rPr lang="ru-RU" altLang="en-US" sz="2700" dirty="0"/>
              <a:t> </a:t>
            </a:r>
            <a:r>
              <a:rPr lang="en-US" altLang="en-US" sz="2700" dirty="0" smtClean="0"/>
              <a:t>педагогов</a:t>
            </a:r>
            <a:r>
              <a:rPr lang="ru-RU" altLang="en-US" sz="2700" dirty="0"/>
              <a:t> </a:t>
            </a:r>
            <a:r>
              <a:rPr lang="en-US" altLang="ru-RU" sz="2700" dirty="0" smtClean="0"/>
              <a:t>(</a:t>
            </a:r>
            <a:r>
              <a:rPr lang="en-US" altLang="en-US" sz="2700" dirty="0" smtClean="0"/>
              <a:t>по</a:t>
            </a:r>
            <a:r>
              <a:rPr lang="en-US" altLang="ru-RU" sz="2700" dirty="0" smtClean="0"/>
              <a:t> </a:t>
            </a:r>
            <a:r>
              <a:rPr lang="en-US" altLang="en-US" sz="2700" dirty="0"/>
              <a:t>результатам</a:t>
            </a:r>
            <a:r>
              <a:rPr lang="en-US" altLang="ru-RU" sz="2700" dirty="0"/>
              <a:t> </a:t>
            </a:r>
            <a:r>
              <a:rPr lang="en-US" altLang="en-US" sz="2700" dirty="0"/>
              <a:t>психологической</a:t>
            </a:r>
            <a:r>
              <a:rPr lang="en-US" altLang="ru-RU" sz="2700" dirty="0"/>
              <a:t> </a:t>
            </a:r>
            <a:r>
              <a:rPr lang="en-US" altLang="en-US" sz="2700" dirty="0"/>
              <a:t>диагностики</a:t>
            </a:r>
            <a:r>
              <a:rPr lang="en-US" altLang="ru-RU" sz="2700" dirty="0"/>
              <a:t> </a:t>
            </a:r>
            <a:r>
              <a:rPr lang="en-US" altLang="en-US" sz="2700" dirty="0"/>
              <a:t>педагогов</a:t>
            </a:r>
            <a:r>
              <a:rPr lang="ru-RU" altLang="en-US" sz="2700" dirty="0"/>
              <a:t> по методике В.В. Бойко</a:t>
            </a:r>
            <a:r>
              <a:rPr lang="en-US" altLang="ru-RU" sz="2700" dirty="0"/>
              <a:t>): 7</a:t>
            </a:r>
            <a:r>
              <a:rPr lang="ru-RU" altLang="en-US" sz="2700" dirty="0"/>
              <a:t>5</a:t>
            </a:r>
            <a:r>
              <a:rPr lang="en-US" altLang="ru-RU" sz="2700" dirty="0"/>
              <a:t>% </a:t>
            </a:r>
            <a:r>
              <a:rPr lang="ru-RU" altLang="en-US" sz="2700" dirty="0"/>
              <a:t> (24 педагога)</a:t>
            </a:r>
            <a:r>
              <a:rPr lang="en-US" altLang="ru-RU" sz="2700" dirty="0"/>
              <a:t>- </a:t>
            </a:r>
            <a:r>
              <a:rPr lang="ru-RU" altLang="en-US" sz="2700" dirty="0"/>
              <a:t> испытывают </a:t>
            </a:r>
            <a:r>
              <a:rPr lang="en-US" altLang="en-US" sz="2700" dirty="0"/>
              <a:t>чувство</a:t>
            </a:r>
            <a:r>
              <a:rPr lang="en-US" altLang="ru-RU" sz="2700" dirty="0"/>
              <a:t> </a:t>
            </a:r>
            <a:r>
              <a:rPr lang="en-US" altLang="en-US" sz="2700" dirty="0"/>
              <a:t>усталости</a:t>
            </a:r>
            <a:r>
              <a:rPr lang="ru-RU" altLang="en-US" sz="2700" dirty="0"/>
              <a:t> и напряжение</a:t>
            </a:r>
            <a:r>
              <a:rPr lang="en-US" altLang="ru-RU" sz="2700" dirty="0"/>
              <a:t>, </a:t>
            </a:r>
            <a:r>
              <a:rPr lang="ru-RU" altLang="en-US" sz="2700" dirty="0"/>
              <a:t>25</a:t>
            </a:r>
            <a:r>
              <a:rPr lang="en-US" altLang="ru-RU" sz="2700" dirty="0"/>
              <a:t>%</a:t>
            </a:r>
            <a:r>
              <a:rPr lang="ru-RU" altLang="en-US" sz="2700" dirty="0"/>
              <a:t> (8 педагогов)</a:t>
            </a:r>
            <a:r>
              <a:rPr lang="en-US" altLang="ru-RU" sz="2700" dirty="0"/>
              <a:t> - </a:t>
            </a:r>
            <a:r>
              <a:rPr lang="en-US" altLang="en-US" sz="2700" dirty="0"/>
              <a:t>состояние</a:t>
            </a:r>
            <a:r>
              <a:rPr lang="en-US" altLang="ru-RU" sz="2700" dirty="0"/>
              <a:t> </a:t>
            </a:r>
            <a:r>
              <a:rPr lang="en-US" altLang="en-US" sz="2700" dirty="0" smtClean="0"/>
              <a:t>стресса</a:t>
            </a:r>
            <a:r>
              <a:rPr lang="ru-RU" altLang="en-US" sz="2700" dirty="0" smtClean="0"/>
              <a:t>. </a:t>
            </a:r>
            <a:r>
              <a:rPr lang="en-US" altLang="ru-RU" sz="2700" dirty="0" smtClean="0"/>
              <a:t> </a:t>
            </a:r>
            <a:endParaRPr lang="en-US" altLang="ru-RU" sz="2700" dirty="0"/>
          </a:p>
          <a:p>
            <a:r>
              <a:rPr lang="en-US" altLang="ru-RU" sz="2700" dirty="0"/>
              <a:t>2.</a:t>
            </a:r>
            <a:r>
              <a:rPr lang="en-US" altLang="en-US" sz="2700" dirty="0"/>
              <a:t>Вынужденное</a:t>
            </a:r>
            <a:r>
              <a:rPr lang="en-US" altLang="ru-RU" sz="2700" dirty="0"/>
              <a:t> </a:t>
            </a:r>
            <a:r>
              <a:rPr lang="en-US" altLang="en-US" sz="2700" dirty="0"/>
              <a:t>превышение</a:t>
            </a:r>
            <a:r>
              <a:rPr lang="en-US" altLang="ru-RU" sz="2700" dirty="0"/>
              <a:t> </a:t>
            </a:r>
            <a:r>
              <a:rPr lang="en-US" altLang="en-US" sz="2700" dirty="0"/>
              <a:t>нормативной</a:t>
            </a:r>
            <a:r>
              <a:rPr lang="en-US" altLang="ru-RU" sz="2700" dirty="0"/>
              <a:t> </a:t>
            </a:r>
            <a:r>
              <a:rPr lang="en-US" altLang="en-US" sz="2700" dirty="0"/>
              <a:t>нагрузки</a:t>
            </a:r>
            <a:r>
              <a:rPr lang="en-US" altLang="ru-RU" sz="2700" dirty="0"/>
              <a:t> </a:t>
            </a:r>
            <a:r>
              <a:rPr lang="en-US" altLang="en-US" sz="2700" dirty="0"/>
              <a:t>на</a:t>
            </a:r>
            <a:r>
              <a:rPr lang="en-US" altLang="ru-RU" sz="2700" dirty="0"/>
              <a:t> </a:t>
            </a:r>
            <a:r>
              <a:rPr lang="en-US" altLang="en-US" sz="2700" dirty="0"/>
              <a:t>педагога</a:t>
            </a:r>
            <a:r>
              <a:rPr lang="en-US" altLang="ru-RU" sz="2700" dirty="0"/>
              <a:t>.</a:t>
            </a:r>
          </a:p>
          <a:p>
            <a:r>
              <a:rPr lang="en-US" altLang="ru-RU" sz="2700" dirty="0"/>
              <a:t>3.</a:t>
            </a:r>
            <a:r>
              <a:rPr lang="en-US" altLang="en-US" sz="2700" dirty="0"/>
              <a:t>Большие</a:t>
            </a:r>
            <a:r>
              <a:rPr lang="en-US" altLang="ru-RU" sz="2700" dirty="0"/>
              <a:t> </a:t>
            </a:r>
            <a:r>
              <a:rPr lang="en-US" altLang="en-US" sz="2700" dirty="0"/>
              <a:t>временные</a:t>
            </a:r>
            <a:r>
              <a:rPr lang="en-US" altLang="ru-RU" sz="2700" dirty="0"/>
              <a:t> </a:t>
            </a:r>
            <a:r>
              <a:rPr lang="en-US" altLang="en-US" sz="2700" dirty="0"/>
              <a:t>затраты</a:t>
            </a:r>
            <a:r>
              <a:rPr lang="en-US" altLang="ru-RU" sz="2700" dirty="0"/>
              <a:t> </a:t>
            </a:r>
            <a:r>
              <a:rPr lang="en-US" altLang="en-US" sz="2700" dirty="0"/>
              <a:t>на</a:t>
            </a:r>
            <a:r>
              <a:rPr lang="en-US" altLang="ru-RU" sz="2700" dirty="0"/>
              <a:t> </a:t>
            </a:r>
            <a:r>
              <a:rPr lang="ru-RU" altLang="ru-RU" sz="2700" dirty="0" smtClean="0"/>
              <a:t>написание календарно-тематических планов</a:t>
            </a:r>
            <a:r>
              <a:rPr lang="en-US" altLang="ru-RU" sz="2700" dirty="0" smtClean="0"/>
              <a:t>. </a:t>
            </a:r>
            <a:endParaRPr lang="en-US" altLang="ru-RU" sz="2700" dirty="0"/>
          </a:p>
          <a:p>
            <a:r>
              <a:rPr lang="en-US" altLang="ru-RU" sz="2700" dirty="0"/>
              <a:t>4.</a:t>
            </a:r>
            <a:r>
              <a:rPr lang="en-US" altLang="en-US" sz="2700" dirty="0"/>
              <a:t>Сокращение</a:t>
            </a:r>
            <a:r>
              <a:rPr lang="en-US" altLang="ru-RU" sz="2700" dirty="0"/>
              <a:t>   </a:t>
            </a:r>
            <a:r>
              <a:rPr lang="en-US" altLang="en-US" sz="2700" dirty="0"/>
              <a:t>времени</a:t>
            </a:r>
            <a:r>
              <a:rPr lang="en-US" altLang="ru-RU" sz="2700" dirty="0"/>
              <a:t>   </a:t>
            </a:r>
            <a:r>
              <a:rPr lang="en-US" altLang="en-US" sz="2700" dirty="0"/>
              <a:t>на</a:t>
            </a:r>
            <a:r>
              <a:rPr lang="en-US" altLang="ru-RU" sz="2700" dirty="0"/>
              <a:t> </a:t>
            </a:r>
            <a:r>
              <a:rPr lang="en-US" altLang="en-US" sz="2700" dirty="0"/>
              <a:t>полноценный</a:t>
            </a:r>
            <a:r>
              <a:rPr lang="en-US" altLang="ru-RU" sz="2700" dirty="0"/>
              <a:t> </a:t>
            </a:r>
            <a:r>
              <a:rPr lang="en-US" altLang="en-US" sz="2700" dirty="0"/>
              <a:t>отдых</a:t>
            </a:r>
            <a:r>
              <a:rPr lang="en-US" altLang="ru-RU" sz="2700" dirty="0"/>
              <a:t> </a:t>
            </a:r>
            <a:r>
              <a:rPr lang="en-US" altLang="en-US" sz="2700" dirty="0"/>
              <a:t>и</a:t>
            </a:r>
            <a:r>
              <a:rPr lang="en-US" altLang="ru-RU" sz="2700" dirty="0"/>
              <a:t> </a:t>
            </a:r>
            <a:r>
              <a:rPr lang="en-US" altLang="en-US" sz="2700" dirty="0"/>
              <a:t>эмоциональную</a:t>
            </a:r>
            <a:r>
              <a:rPr lang="en-US" altLang="ru-RU" sz="2700" dirty="0"/>
              <a:t> </a:t>
            </a:r>
            <a:r>
              <a:rPr lang="en-US" altLang="en-US" sz="2700" dirty="0"/>
              <a:t>разгрузку</a:t>
            </a:r>
            <a:r>
              <a:rPr lang="en-US" altLang="ru-RU" sz="2700" dirty="0"/>
              <a:t>.</a:t>
            </a:r>
          </a:p>
          <a:p>
            <a:r>
              <a:rPr lang="en-US" altLang="en-US" sz="2700" b="1" dirty="0"/>
              <a:t>Ключевые</a:t>
            </a:r>
            <a:r>
              <a:rPr lang="en-US" altLang="ru-RU" sz="2700" b="1" dirty="0"/>
              <a:t> </a:t>
            </a:r>
            <a:r>
              <a:rPr lang="en-US" altLang="en-US" sz="2700" b="1" dirty="0"/>
              <a:t>риски</a:t>
            </a:r>
            <a:r>
              <a:rPr lang="en-US" altLang="ru-RU" sz="2700" b="1" dirty="0"/>
              <a:t>:</a:t>
            </a:r>
            <a:r>
              <a:rPr lang="en-US" altLang="ru-RU" sz="2700" dirty="0"/>
              <a:t> </a:t>
            </a:r>
            <a:r>
              <a:rPr lang="en-US" altLang="en-US" sz="2700" dirty="0"/>
              <a:t>влияние</a:t>
            </a:r>
            <a:r>
              <a:rPr lang="en-US" altLang="ru-RU" sz="2700" dirty="0"/>
              <a:t> </a:t>
            </a:r>
            <a:r>
              <a:rPr lang="en-US" altLang="en-US" sz="2700" dirty="0"/>
              <a:t>фактора</a:t>
            </a:r>
            <a:r>
              <a:rPr lang="en-US" altLang="ru-RU" sz="2700" dirty="0"/>
              <a:t> </a:t>
            </a:r>
            <a:r>
              <a:rPr lang="en-US" altLang="en-US" sz="2700" dirty="0"/>
              <a:t>межличностных</a:t>
            </a:r>
            <a:r>
              <a:rPr lang="en-US" altLang="ru-RU" sz="2700" dirty="0"/>
              <a:t> </a:t>
            </a:r>
            <a:r>
              <a:rPr lang="en-US" altLang="en-US" sz="2700" dirty="0"/>
              <a:t>отношений</a:t>
            </a:r>
            <a:r>
              <a:rPr lang="en-US" altLang="ru-RU" sz="2700" dirty="0"/>
              <a:t> </a:t>
            </a:r>
            <a:r>
              <a:rPr lang="en-US" altLang="en-US" sz="2700" dirty="0"/>
              <a:t>на</a:t>
            </a:r>
            <a:r>
              <a:rPr lang="en-US" altLang="ru-RU" sz="2700" dirty="0"/>
              <a:t> </a:t>
            </a:r>
            <a:r>
              <a:rPr lang="en-US" altLang="en-US" sz="2700" dirty="0"/>
              <a:t>организацию</a:t>
            </a:r>
            <a:r>
              <a:rPr lang="en-US" altLang="ru-RU" sz="2700" dirty="0"/>
              <a:t>   </a:t>
            </a:r>
            <a:r>
              <a:rPr lang="en-US" altLang="en-US" sz="2700" dirty="0"/>
              <a:t>работы</a:t>
            </a:r>
            <a:r>
              <a:rPr lang="en-US" altLang="ru-RU" sz="2700" dirty="0"/>
              <a:t> </a:t>
            </a:r>
            <a:r>
              <a:rPr lang="en-US" altLang="en-US" sz="2700" dirty="0" smtClean="0"/>
              <a:t>с</a:t>
            </a:r>
            <a:r>
              <a:rPr lang="ru-RU" altLang="en-US" sz="2700" dirty="0"/>
              <a:t> </a:t>
            </a:r>
            <a:r>
              <a:rPr lang="ru-RU" altLang="en-US" sz="2700" dirty="0" smtClean="0"/>
              <a:t>календарно-тематическим планом</a:t>
            </a:r>
            <a:r>
              <a:rPr lang="en-US" altLang="ru-RU" sz="2700" dirty="0" smtClean="0"/>
              <a:t> </a:t>
            </a:r>
            <a:r>
              <a:rPr lang="en-US" altLang="en-US" sz="2700" dirty="0"/>
              <a:t>в</a:t>
            </a:r>
            <a:r>
              <a:rPr lang="en-US" altLang="ru-RU" sz="2700" dirty="0"/>
              <a:t> </a:t>
            </a:r>
            <a:r>
              <a:rPr lang="en-US" altLang="en-US" sz="2700" dirty="0"/>
              <a:t>группах</a:t>
            </a:r>
            <a:r>
              <a:rPr lang="en-US" altLang="ru-RU" sz="2700" dirty="0"/>
              <a:t>   </a:t>
            </a:r>
            <a:r>
              <a:rPr lang="en-US" altLang="en-US" sz="2700" dirty="0"/>
              <a:t>по</a:t>
            </a:r>
            <a:r>
              <a:rPr lang="en-US" altLang="ru-RU" sz="2700" dirty="0"/>
              <a:t> </a:t>
            </a:r>
            <a:r>
              <a:rPr lang="en-US" altLang="en-US" sz="2700" dirty="0"/>
              <a:t>возрастным</a:t>
            </a:r>
            <a:r>
              <a:rPr lang="en-US" altLang="ru-RU" sz="2700" dirty="0"/>
              <a:t>   </a:t>
            </a:r>
            <a:r>
              <a:rPr lang="en-US" altLang="en-US" sz="2700" dirty="0"/>
              <a:t>параллелям</a:t>
            </a:r>
            <a:r>
              <a:rPr lang="en-US" altLang="ru-RU" sz="2700" dirty="0"/>
              <a:t>.</a:t>
            </a:r>
          </a:p>
          <a:p>
            <a:r>
              <a:rPr lang="en-US" altLang="en-US" sz="2700" b="1" dirty="0"/>
              <a:t>Пути</a:t>
            </a:r>
            <a:r>
              <a:rPr lang="en-US" altLang="ru-RU" sz="2700" b="1" dirty="0"/>
              <a:t> </a:t>
            </a:r>
            <a:r>
              <a:rPr lang="en-US" altLang="en-US" sz="2700" b="1" dirty="0"/>
              <a:t>решения</a:t>
            </a:r>
            <a:r>
              <a:rPr lang="en-US" altLang="ru-RU" sz="2700" b="1" dirty="0"/>
              <a:t>:</a:t>
            </a:r>
          </a:p>
          <a:p>
            <a:r>
              <a:rPr lang="en-US" altLang="ru-RU" sz="2700" dirty="0"/>
              <a:t>- </a:t>
            </a:r>
            <a:r>
              <a:rPr lang="en-US" altLang="en-US" sz="2700" dirty="0"/>
              <a:t>решение</a:t>
            </a:r>
            <a:r>
              <a:rPr lang="en-US" altLang="ru-RU" sz="2700" dirty="0"/>
              <a:t> </a:t>
            </a:r>
            <a:r>
              <a:rPr lang="en-US" altLang="en-US" sz="2700" dirty="0"/>
              <a:t>спорных</a:t>
            </a:r>
            <a:r>
              <a:rPr lang="en-US" altLang="ru-RU" sz="2700" dirty="0"/>
              <a:t>  </a:t>
            </a:r>
            <a:r>
              <a:rPr lang="en-US" altLang="en-US" sz="2700" dirty="0"/>
              <a:t>ситуаций</a:t>
            </a:r>
            <a:r>
              <a:rPr lang="en-US" altLang="ru-RU" sz="2700" dirty="0"/>
              <a:t>  </a:t>
            </a:r>
            <a:r>
              <a:rPr lang="en-US" altLang="en-US" sz="2700" dirty="0"/>
              <a:t>с</a:t>
            </a:r>
            <a:r>
              <a:rPr lang="en-US" altLang="ru-RU" sz="2700" dirty="0"/>
              <a:t> </a:t>
            </a:r>
            <a:r>
              <a:rPr lang="en-US" altLang="en-US" sz="2700" dirty="0"/>
              <a:t>участием</a:t>
            </a:r>
            <a:r>
              <a:rPr lang="en-US" altLang="ru-RU" sz="2700" dirty="0"/>
              <a:t>  </a:t>
            </a:r>
            <a:r>
              <a:rPr lang="en-US" altLang="en-US" sz="2700" dirty="0"/>
              <a:t>педагога</a:t>
            </a:r>
            <a:r>
              <a:rPr lang="en-US" altLang="ru-RU" sz="2700" dirty="0"/>
              <a:t>-</a:t>
            </a:r>
            <a:r>
              <a:rPr lang="en-US" altLang="en-US" sz="2700" dirty="0"/>
              <a:t>психолога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596" y="0"/>
            <a:ext cx="8229600" cy="1000108"/>
          </a:xfrm>
        </p:spPr>
        <p:txBody>
          <a:bodyPr/>
          <a:lstStyle/>
          <a:p>
            <a:r>
              <a:rPr lang="ru-RU" dirty="0" smtClean="0"/>
              <a:t>Мозговой  штурм            потери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6810380" y="500042"/>
            <a:ext cx="857256" cy="14287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но 1 4"/>
          <p:cNvSpPr/>
          <p:nvPr/>
        </p:nvSpPr>
        <p:spPr>
          <a:xfrm>
            <a:off x="515620" y="856281"/>
            <a:ext cx="2786050" cy="2143140"/>
          </a:xfrm>
          <a:prstGeom prst="irregularSeal1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Лишние движения</a:t>
            </a:r>
          </a:p>
        </p:txBody>
      </p:sp>
      <p:sp>
        <p:nvSpPr>
          <p:cNvPr id="8" name="Пятно 1 7"/>
          <p:cNvSpPr/>
          <p:nvPr/>
        </p:nvSpPr>
        <p:spPr>
          <a:xfrm>
            <a:off x="212725" y="3035298"/>
            <a:ext cx="2928926" cy="2000264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Излишняя обработка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18840" y="3447097"/>
            <a:ext cx="8485777" cy="134048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Обработка  большого количества  источников для написания календарно-тематических планов (перспективные планы,  методическая литература…)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691254" y="1311269"/>
            <a:ext cx="8274685" cy="100266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Нерациональное  распределение  рабочего  времени: отсутствие  циклограмм;  незапланированные  оперативные   совещания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562860" y="3954780"/>
            <a:ext cx="903605" cy="207010"/>
          </a:xfrm>
          <a:prstGeom prst="rightArrow">
            <a:avLst>
              <a:gd name="adj1" fmla="val 49800"/>
              <a:gd name="adj2" fmla="val 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2806217" y="1792225"/>
            <a:ext cx="1380490" cy="159385"/>
          </a:xfrm>
          <a:prstGeom prst="rightArrow">
            <a:avLst>
              <a:gd name="adj1" fmla="val 50000"/>
              <a:gd name="adj2" fmla="val 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282" y="-214338"/>
            <a:ext cx="8572560" cy="1380188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Древовидная диаграма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10939" y="2551806"/>
            <a:ext cx="4777013" cy="8134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Большие  временные  затраты  на написание планов и подготовку к занятиям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29276" y="1409739"/>
            <a:ext cx="6459808" cy="9852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Ограничение   времени  на отдых  и эмоциональную разгрузку в течение  рабочей  смены (длительность </a:t>
            </a:r>
            <a:r>
              <a:rPr lang="ru-RU" b="1" dirty="0">
                <a:solidFill>
                  <a:schemeClr val="tx1"/>
                </a:solidFill>
              </a:rPr>
              <a:t>рабочего дня - 10,5 вместо  8)</a:t>
            </a: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738920" y="3648888"/>
            <a:ext cx="1592445" cy="11376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Отсутствие  упрощённых  шаблонов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06867" y="1661538"/>
            <a:ext cx="4890559" cy="103175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Отсутствие возможности  выделить время  и место для  эмоциональной   разгрузки в течение дня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0124060" y="4786548"/>
            <a:ext cx="1983058" cy="19154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Отсутствие   свободного доступа  к  оргтехнике  для  распечатывания материалов</a:t>
            </a:r>
          </a:p>
        </p:txBody>
      </p:sp>
      <p:sp>
        <p:nvSpPr>
          <p:cNvPr id="28" name="Стрелка вниз 27"/>
          <p:cNvSpPr/>
          <p:nvPr/>
        </p:nvSpPr>
        <p:spPr>
          <a:xfrm>
            <a:off x="2373574" y="1221140"/>
            <a:ext cx="306705" cy="517525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низ 39"/>
          <p:cNvSpPr/>
          <p:nvPr/>
        </p:nvSpPr>
        <p:spPr>
          <a:xfrm>
            <a:off x="8764894" y="1036577"/>
            <a:ext cx="321310" cy="446405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>
            <a:off x="9278764" y="3365302"/>
            <a:ext cx="334010" cy="446405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581275" y="4898333"/>
            <a:ext cx="2062153" cy="16986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Отсутствие   циклограммы проведения   оперативных совещаний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032589" y="2982861"/>
            <a:ext cx="2430000" cy="13366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202020"/>
                </a:solidFill>
              </a:rPr>
              <a:t>Частые оперативные  совещания   для обсуждения     рабочих  вопросов</a:t>
            </a:r>
          </a:p>
        </p:txBody>
      </p:sp>
      <p:sp>
        <p:nvSpPr>
          <p:cNvPr id="48" name="Стрелка вниз 47"/>
          <p:cNvSpPr/>
          <p:nvPr/>
        </p:nvSpPr>
        <p:spPr>
          <a:xfrm>
            <a:off x="2407194" y="2706760"/>
            <a:ext cx="354086" cy="42693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12254" y="5045076"/>
            <a:ext cx="2027555" cy="14376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Недостаточно  используются современные   средства   коммуникации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40973" y="647100"/>
            <a:ext cx="11117627" cy="57404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Усталость, стресс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916671" y="5179548"/>
            <a:ext cx="2779779" cy="155000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Нет распределения на группы  по возрастным параллелям для написания  календарных  планов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438013" y="3111603"/>
            <a:ext cx="2070398" cy="150241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Отсутсвие  оборудованного  помещения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0331" y="4677621"/>
            <a:ext cx="2195195" cy="18669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отсутствие  комплекса   мероприятий для  оздоровления   и эмоциональной разгрузки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7931080" y="4877919"/>
            <a:ext cx="321310" cy="446405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977658" y="2748584"/>
            <a:ext cx="376861" cy="1914615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5047916" y="2597838"/>
            <a:ext cx="338447" cy="53045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4125842" y="4274987"/>
            <a:ext cx="355204" cy="678051"/>
          </a:xfrm>
          <a:prstGeom prst="downArrow">
            <a:avLst>
              <a:gd name="adj1" fmla="val 4325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5808885" y="4311965"/>
            <a:ext cx="370380" cy="73311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10927811" y="3330240"/>
            <a:ext cx="375556" cy="1456307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194425" y="3522155"/>
            <a:ext cx="1487893" cy="15005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Обработка большого количества источников</a:t>
            </a:r>
          </a:p>
        </p:txBody>
      </p:sp>
      <p:sp>
        <p:nvSpPr>
          <p:cNvPr id="34" name="Стрелка вниз 33"/>
          <p:cNvSpPr/>
          <p:nvPr/>
        </p:nvSpPr>
        <p:spPr>
          <a:xfrm>
            <a:off x="8678135" y="2328603"/>
            <a:ext cx="321310" cy="446405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7732878" y="3259486"/>
            <a:ext cx="321310" cy="446405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1"/>
          <p:cNvPicPr>
            <a:picLocks noChangeAspect="1"/>
          </p:cNvPicPr>
          <p:nvPr/>
        </p:nvPicPr>
        <p:blipFill>
          <a:blip r:embed="rId2"/>
          <a:srcRect l="14099" t="35918" r="47573" b="9216"/>
          <a:stretch>
            <a:fillRect/>
          </a:stretch>
        </p:blipFill>
        <p:spPr>
          <a:xfrm>
            <a:off x="949325" y="222250"/>
            <a:ext cx="10520045" cy="663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-233045"/>
            <a:ext cx="10515600" cy="1325563"/>
          </a:xfrm>
        </p:spPr>
        <p:txBody>
          <a:bodyPr/>
          <a:lstStyle/>
          <a:p>
            <a:r>
              <a:rPr lang="en-US" altLang="en-US" dirty="0">
                <a:sym typeface="+mn-ea"/>
              </a:rPr>
              <a:t>Ключевые</a:t>
            </a:r>
            <a:r>
              <a:rPr lang="en-US" altLang="ru-RU" dirty="0">
                <a:sym typeface="+mn-ea"/>
              </a:rPr>
              <a:t>  </a:t>
            </a:r>
            <a:r>
              <a:rPr lang="en-US" altLang="en-US" dirty="0">
                <a:sym typeface="+mn-ea"/>
              </a:rPr>
              <a:t>события</a:t>
            </a:r>
            <a:r>
              <a:rPr lang="en-US" altLang="ru-RU" dirty="0">
                <a:sym typeface="+mn-ea"/>
              </a:rPr>
              <a:t>  </a:t>
            </a:r>
            <a:r>
              <a:rPr lang="en-US" altLang="en-US" dirty="0">
                <a:sym typeface="+mn-ea"/>
              </a:rPr>
              <a:t>и</a:t>
            </a:r>
            <a:r>
              <a:rPr lang="en-US" altLang="ru-RU" dirty="0">
                <a:sym typeface="+mn-ea"/>
              </a:rPr>
              <a:t> </a:t>
            </a:r>
            <a:r>
              <a:rPr lang="en-US" altLang="en-US" dirty="0">
                <a:sym typeface="+mn-ea"/>
              </a:rPr>
              <a:t>сроки</a:t>
            </a:r>
            <a:endParaRPr lang="ru-RU" altLang="en-US" dirty="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36550" y="677545"/>
            <a:ext cx="11662410" cy="4351655"/>
          </a:xfrm>
        </p:spPr>
        <p:txBody>
          <a:bodyPr>
            <a:normAutofit fontScale="25000" lnSpcReduction="20000"/>
          </a:bodyPr>
          <a:lstStyle/>
          <a:p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1.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Начало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проекта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– 28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августа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2025.</a:t>
            </a:r>
          </a:p>
          <a:p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2.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Анализ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текущей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ситуации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,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картирование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процесса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28.08.2025-03.09.2025.</a:t>
            </a:r>
          </a:p>
          <a:p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3.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Выявление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проблем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,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определение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первопричин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,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формирование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предложений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по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их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решению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,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оценка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рисков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реализации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– 03.09.2025 - 10.09.2025.</a:t>
            </a:r>
          </a:p>
          <a:p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4.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Разработка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карты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целевого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состояния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процесса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30.09.25.</a:t>
            </a:r>
          </a:p>
          <a:p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5.Kick-off -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защита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паспорта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проекта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07.10.2025</a:t>
            </a:r>
          </a:p>
          <a:p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6.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Разработка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«дорожной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карты»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реализации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проекта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07.10. – 17.10.2025</a:t>
            </a:r>
          </a:p>
          <a:p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7.Kick-off –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защита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«дорожной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карты»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проекта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– 21.10.25.</a:t>
            </a:r>
          </a:p>
          <a:p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8.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Реализация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предложений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– 21.10.25 - 30.12..25.</a:t>
            </a:r>
          </a:p>
          <a:p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9.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Мониторинг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результатов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–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к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30.01.26.</a:t>
            </a:r>
          </a:p>
          <a:p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10.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Закрытие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проекта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– 30.01.26.</a:t>
            </a:r>
          </a:p>
          <a:p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Kick-off -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презентация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 </a:t>
            </a:r>
            <a:r>
              <a:rPr lang="en-US" altLang="en-US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итогов</a:t>
            </a:r>
            <a:r>
              <a:rPr lang="en-US" altLang="ru-RU" sz="10665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ea typeface="+Основной текст (восточно-азиат" charset="0"/>
              </a:rPr>
              <a:t> - 05.02.2026.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/>
          <p:nvPr/>
        </p:nvPicPr>
        <p:blipFill>
          <a:blip r:embed="rId2"/>
          <a:stretch>
            <a:fillRect/>
          </a:stretch>
        </p:blipFill>
        <p:spPr>
          <a:xfrm>
            <a:off x="1153160" y="1863090"/>
            <a:ext cx="4532630" cy="3712210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3"/>
          <a:stretch>
            <a:fillRect/>
          </a:stretch>
        </p:blipFill>
        <p:spPr>
          <a:xfrm>
            <a:off x="6581775" y="1685290"/>
            <a:ext cx="4521200" cy="389001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920490" y="565150"/>
            <a:ext cx="3870960" cy="7537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4400" b="1" dirty="0">
                <a:solidFill>
                  <a:schemeClr val="tx1"/>
                </a:solidFill>
              </a:rPr>
              <a:t>10, 5 часов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54900" y="5575300"/>
            <a:ext cx="3870960" cy="7537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4400" b="1" dirty="0">
                <a:solidFill>
                  <a:schemeClr val="tx1"/>
                </a:solidFill>
              </a:rPr>
              <a:t>2, 5 часа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83995" y="5575300"/>
            <a:ext cx="3870960" cy="7537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4400" b="1" dirty="0">
                <a:solidFill>
                  <a:schemeClr val="tx1"/>
                </a:solidFill>
              </a:rPr>
              <a:t>8 часов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6902" y="-33835"/>
            <a:ext cx="109124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Картирование потока создания ценности (КПСЦ). Текущее состояние.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608299" y="1719805"/>
            <a:ext cx="470378" cy="1671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7350075" y="1672323"/>
            <a:ext cx="642942" cy="2143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514600" y="5708078"/>
            <a:ext cx="718552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Текущее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ВПП (время протекания процесса) -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ч. 30 мин.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 разгрузка  – 00.00.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54660" y="817880"/>
            <a:ext cx="2991485" cy="24701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Оформление документации, пополнение и организация ППРОС</a:t>
            </a:r>
          </a:p>
          <a:p>
            <a:pPr algn="ctr"/>
            <a:r>
              <a:rPr lang="ru-RU" sz="2000" dirty="0" smtClean="0"/>
              <a:t>1 ч. 30 мин.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240471" y="852748"/>
            <a:ext cx="2931273" cy="214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Подготовка </a:t>
            </a:r>
            <a:r>
              <a:rPr lang="ru-RU" sz="2000" dirty="0"/>
              <a:t>к </a:t>
            </a:r>
            <a:r>
              <a:rPr lang="ru-RU" sz="2000" dirty="0" smtClean="0"/>
              <a:t>занятиям</a:t>
            </a:r>
            <a:endParaRPr lang="ru-RU" sz="2000" dirty="0"/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8513059" y="817782"/>
            <a:ext cx="3026271" cy="214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r>
              <a:rPr lang="ru-RU" sz="2000" dirty="0" smtClean="0"/>
              <a:t>Методическая работа</a:t>
            </a:r>
          </a:p>
          <a:p>
            <a:pPr algn="ctr"/>
            <a:r>
              <a:rPr lang="ru-RU" sz="2000" dirty="0" smtClean="0"/>
              <a:t>(педагогический опыт, самообразование, </a:t>
            </a:r>
            <a:r>
              <a:rPr lang="ru-RU" sz="2000" dirty="0" err="1" smtClean="0"/>
              <a:t>педчас</a:t>
            </a:r>
            <a:r>
              <a:rPr lang="ru-RU" sz="2000" dirty="0" smtClean="0"/>
              <a:t>)</a:t>
            </a:r>
            <a:endParaRPr lang="ru-RU" sz="2000" dirty="0"/>
          </a:p>
          <a:p>
            <a:pPr algn="ctr"/>
            <a:r>
              <a:rPr lang="ru-RU" sz="2000" dirty="0" smtClean="0"/>
              <a:t>30 мин.</a:t>
            </a:r>
            <a:endParaRPr lang="ru-RU" sz="2000" dirty="0"/>
          </a:p>
          <a:p>
            <a:r>
              <a:rPr lang="ru-RU" dirty="0" smtClean="0"/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ятно 1 60"/>
          <p:cNvSpPr/>
          <p:nvPr/>
        </p:nvSpPr>
        <p:spPr>
          <a:xfrm>
            <a:off x="2068251" y="2639951"/>
            <a:ext cx="574675" cy="647677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endParaRPr lang="ru-RU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7" name="Пятно 1 60"/>
          <p:cNvSpPr/>
          <p:nvPr/>
        </p:nvSpPr>
        <p:spPr>
          <a:xfrm>
            <a:off x="1425268" y="2639701"/>
            <a:ext cx="574675" cy="647677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endParaRPr lang="ru-RU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9" name="Пятно 1 60"/>
          <p:cNvSpPr/>
          <p:nvPr/>
        </p:nvSpPr>
        <p:spPr>
          <a:xfrm>
            <a:off x="5967375" y="3287378"/>
            <a:ext cx="574675" cy="647677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endParaRPr lang="ru-RU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41164" y="3454602"/>
            <a:ext cx="22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Излишняя обработка</a:t>
            </a:r>
            <a:endParaRPr lang="ru-RU" dirty="0"/>
          </a:p>
        </p:txBody>
      </p:sp>
      <p:sp>
        <p:nvSpPr>
          <p:cNvPr id="30" name="Пятно 1 60"/>
          <p:cNvSpPr/>
          <p:nvPr/>
        </p:nvSpPr>
        <p:spPr>
          <a:xfrm>
            <a:off x="5967375" y="3992042"/>
            <a:ext cx="574675" cy="647677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endParaRPr lang="ru-RU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41164" y="4086717"/>
            <a:ext cx="2028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Лишние движения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6902" y="-33835"/>
            <a:ext cx="109124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Картирование потока создания ценности (КПСЦ). Целевое состояние.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521831" y="1666841"/>
            <a:ext cx="470378" cy="1671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6970704" y="1666865"/>
            <a:ext cx="642942" cy="2143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1606591" y="4166347"/>
            <a:ext cx="428628" cy="2143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374900" y="5870003"/>
            <a:ext cx="718552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Текущее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ВПП (время протекания процесса)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2 ч. 30 мин В целевое состояние добавляется эмоциональная разгрузка.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51460" y="800735"/>
            <a:ext cx="3222625" cy="2486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Оформление документации, пополнение и организация ППРОС</a:t>
            </a:r>
          </a:p>
          <a:p>
            <a:pPr algn="ctr"/>
            <a:r>
              <a:rPr lang="ru-RU" sz="2000" dirty="0" smtClean="0"/>
              <a:t>Было – 1 ч. 30 мин.</a:t>
            </a:r>
          </a:p>
          <a:p>
            <a:pPr algn="ctr"/>
            <a:r>
              <a:rPr lang="ru-RU" sz="2000" dirty="0" smtClean="0"/>
              <a:t>Стало – 1 час.</a:t>
            </a:r>
            <a:endParaRPr lang="ru-RU" sz="2000" dirty="0"/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92326" y="776560"/>
            <a:ext cx="2931273" cy="214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Подготовка </a:t>
            </a:r>
            <a:r>
              <a:rPr lang="ru-RU" sz="2000" dirty="0"/>
              <a:t>к </a:t>
            </a:r>
            <a:r>
              <a:rPr lang="ru-RU" sz="2000" dirty="0" smtClean="0"/>
              <a:t>занятиям</a:t>
            </a:r>
            <a:endParaRPr lang="ru-RU" sz="2000" dirty="0"/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660866" y="800656"/>
            <a:ext cx="3026271" cy="214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r>
              <a:rPr lang="ru-RU" sz="2000" dirty="0" smtClean="0"/>
              <a:t>Методическая работа</a:t>
            </a:r>
          </a:p>
          <a:p>
            <a:pPr algn="ctr"/>
            <a:r>
              <a:rPr lang="ru-RU" sz="2000" dirty="0" smtClean="0"/>
              <a:t>(педагогический опыт, самообразование, </a:t>
            </a:r>
            <a:r>
              <a:rPr lang="ru-RU" sz="2000" dirty="0" err="1" smtClean="0"/>
              <a:t>педчас</a:t>
            </a:r>
            <a:r>
              <a:rPr lang="ru-RU" sz="2000" dirty="0" smtClean="0"/>
              <a:t>)</a:t>
            </a:r>
            <a:endParaRPr lang="ru-RU" sz="2000" dirty="0"/>
          </a:p>
          <a:p>
            <a:pPr algn="ctr"/>
            <a:r>
              <a:rPr lang="ru-RU" sz="2000" dirty="0" smtClean="0"/>
              <a:t>30 мин.</a:t>
            </a:r>
            <a:endParaRPr lang="ru-RU" sz="2000" dirty="0"/>
          </a:p>
          <a:p>
            <a:r>
              <a:rPr lang="ru-RU" dirty="0" smtClean="0"/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ятно 1 60"/>
          <p:cNvSpPr/>
          <p:nvPr/>
        </p:nvSpPr>
        <p:spPr>
          <a:xfrm>
            <a:off x="1756410" y="2639695"/>
            <a:ext cx="618490" cy="78295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endParaRPr lang="ru-RU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Стрелка углом 1"/>
          <p:cNvSpPr/>
          <p:nvPr/>
        </p:nvSpPr>
        <p:spPr>
          <a:xfrm rot="5400000">
            <a:off x="10975687" y="1695621"/>
            <a:ext cx="450845" cy="67539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254792" y="3454551"/>
            <a:ext cx="2931273" cy="214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 разгрузка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было.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Стало - 40 мин.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ятно 1 60"/>
          <p:cNvSpPr/>
          <p:nvPr/>
        </p:nvSpPr>
        <p:spPr>
          <a:xfrm>
            <a:off x="1031916" y="2646765"/>
            <a:ext cx="574675" cy="647677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endParaRPr lang="ru-RU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9" name="Пятно 1 60"/>
          <p:cNvSpPr/>
          <p:nvPr/>
        </p:nvSpPr>
        <p:spPr>
          <a:xfrm>
            <a:off x="5967375" y="3287378"/>
            <a:ext cx="574675" cy="647677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endParaRPr lang="ru-RU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41164" y="3454602"/>
            <a:ext cx="22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Излишняя обработка</a:t>
            </a:r>
            <a:endParaRPr lang="ru-RU" dirty="0"/>
          </a:p>
        </p:txBody>
      </p:sp>
      <p:sp>
        <p:nvSpPr>
          <p:cNvPr id="30" name="Пятно 1 60"/>
          <p:cNvSpPr/>
          <p:nvPr/>
        </p:nvSpPr>
        <p:spPr>
          <a:xfrm>
            <a:off x="5967375" y="3992042"/>
            <a:ext cx="574675" cy="647677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endParaRPr lang="ru-RU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41164" y="4086717"/>
            <a:ext cx="2028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Лишние движения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07390" y="504349"/>
            <a:ext cx="10515600" cy="1325563"/>
          </a:xfrm>
        </p:spPr>
        <p:txBody>
          <a:bodyPr/>
          <a:lstStyle/>
          <a:p>
            <a:r>
              <a:rPr lang="ru-RU" altLang="en-US" sz="7200" b="1">
                <a:hlinkClick r:id="rId2" action="ppaction://hlinkfile"/>
              </a:rPr>
              <a:t>ПЛАН</a:t>
            </a:r>
            <a:endParaRPr lang="ru-RU" altLang="en-US" sz="7200" b="1"/>
          </a:p>
        </p:txBody>
      </p:sp>
      <p:pic>
        <p:nvPicPr>
          <p:cNvPr id="6" name="Изображение 5"/>
          <p:cNvPicPr/>
          <p:nvPr/>
        </p:nvPicPr>
        <p:blipFill>
          <a:blip r:embed="rId3"/>
          <a:stretch>
            <a:fillRect/>
          </a:stretch>
        </p:blipFill>
        <p:spPr>
          <a:xfrm>
            <a:off x="3291840" y="1606550"/>
            <a:ext cx="6532880" cy="5060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9153" y="159385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План мероприятий</a:t>
            </a:r>
            <a:endParaRPr lang="ru-RU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516741" y="1017270"/>
            <a:ext cx="5158740" cy="6731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516294" y="1691005"/>
            <a:ext cx="5157470" cy="4819650"/>
          </a:xfrm>
          <a:solidFill>
            <a:schemeClr val="bg1"/>
          </a:solidFill>
        </p:spPr>
        <p:txBody>
          <a:bodyPr/>
          <a:lstStyle/>
          <a:p>
            <a:pPr lvl="0">
              <a:buNone/>
            </a:pPr>
            <a:r>
              <a:rPr lang="en-US" altLang="ru-RU" dirty="0"/>
              <a:t>1.</a:t>
            </a:r>
            <a:r>
              <a:rPr lang="en-US" altLang="en-US" dirty="0"/>
              <a:t>Вынужденное</a:t>
            </a:r>
            <a:r>
              <a:rPr lang="en-US" altLang="ru-RU" dirty="0"/>
              <a:t> </a:t>
            </a:r>
            <a:r>
              <a:rPr lang="en-US" altLang="en-US" dirty="0"/>
              <a:t>превышение</a:t>
            </a:r>
            <a:r>
              <a:rPr lang="en-US" altLang="ru-RU" dirty="0"/>
              <a:t> </a:t>
            </a:r>
            <a:r>
              <a:rPr lang="en-US" altLang="en-US" dirty="0"/>
              <a:t>нормативной</a:t>
            </a:r>
            <a:r>
              <a:rPr lang="en-US" altLang="ru-RU" dirty="0"/>
              <a:t> </a:t>
            </a:r>
            <a:r>
              <a:rPr lang="en-US" altLang="en-US" dirty="0"/>
              <a:t>нагрузки</a:t>
            </a:r>
            <a:r>
              <a:rPr lang="en-US" altLang="ru-RU" dirty="0"/>
              <a:t> </a:t>
            </a:r>
            <a:r>
              <a:rPr lang="en-US" altLang="en-US" dirty="0"/>
              <a:t>на</a:t>
            </a:r>
            <a:r>
              <a:rPr lang="en-US" altLang="ru-RU" dirty="0"/>
              <a:t> </a:t>
            </a:r>
            <a:r>
              <a:rPr lang="en-US" altLang="en-US" dirty="0"/>
              <a:t>педагога</a:t>
            </a:r>
            <a:r>
              <a:rPr lang="en-US" altLang="ru-RU" dirty="0"/>
              <a:t>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4963887" y="1046752"/>
            <a:ext cx="6479176" cy="67246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4963887" y="1690370"/>
            <a:ext cx="6479176" cy="481965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1.1.Проанализировать </a:t>
            </a:r>
            <a:r>
              <a:rPr lang="ru-RU" dirty="0"/>
              <a:t>рациональность распределения нагрузки воспитателей, в том  числе для выявления среднего арифметического показателя  временных  затрат на написание календарно-тематического плана</a:t>
            </a:r>
            <a:r>
              <a:rPr lang="ru-RU" dirty="0" smtClean="0"/>
              <a:t>.</a:t>
            </a:r>
          </a:p>
          <a:p>
            <a:r>
              <a:rPr lang="en-US" altLang="ru-RU" dirty="0" smtClean="0"/>
              <a:t>1.2.</a:t>
            </a:r>
            <a:r>
              <a:rPr lang="en-US" altLang="en-US" dirty="0" smtClean="0"/>
              <a:t>Составить</a:t>
            </a:r>
            <a:r>
              <a:rPr lang="en-US" altLang="ru-RU" dirty="0" smtClean="0"/>
              <a:t>  </a:t>
            </a:r>
            <a:r>
              <a:rPr lang="en-US" altLang="en-US" dirty="0"/>
              <a:t>рациональные</a:t>
            </a:r>
            <a:r>
              <a:rPr lang="en-US" altLang="ru-RU" dirty="0"/>
              <a:t> </a:t>
            </a:r>
            <a:r>
              <a:rPr lang="en-US" altLang="en-US" dirty="0"/>
              <a:t>циклограммы</a:t>
            </a:r>
            <a:r>
              <a:rPr lang="en-US" altLang="ru-RU" dirty="0"/>
              <a:t> </a:t>
            </a:r>
            <a:r>
              <a:rPr lang="en-US" altLang="en-US" dirty="0"/>
              <a:t>распределения</a:t>
            </a:r>
            <a:r>
              <a:rPr lang="en-US" altLang="ru-RU" dirty="0"/>
              <a:t> </a:t>
            </a:r>
            <a:r>
              <a:rPr lang="en-US" altLang="en-US" dirty="0"/>
              <a:t>рабочего</a:t>
            </a:r>
            <a:r>
              <a:rPr lang="en-US" altLang="ru-RU" dirty="0"/>
              <a:t> </a:t>
            </a:r>
            <a:r>
              <a:rPr lang="en-US" altLang="en-US" dirty="0"/>
              <a:t>времени</a:t>
            </a:r>
            <a:r>
              <a:rPr lang="en-US" altLang="ru-RU" dirty="0"/>
              <a:t> </a:t>
            </a:r>
            <a:r>
              <a:rPr lang="en-US" altLang="en-US" dirty="0"/>
              <a:t>воспитателями</a:t>
            </a:r>
            <a:r>
              <a:rPr lang="en-US" altLang="ru-RU" dirty="0"/>
              <a:t>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циклограммы</a:t>
            </a:r>
            <a:r>
              <a:rPr lang="en-US" altLang="ru-RU" dirty="0"/>
              <a:t> </a:t>
            </a:r>
            <a:r>
              <a:rPr lang="en-US" altLang="en-US" dirty="0"/>
              <a:t>проведения</a:t>
            </a:r>
            <a:r>
              <a:rPr lang="en-US" altLang="ru-RU" dirty="0"/>
              <a:t> </a:t>
            </a:r>
            <a:r>
              <a:rPr lang="en-US" altLang="en-US" dirty="0"/>
              <a:t>оперативных</a:t>
            </a:r>
            <a:r>
              <a:rPr lang="en-US" altLang="ru-RU" dirty="0"/>
              <a:t> </a:t>
            </a:r>
            <a:r>
              <a:rPr lang="en-US" altLang="en-US" dirty="0"/>
              <a:t>совещаний</a:t>
            </a:r>
            <a:r>
              <a:rPr lang="en-US" altLang="ru-RU" dirty="0"/>
              <a:t> </a:t>
            </a:r>
            <a:r>
              <a:rPr lang="en-US" altLang="en-US" dirty="0"/>
              <a:t>с</a:t>
            </a:r>
            <a:r>
              <a:rPr lang="en-US" altLang="ru-RU" dirty="0"/>
              <a:t> </a:t>
            </a:r>
            <a:r>
              <a:rPr lang="en-US" altLang="en-US" dirty="0"/>
              <a:t>педагогами</a:t>
            </a:r>
            <a:r>
              <a:rPr lang="en-US" altLang="ru-RU" dirty="0"/>
              <a:t>.</a:t>
            </a:r>
          </a:p>
          <a:p>
            <a:pPr>
              <a:buNone/>
            </a:pPr>
            <a:r>
              <a:rPr lang="ru-RU" altLang="en-US" dirty="0"/>
              <a:t>1.3. </a:t>
            </a:r>
            <a:r>
              <a:rPr lang="en-US" altLang="en-US" dirty="0"/>
              <a:t>Мимнимизировать</a:t>
            </a:r>
            <a:r>
              <a:rPr lang="en-US" altLang="ru-RU" dirty="0"/>
              <a:t>  </a:t>
            </a:r>
            <a:r>
              <a:rPr lang="en-US" altLang="en-US" dirty="0"/>
              <a:t>проведение</a:t>
            </a:r>
            <a:r>
              <a:rPr lang="en-US" altLang="ru-RU" dirty="0"/>
              <a:t>  </a:t>
            </a:r>
            <a:r>
              <a:rPr lang="en-US" altLang="en-US" dirty="0"/>
              <a:t>незапланированных</a:t>
            </a:r>
            <a:r>
              <a:rPr lang="en-US" altLang="ru-RU" dirty="0"/>
              <a:t> </a:t>
            </a:r>
            <a:r>
              <a:rPr lang="en-US" altLang="en-US" dirty="0"/>
              <a:t>оперативных</a:t>
            </a:r>
            <a:r>
              <a:rPr lang="en-US" altLang="ru-RU" dirty="0"/>
              <a:t>   </a:t>
            </a:r>
            <a:r>
              <a:rPr lang="en-US" altLang="en-US" dirty="0"/>
              <a:t>совещаний</a:t>
            </a:r>
            <a:r>
              <a:rPr lang="en-US" altLang="ru-RU" dirty="0"/>
              <a:t> </a:t>
            </a:r>
            <a:r>
              <a:rPr lang="en-US" altLang="en-US" dirty="0"/>
              <a:t>за</a:t>
            </a:r>
            <a:r>
              <a:rPr lang="en-US" altLang="ru-RU" dirty="0"/>
              <a:t>  </a:t>
            </a:r>
            <a:r>
              <a:rPr lang="en-US" altLang="en-US" dirty="0"/>
              <a:t>счёт</a:t>
            </a:r>
            <a:r>
              <a:rPr lang="en-US" altLang="ru-RU" dirty="0"/>
              <a:t>   </a:t>
            </a:r>
            <a:r>
              <a:rPr lang="en-US" altLang="en-US" dirty="0"/>
              <a:t>использования</a:t>
            </a:r>
            <a:r>
              <a:rPr lang="en-US" altLang="ru-RU" dirty="0"/>
              <a:t>   </a:t>
            </a:r>
            <a:r>
              <a:rPr lang="en-US" altLang="en-US" dirty="0"/>
              <a:t>современных</a:t>
            </a:r>
            <a:r>
              <a:rPr lang="en-US" altLang="ru-RU" dirty="0"/>
              <a:t>    </a:t>
            </a:r>
            <a:r>
              <a:rPr lang="en-US" altLang="en-US" dirty="0"/>
              <a:t>средств</a:t>
            </a:r>
            <a:r>
              <a:rPr lang="en-US" altLang="ru-RU" dirty="0"/>
              <a:t>  </a:t>
            </a:r>
            <a:r>
              <a:rPr lang="en-US" altLang="en-US" dirty="0"/>
              <a:t>коммуникации</a:t>
            </a:r>
            <a:r>
              <a:rPr lang="en-US" altLang="ru-RU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0" y="258445"/>
            <a:ext cx="10515600" cy="1325880"/>
          </a:xfrm>
        </p:spPr>
        <p:txBody>
          <a:bodyPr/>
          <a:lstStyle/>
          <a:p>
            <a:r>
              <a:rPr lang="ru-RU" altLang="en-US"/>
              <a:t>                                   </a:t>
            </a:r>
          </a:p>
        </p:txBody>
      </p:sp>
      <p:sp>
        <p:nvSpPr>
          <p:cNvPr id="2" name="Овал 1"/>
          <p:cNvSpPr/>
          <p:nvPr/>
        </p:nvSpPr>
        <p:spPr>
          <a:xfrm flipV="1">
            <a:off x="2716306" y="5109881"/>
            <a:ext cx="242047" cy="174811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rcRect l="13895" t="30046" r="17229" b="17917"/>
          <a:stretch>
            <a:fillRect/>
          </a:stretch>
        </p:blipFill>
        <p:spPr>
          <a:xfrm>
            <a:off x="137795" y="258445"/>
            <a:ext cx="11840210" cy="6773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Фотография дня 12.30 -15.00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12-30 - 14.00 Планирование образовательной деятельности</a:t>
            </a:r>
          </a:p>
          <a:p>
            <a:r>
              <a:rPr lang="ru-RU" dirty="0"/>
              <a:t>14.00-14.20 Санитарная обработка игрушек</a:t>
            </a:r>
          </a:p>
          <a:p>
            <a:r>
              <a:rPr lang="ru-RU" dirty="0"/>
              <a:t>14.20-14.50 Подготовка к занятиям</a:t>
            </a:r>
          </a:p>
          <a:p>
            <a:r>
              <a:rPr lang="ru-RU" dirty="0"/>
              <a:t>14.50 - 15.00 Чайная </a:t>
            </a:r>
            <a:r>
              <a:rPr lang="ru-RU" dirty="0" smtClean="0"/>
              <a:t>пауза – НЕ ВСЕГДА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/>
              <a:t>В утренний или вечерний отрезок времени, вместо организации ОД в режимных моментах или в вечернее время дома (</a:t>
            </a:r>
            <a:r>
              <a:rPr lang="ru-RU" b="1" dirty="0"/>
              <a:t>при проведении незапланированных   оперативных совещаний):  </a:t>
            </a:r>
          </a:p>
          <a:p>
            <a:pPr lvl="0"/>
            <a:r>
              <a:rPr lang="ru-RU" dirty="0" smtClean="0"/>
              <a:t>- изготовление </a:t>
            </a:r>
            <a:r>
              <a:rPr lang="ru-RU" dirty="0"/>
              <a:t>пособий, дидактических игр; </a:t>
            </a:r>
          </a:p>
          <a:p>
            <a:pPr lvl="0"/>
            <a:r>
              <a:rPr lang="ru-RU" dirty="0" smtClean="0"/>
              <a:t>- подготовка </a:t>
            </a:r>
            <a:r>
              <a:rPr lang="ru-RU" dirty="0"/>
              <a:t>материалов для творческой деятельности детей; </a:t>
            </a:r>
          </a:p>
          <a:p>
            <a:pPr lvl="0"/>
            <a:r>
              <a:rPr lang="ru-RU" dirty="0" smtClean="0"/>
              <a:t>- оформление </a:t>
            </a:r>
            <a:r>
              <a:rPr lang="ru-RU" dirty="0"/>
              <a:t>информационных стендов</a:t>
            </a:r>
          </a:p>
          <a:p>
            <a:pPr lvl="0"/>
            <a:r>
              <a:rPr lang="ru-RU" dirty="0"/>
              <a:t> </a:t>
            </a:r>
            <a:r>
              <a:rPr lang="ru-RU" dirty="0" smtClean="0"/>
              <a:t>- подготовка </a:t>
            </a:r>
            <a:r>
              <a:rPr lang="ru-RU" dirty="0"/>
              <a:t>к праздникам и развлечениям (изготовление атрибутов),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9153" y="159385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План мероприятий</a:t>
            </a:r>
            <a:endParaRPr lang="ru-RU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839470" y="1017905"/>
            <a:ext cx="4289879" cy="672465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840105" y="1691005"/>
            <a:ext cx="4576626" cy="4819650"/>
          </a:xfrm>
          <a:solidFill>
            <a:schemeClr val="bg1"/>
          </a:solidFill>
        </p:spPr>
        <p:txBody>
          <a:bodyPr/>
          <a:lstStyle/>
          <a:p>
            <a:r>
              <a:rPr lang="en-US" altLang="ru-RU" dirty="0"/>
              <a:t>2. </a:t>
            </a:r>
            <a:r>
              <a:rPr lang="ru-RU" dirty="0"/>
              <a:t>Большие временные затраты на  написание календарно-тематических планов и подготовку к занятиям</a:t>
            </a:r>
          </a:p>
          <a:p>
            <a:pPr lvl="0">
              <a:buNone/>
            </a:pPr>
            <a:endParaRPr lang="en-US" altLang="en-US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152843" y="1017905"/>
            <a:ext cx="6412139" cy="67246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5129349" y="1690370"/>
            <a:ext cx="6225721" cy="4819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60000"/>
                    <a:lumOff val="40000"/>
                  </a:schemeClr>
                </a:solidFill>
              </a14:hiddenFill>
            </a:ext>
          </a:extLst>
        </p:spPr>
        <p:txBody>
          <a:bodyPr>
            <a:normAutofit fontScale="97500"/>
          </a:bodyPr>
          <a:lstStyle/>
          <a:p>
            <a:r>
              <a:rPr lang="ru-RU" dirty="0" smtClean="0"/>
              <a:t>2.1</a:t>
            </a:r>
            <a:r>
              <a:rPr lang="ru-RU" dirty="0"/>
              <a:t>. Упростить процесс написания календарно-тематических планов с помощью создания шаблонов и распределения на группы по возрастным параллелям</a:t>
            </a:r>
            <a:r>
              <a:rPr lang="ru-RU" dirty="0" smtClean="0"/>
              <a:t>.</a:t>
            </a:r>
          </a:p>
          <a:p>
            <a:r>
              <a:rPr lang="ru-RU" dirty="0"/>
              <a:t>2.2. Создать условия для свободного  доступа педагогов к оргтехнике для распечатывания материалов к </a:t>
            </a:r>
            <a:r>
              <a:rPr lang="ru-RU" dirty="0" smtClean="0"/>
              <a:t>занятиям.</a:t>
            </a:r>
          </a:p>
          <a:p>
            <a:r>
              <a:rPr lang="ru-RU" dirty="0"/>
              <a:t>2.3. Исключить дублирование информации на электронном и бумажном </a:t>
            </a:r>
            <a:r>
              <a:rPr lang="ru-RU" dirty="0" smtClean="0"/>
              <a:t>носителе.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4"/>
          <p:cNvPicPr>
            <a:picLocks noChangeAspect="1"/>
          </p:cNvPicPr>
          <p:nvPr/>
        </p:nvPicPr>
        <p:blipFill>
          <a:blip r:embed="rId2"/>
          <a:srcRect l="14088" t="25439" r="14980" b="7544"/>
          <a:stretch>
            <a:fillRect/>
          </a:stretch>
        </p:blipFill>
        <p:spPr>
          <a:xfrm>
            <a:off x="489585" y="301625"/>
            <a:ext cx="11408410" cy="606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rcRect l="12280" t="20124" r="17390" b="7651"/>
          <a:stretch>
            <a:fillRect/>
          </a:stretch>
        </p:blipFill>
        <p:spPr>
          <a:xfrm>
            <a:off x="421005" y="0"/>
            <a:ext cx="11349355" cy="6553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5"/>
          <p:cNvPicPr>
            <a:picLocks noChangeAspect="1"/>
          </p:cNvPicPr>
          <p:nvPr/>
        </p:nvPicPr>
        <p:blipFill>
          <a:blip r:embed="rId2"/>
          <a:srcRect l="12485" t="26147" r="14775" b="35769"/>
          <a:stretch>
            <a:fillRect/>
          </a:stretch>
        </p:blipFill>
        <p:spPr>
          <a:xfrm>
            <a:off x="635" y="601980"/>
            <a:ext cx="11905615" cy="6133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9153" y="159385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План мероприятий</a:t>
            </a:r>
            <a:endParaRPr lang="ru-RU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882694" y="1017905"/>
            <a:ext cx="4664347" cy="6731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840104" y="1691005"/>
            <a:ext cx="5377815" cy="4819650"/>
          </a:xfrm>
          <a:solidFill>
            <a:schemeClr val="bg1"/>
          </a:solidFill>
        </p:spPr>
        <p:txBody>
          <a:bodyPr/>
          <a:lstStyle/>
          <a:p>
            <a:pPr lvl="0">
              <a:buNone/>
            </a:pPr>
            <a:r>
              <a:rPr lang="en-US" altLang="ru-RU" dirty="0"/>
              <a:t>3.</a:t>
            </a:r>
            <a:r>
              <a:rPr lang="en-US" altLang="en-US" dirty="0"/>
              <a:t>Отсутствие</a:t>
            </a:r>
            <a:r>
              <a:rPr lang="en-US" altLang="ru-RU" dirty="0"/>
              <a:t> </a:t>
            </a:r>
            <a:r>
              <a:rPr lang="en-US" altLang="en-US" dirty="0"/>
              <a:t>возможности</a:t>
            </a:r>
            <a:r>
              <a:rPr lang="en-US" altLang="ru-RU" dirty="0"/>
              <a:t>  </a:t>
            </a:r>
            <a:r>
              <a:rPr lang="en-US" altLang="en-US" dirty="0"/>
              <a:t>выделить</a:t>
            </a:r>
            <a:r>
              <a:rPr lang="en-US" altLang="ru-RU" dirty="0"/>
              <a:t> </a:t>
            </a:r>
            <a:r>
              <a:rPr lang="en-US" altLang="en-US" dirty="0"/>
              <a:t>время</a:t>
            </a:r>
            <a:r>
              <a:rPr lang="en-US" altLang="ru-RU" dirty="0"/>
              <a:t>  </a:t>
            </a:r>
            <a:r>
              <a:rPr lang="en-US" altLang="en-US" dirty="0"/>
              <a:t>и</a:t>
            </a:r>
            <a:r>
              <a:rPr lang="en-US" altLang="ru-RU" dirty="0"/>
              <a:t> </a:t>
            </a:r>
            <a:r>
              <a:rPr lang="en-US" altLang="en-US" dirty="0"/>
              <a:t>место</a:t>
            </a:r>
            <a:r>
              <a:rPr lang="en-US" altLang="ru-RU" dirty="0"/>
              <a:t> </a:t>
            </a:r>
            <a:r>
              <a:rPr lang="en-US" altLang="en-US" dirty="0"/>
              <a:t>для</a:t>
            </a:r>
            <a:r>
              <a:rPr lang="en-US" altLang="ru-RU" dirty="0"/>
              <a:t>  </a:t>
            </a:r>
            <a:r>
              <a:rPr lang="en-US" altLang="en-US" dirty="0"/>
              <a:t>эмоциональной</a:t>
            </a:r>
            <a:r>
              <a:rPr lang="en-US" altLang="ru-RU" dirty="0"/>
              <a:t>   </a:t>
            </a:r>
            <a:r>
              <a:rPr lang="en-US" altLang="en-US" dirty="0"/>
              <a:t>разгрузки</a:t>
            </a:r>
            <a:r>
              <a:rPr lang="en-US" altLang="ru-RU" dirty="0"/>
              <a:t> </a:t>
            </a:r>
            <a:r>
              <a:rPr lang="en-US" altLang="en-US" dirty="0"/>
              <a:t>в</a:t>
            </a:r>
            <a:r>
              <a:rPr lang="en-US" altLang="ru-RU" dirty="0"/>
              <a:t> </a:t>
            </a:r>
            <a:r>
              <a:rPr lang="en-US" altLang="en-US" dirty="0"/>
              <a:t>течение</a:t>
            </a:r>
            <a:r>
              <a:rPr lang="en-US" altLang="ru-RU" dirty="0"/>
              <a:t> </a:t>
            </a:r>
            <a:r>
              <a:rPr lang="en-US" altLang="en-US" dirty="0"/>
              <a:t>дня</a:t>
            </a:r>
          </a:p>
          <a:p>
            <a:pPr lvl="0">
              <a:buNone/>
            </a:pPr>
            <a:endParaRPr lang="en-US" altLang="en-US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5547042" y="1017905"/>
            <a:ext cx="6035358" cy="67246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5669279" y="1690370"/>
            <a:ext cx="6104710" cy="4819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60000"/>
                    <a:lumOff val="40000"/>
                  </a:schemeClr>
                </a:solidFill>
              </a14:hiddenFill>
            </a:ext>
          </a:extLst>
        </p:spPr>
        <p:txBody>
          <a:bodyPr>
            <a:normAutofit fontScale="92500" lnSpcReduction="10000"/>
          </a:bodyPr>
          <a:lstStyle/>
          <a:p>
            <a:r>
              <a:rPr lang="ru-RU" dirty="0"/>
              <a:t>3.1. Высвободить время на отдых и эмоциональную разгрузку за счёт сокращения времени на написание календарно-тематических планов и подготовку к занятиям.</a:t>
            </a:r>
          </a:p>
          <a:p>
            <a:r>
              <a:rPr lang="ru-RU" dirty="0" smtClean="0"/>
              <a:t>3.2</a:t>
            </a:r>
            <a:r>
              <a:rPr lang="ru-RU" dirty="0"/>
              <a:t>. Включить в циклограмму распределения рабочего времени воспитателей мероприятия, способствующие здоровьесбережению и эмоциональной разгрузке педагогов.</a:t>
            </a:r>
          </a:p>
          <a:p>
            <a:r>
              <a:rPr lang="ru-RU" dirty="0"/>
              <a:t>3.3. Приобрести оборудование и выделить помещение для эмоциональной разгрузки педагогов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Изображение 6"/>
          <p:cNvPicPr>
            <a:picLocks noChangeAspect="1"/>
          </p:cNvPicPr>
          <p:nvPr/>
        </p:nvPicPr>
        <p:blipFill>
          <a:blip r:embed="rId2"/>
          <a:srcRect l="13895" t="18646" r="15172" b="8273"/>
          <a:stretch>
            <a:fillRect/>
          </a:stretch>
        </p:blipFill>
        <p:spPr>
          <a:xfrm>
            <a:off x="337820" y="210820"/>
            <a:ext cx="11772900" cy="6428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3"/>
          <p:cNvPicPr>
            <a:picLocks noChangeAspect="1"/>
          </p:cNvPicPr>
          <p:nvPr/>
        </p:nvPicPr>
        <p:blipFill>
          <a:blip r:embed="rId2"/>
          <a:srcRect l="13316" t="22439" r="14172" b="7908"/>
          <a:stretch>
            <a:fillRect/>
          </a:stretch>
        </p:blipFill>
        <p:spPr>
          <a:xfrm>
            <a:off x="-635" y="140970"/>
            <a:ext cx="12282805" cy="6576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баланс"/>
          <p:cNvPicPr>
            <a:picLocks noChangeAspect="1"/>
          </p:cNvPicPr>
          <p:nvPr/>
        </p:nvPicPr>
        <p:blipFill>
          <a:blip r:embed="rId2"/>
          <a:srcRect l="-1708" t="29917" r="2563"/>
          <a:stretch>
            <a:fillRect/>
          </a:stretch>
        </p:blipFill>
        <p:spPr>
          <a:xfrm>
            <a:off x="457835" y="1090295"/>
            <a:ext cx="7597775" cy="4028440"/>
          </a:xfrm>
          <a:prstGeom prst="rect">
            <a:avLst/>
          </a:prstGeom>
        </p:spPr>
      </p:pic>
      <p:pic>
        <p:nvPicPr>
          <p:cNvPr id="5" name="Изображение 4" descr="колонна"/>
          <p:cNvPicPr>
            <a:picLocks noChangeAspect="1"/>
          </p:cNvPicPr>
          <p:nvPr/>
        </p:nvPicPr>
        <p:blipFill>
          <a:blip r:embed="rId3"/>
          <a:srcRect l="9108" t="40148" r="25262"/>
          <a:stretch>
            <a:fillRect/>
          </a:stretch>
        </p:blipFill>
        <p:spPr>
          <a:xfrm>
            <a:off x="8455025" y="1014095"/>
            <a:ext cx="3376930" cy="410464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душ"/>
          <p:cNvPicPr>
            <a:picLocks noChangeAspect="1"/>
          </p:cNvPicPr>
          <p:nvPr/>
        </p:nvPicPr>
        <p:blipFill>
          <a:blip r:embed="rId2"/>
          <a:srcRect t="10185" r="686"/>
          <a:stretch>
            <a:fillRect/>
          </a:stretch>
        </p:blipFill>
        <p:spPr>
          <a:xfrm>
            <a:off x="1682750" y="753110"/>
            <a:ext cx="3401060" cy="4104640"/>
          </a:xfrm>
          <a:prstGeom prst="rect">
            <a:avLst/>
          </a:prstGeom>
        </p:spPr>
      </p:pic>
      <p:pic>
        <p:nvPicPr>
          <p:cNvPr id="2" name="Изображение 1" descr="сенс комната"/>
          <p:cNvPicPr>
            <a:picLocks noChangeAspect="1"/>
          </p:cNvPicPr>
          <p:nvPr/>
        </p:nvPicPr>
        <p:blipFill>
          <a:blip r:embed="rId3"/>
          <a:srcRect l="-44428" t="23102" r="7084"/>
          <a:stretch>
            <a:fillRect/>
          </a:stretch>
        </p:blipFill>
        <p:spPr>
          <a:xfrm>
            <a:off x="4201160" y="415290"/>
            <a:ext cx="7066915" cy="52736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психолог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760" y="3148965"/>
            <a:ext cx="4945380" cy="3709035"/>
          </a:xfrm>
          <a:prstGeom prst="rect">
            <a:avLst/>
          </a:prstGeom>
        </p:spPr>
      </p:pic>
      <p:pic>
        <p:nvPicPr>
          <p:cNvPr id="4" name="Изображение 3" descr="психолог2"/>
          <p:cNvPicPr>
            <a:picLocks noChangeAspect="1"/>
          </p:cNvPicPr>
          <p:nvPr/>
        </p:nvPicPr>
        <p:blipFill>
          <a:blip r:embed="rId3"/>
          <a:srcRect t="23076" r="1927"/>
          <a:stretch>
            <a:fillRect/>
          </a:stretch>
        </p:blipFill>
        <p:spPr>
          <a:xfrm>
            <a:off x="523875" y="233680"/>
            <a:ext cx="6624320" cy="3896995"/>
          </a:xfrm>
          <a:prstGeom prst="rect">
            <a:avLst/>
          </a:prstGeom>
        </p:spPr>
      </p:pic>
      <p:pic>
        <p:nvPicPr>
          <p:cNvPr id="5" name="Изображение 4" descr="балансиры"/>
          <p:cNvPicPr>
            <a:picLocks noChangeAspect="1"/>
          </p:cNvPicPr>
          <p:nvPr/>
        </p:nvPicPr>
        <p:blipFill>
          <a:blip r:embed="rId4"/>
          <a:srcRect l="10383" t="13397" r="-8224"/>
          <a:stretch>
            <a:fillRect/>
          </a:stretch>
        </p:blipFill>
        <p:spPr>
          <a:xfrm>
            <a:off x="7923530" y="233680"/>
            <a:ext cx="3913505" cy="2598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342" y="224244"/>
            <a:ext cx="8612777" cy="645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70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dirty="0" smtClean="0"/>
              <a:t>Результаты </a:t>
            </a:r>
            <a:r>
              <a:rPr lang="en-US" altLang="en-US" dirty="0" smtClean="0"/>
              <a:t>психологической</a:t>
            </a:r>
            <a:r>
              <a:rPr lang="en-US" altLang="ru-RU" dirty="0" smtClean="0"/>
              <a:t> </a:t>
            </a:r>
            <a:r>
              <a:rPr lang="en-US" altLang="en-US" dirty="0"/>
              <a:t>диагностики</a:t>
            </a:r>
            <a:r>
              <a:rPr lang="en-US" altLang="ru-RU" dirty="0"/>
              <a:t> </a:t>
            </a:r>
            <a:r>
              <a:rPr lang="en-US" altLang="en-US" dirty="0"/>
              <a:t>педагогов</a:t>
            </a:r>
            <a:r>
              <a:rPr lang="ru-RU" altLang="en-US" dirty="0"/>
              <a:t> по методике В.В. </a:t>
            </a:r>
            <a:r>
              <a:rPr lang="ru-RU" altLang="en-US" dirty="0" smtClean="0"/>
              <a:t>Бойко</a:t>
            </a:r>
            <a:r>
              <a:rPr lang="en-US" altLang="ru-RU" dirty="0" smtClean="0"/>
              <a:t>: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Вводная диагностика 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2"/>
          </p:nvPr>
        </p:nvGraphicFramePr>
        <p:xfrm>
          <a:off x="839788" y="2616200"/>
          <a:ext cx="5157787" cy="3573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Итоговая  диагностика </a:t>
            </a:r>
            <a:endParaRPr lang="ru-RU" dirty="0"/>
          </a:p>
        </p:txBody>
      </p:sp>
      <p:graphicFrame>
        <p:nvGraphicFramePr>
          <p:cNvPr id="18" name="Объект 1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466602506"/>
              </p:ext>
            </p:extLst>
          </p:nvPr>
        </p:nvGraphicFramePr>
        <p:xfrm>
          <a:off x="6172200" y="2623146"/>
          <a:ext cx="5183188" cy="3573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Перспективы развития проекта: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Разработка сценариев  мероприятий для педагогов.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Создание электронного  методического  кабинета.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1974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Чек-лист </a:t>
            </a:r>
            <a:br>
              <a:rPr lang="ru-RU" dirty="0" smtClean="0"/>
            </a:br>
            <a:r>
              <a:rPr lang="ru-RU" dirty="0" smtClean="0"/>
              <a:t>«Как сохранить баланс: Я –СЕМЬЯ – ДЕЛО»</a:t>
            </a:r>
            <a:endParaRPr lang="ru-RU" sz="9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9600" b="1" dirty="0" smtClean="0"/>
              <a:t>Я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Регулярно выделяю  время для себя, чтобы отдохнуть и восстановить силы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Занимаюсь любимым хобби  и увлечениями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Общаюсь  с друзьями и близкими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При необходимости обращаюсь за помощью к психологу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Практикую техники самозаботы (медитация, йога, проведение  времени на природе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198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1974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Чек-лист </a:t>
            </a:r>
            <a:br>
              <a:rPr lang="ru-RU" dirty="0" smtClean="0"/>
            </a:br>
            <a:r>
              <a:rPr lang="ru-RU" dirty="0" smtClean="0"/>
              <a:t>«Как сохранить баланс: Я –СЕМЬЯ – ДЕЛО»</a:t>
            </a:r>
            <a:endParaRPr lang="ru-RU" sz="9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СЕМЬЯ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Устанавливаю чёткие  границы между работой и семьёй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Провожу качественное  время  с семьёй без отвлечений  на работу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Делегирую домашние обязанности другим членам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Создаю семейные  традиции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Обсуждаю  с семьёй  потребности и ожидания</a:t>
            </a:r>
          </a:p>
        </p:txBody>
      </p:sp>
    </p:spTree>
    <p:extLst>
      <p:ext uri="{BB962C8B-B14F-4D97-AF65-F5344CB8AC3E}">
        <p14:creationId xmlns:p14="http://schemas.microsoft.com/office/powerpoint/2010/main" val="34178532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1974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Чек-лист </a:t>
            </a:r>
            <a:br>
              <a:rPr lang="ru-RU" dirty="0" smtClean="0"/>
            </a:br>
            <a:r>
              <a:rPr lang="ru-RU" dirty="0" smtClean="0"/>
              <a:t>«Как сохранить баланс: Я –СЕМЬЯ – ДЕЛО»</a:t>
            </a:r>
            <a:endParaRPr lang="ru-RU" sz="9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ДЕЛО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Ставлю реалистичные  цели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Делаю перерывы для восстановления  сил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При необходимости обращаюсь  за помощью к коллегам  и руководству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 smtClean="0"/>
              <a:t>Создаю позитивную рабочую  среду, чтобы  сделать  работу  приятной  и осмысленной</a:t>
            </a:r>
          </a:p>
        </p:txBody>
      </p:sp>
    </p:spTree>
    <p:extLst>
      <p:ext uri="{BB962C8B-B14F-4D97-AF65-F5344CB8AC3E}">
        <p14:creationId xmlns:p14="http://schemas.microsoft.com/office/powerpoint/2010/main" val="2304689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967</Words>
  <Application>Microsoft Office PowerPoint</Application>
  <PresentationFormat>Широкоэкранный</PresentationFormat>
  <Paragraphs>162</Paragraphs>
  <Slides>31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微软雅黑</vt:lpstr>
      <vt:lpstr>+Основной текст (восточно-азиат</vt:lpstr>
      <vt:lpstr>Arial</vt:lpstr>
      <vt:lpstr>Calibri</vt:lpstr>
      <vt:lpstr>Calibri Light</vt:lpstr>
      <vt:lpstr>Times New Roman</vt:lpstr>
      <vt:lpstr>Wingdings</vt:lpstr>
      <vt:lpstr>Office Theme</vt:lpstr>
      <vt:lpstr> «Оптимизация  процесса  распределения  нагрузки воспитателей через  создание условий  для  отдыха, эмоциональной  разгрузки  и оздоровления» </vt:lpstr>
      <vt:lpstr>Презентация PowerPoint</vt:lpstr>
      <vt:lpstr>ДДДД</vt:lpstr>
      <vt:lpstr>Презентация PowerPoint</vt:lpstr>
      <vt:lpstr>Мозговой  штурм            потери</vt:lpstr>
      <vt:lpstr>Древовидная диаграма</vt:lpstr>
      <vt:lpstr>Презентация PowerPoint</vt:lpstr>
      <vt:lpstr>Ключевые  события  и сроки</vt:lpstr>
      <vt:lpstr>Презентация PowerPoint</vt:lpstr>
      <vt:lpstr>Презентация PowerPoint</vt:lpstr>
      <vt:lpstr>Презентация PowerPoint</vt:lpstr>
      <vt:lpstr>ПЛАН</vt:lpstr>
      <vt:lpstr>План мероприятий</vt:lpstr>
      <vt:lpstr>                                   </vt:lpstr>
      <vt:lpstr>Фотография дня 12.30 -15.00</vt:lpstr>
      <vt:lpstr>План мероприятий</vt:lpstr>
      <vt:lpstr>Презентация PowerPoint</vt:lpstr>
      <vt:lpstr>Презентация PowerPoint</vt:lpstr>
      <vt:lpstr>Презентация PowerPoint</vt:lpstr>
      <vt:lpstr>План мероприятий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психологической диагностики педагогов по методике В.В. Бойко:</vt:lpstr>
      <vt:lpstr>Перспективы развития проекта:</vt:lpstr>
      <vt:lpstr> Чек-лист  «Как сохранить баланс: Я –СЕМЬЯ – ДЕЛО»</vt:lpstr>
      <vt:lpstr> Чек-лист  «Как сохранить баланс: Я –СЕМЬЯ – ДЕЛО»</vt:lpstr>
      <vt:lpstr> Чек-лист  «Как сохранить баланс: Я –СЕМЬЯ – ДЕЛО»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102</cp:revision>
  <cp:lastPrinted>2025-02-04T10:42:00Z</cp:lastPrinted>
  <dcterms:created xsi:type="dcterms:W3CDTF">2024-11-26T17:55:00Z</dcterms:created>
  <dcterms:modified xsi:type="dcterms:W3CDTF">2026-08-07T11:46:46Z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1049-12.2.0.23196</vt:lpwstr>
  </property>
  <property fmtid="{D5CDD505-2E9C-101B-9397-08002B2CF9AE}" pid="3" name="ICV">
    <vt:lpwstr>D803CF6E0DD546219905F5E104696CF6_12</vt:lpwstr>
  </property>
</Properties>
</file>