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42"/>
  </p:notesMasterIdLst>
  <p:sldIdLst>
    <p:sldId id="256" r:id="rId2"/>
    <p:sldId id="278" r:id="rId3"/>
    <p:sldId id="310" r:id="rId4"/>
    <p:sldId id="280" r:id="rId5"/>
    <p:sldId id="314" r:id="rId6"/>
    <p:sldId id="281" r:id="rId7"/>
    <p:sldId id="316" r:id="rId8"/>
    <p:sldId id="260" r:id="rId9"/>
    <p:sldId id="261" r:id="rId10"/>
    <p:sldId id="288" r:id="rId11"/>
    <p:sldId id="273" r:id="rId12"/>
    <p:sldId id="262" r:id="rId13"/>
    <p:sldId id="268" r:id="rId14"/>
    <p:sldId id="292" r:id="rId15"/>
    <p:sldId id="293" r:id="rId16"/>
    <p:sldId id="294" r:id="rId17"/>
    <p:sldId id="317" r:id="rId18"/>
    <p:sldId id="297" r:id="rId19"/>
    <p:sldId id="296" r:id="rId20"/>
    <p:sldId id="318" r:id="rId21"/>
    <p:sldId id="284" r:id="rId22"/>
    <p:sldId id="282" r:id="rId23"/>
    <p:sldId id="286" r:id="rId24"/>
    <p:sldId id="285" r:id="rId25"/>
    <p:sldId id="298" r:id="rId26"/>
    <p:sldId id="301" r:id="rId27"/>
    <p:sldId id="279" r:id="rId28"/>
    <p:sldId id="312" r:id="rId29"/>
    <p:sldId id="277" r:id="rId30"/>
    <p:sldId id="300" r:id="rId31"/>
    <p:sldId id="319" r:id="rId32"/>
    <p:sldId id="320" r:id="rId33"/>
    <p:sldId id="321" r:id="rId34"/>
    <p:sldId id="305" r:id="rId35"/>
    <p:sldId id="308" r:id="rId36"/>
    <p:sldId id="326" r:id="rId37"/>
    <p:sldId id="327" r:id="rId38"/>
    <p:sldId id="324" r:id="rId39"/>
    <p:sldId id="325" r:id="rId40"/>
    <p:sldId id="323" r:id="rId4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78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086" autoAdjust="0"/>
  </p:normalViewPr>
  <p:slideViewPr>
    <p:cSldViewPr>
      <p:cViewPr varScale="1">
        <p:scale>
          <a:sx n="69" d="100"/>
          <a:sy n="69" d="100"/>
        </p:scale>
        <p:origin x="141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6536769709341918E-2"/>
          <c:y val="4.4861391929187276E-2"/>
          <c:w val="0.8023327986779426"/>
          <c:h val="0.815746615692616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ОВЗ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2021-2022</c:v>
                </c:pt>
                <c:pt idx="1">
                  <c:v>2022-2023</c:v>
                </c:pt>
                <c:pt idx="2">
                  <c:v>2023-2024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98</c:v>
                </c:pt>
                <c:pt idx="1">
                  <c:v>117</c:v>
                </c:pt>
                <c:pt idx="2">
                  <c:v>121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60-4922-9C76-41B848BC4EA8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ТНР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2021-2022</c:v>
                </c:pt>
                <c:pt idx="1">
                  <c:v>2022-2023</c:v>
                </c:pt>
                <c:pt idx="2">
                  <c:v>2023-2024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51</c:v>
                </c:pt>
                <c:pt idx="1">
                  <c:v>49</c:v>
                </c:pt>
                <c:pt idx="2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A60-4922-9C76-41B848BC4EA8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ЗПР</c:v>
                </c:pt>
              </c:strCache>
            </c:strRef>
          </c:tx>
          <c:invertIfNegative val="0"/>
          <c:cat>
            <c:strRef>
              <c:f>Лист1!$A$2:$A$4</c:f>
              <c:strCache>
                <c:ptCount val="3"/>
                <c:pt idx="0">
                  <c:v>2021-2022</c:v>
                </c:pt>
                <c:pt idx="1">
                  <c:v>2022-2023</c:v>
                </c:pt>
                <c:pt idx="2">
                  <c:v>2023-2024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47</c:v>
                </c:pt>
                <c:pt idx="1">
                  <c:v>68</c:v>
                </c:pt>
                <c:pt idx="2">
                  <c:v>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A60-4922-9C76-41B848BC4E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4782464"/>
        <c:axId val="104673664"/>
      </c:barChart>
      <c:catAx>
        <c:axId val="1047824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04673664"/>
        <c:crosses val="autoZero"/>
        <c:auto val="1"/>
        <c:lblAlgn val="ctr"/>
        <c:lblOffset val="100"/>
        <c:noMultiLvlLbl val="0"/>
      </c:catAx>
      <c:valAx>
        <c:axId val="1046736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0478246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1784372265966753"/>
          <c:y val="1.0335791297332381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5.5718285214348316E-2"/>
          <c:y val="0.14566314455794188"/>
          <c:w val="0.59803577927713558"/>
          <c:h val="0.8543368275387648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количество человек  со схожими психологическими  проблемами</c:v>
                </c:pt>
              </c:strCache>
            </c:strRef>
          </c:tx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FD2-4749-A6EB-EB1F0B64DCC9}"/>
                </c:ext>
              </c:extLst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2FD2-4749-A6EB-EB1F0B64DCC9}"/>
                </c:ext>
              </c:extLst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2FD2-4749-A6EB-EB1F0B64DCC9}"/>
                </c:ext>
              </c:extLst>
            </c:dLbl>
            <c:dLbl>
              <c:idx val="3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2FD2-4749-A6EB-EB1F0B64DCC9}"/>
                </c:ext>
              </c:extLst>
            </c:dLbl>
            <c:dLbl>
              <c:idx val="4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2FD2-4749-A6EB-EB1F0B64DCC9}"/>
                </c:ext>
              </c:extLst>
            </c:dLbl>
            <c:dLbl>
              <c:idx val="5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2FD2-4749-A6EB-EB1F0B64DCC9}"/>
                </c:ext>
              </c:extLst>
            </c:dLbl>
            <c:dLbl>
              <c:idx val="6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FD2-4749-A6EB-EB1F0B64DCC9}"/>
                </c:ext>
              </c:extLst>
            </c:dLbl>
            <c:dLbl>
              <c:idx val="7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FD2-4749-A6EB-EB1F0B64DCC9}"/>
                </c:ext>
              </c:extLst>
            </c:dLbl>
            <c:dLbl>
              <c:idx val="8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FD2-4749-A6EB-EB1F0B64DCC9}"/>
                </c:ext>
              </c:extLst>
            </c:dLbl>
            <c:dLbl>
              <c:idx val="9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FD2-4749-A6EB-EB1F0B64DCC9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агрессивное  поведение</c:v>
                </c:pt>
                <c:pt idx="1">
                  <c:v>неврологические  проблемы</c:v>
                </c:pt>
                <c:pt idx="2">
                  <c:v>повышенная  возбудимость </c:v>
                </c:pt>
                <c:pt idx="3">
                  <c:v>проблемы общения</c:v>
                </c:pt>
                <c:pt idx="4">
                  <c:v>повшенная  тревожность</c:v>
                </c:pt>
                <c:pt idx="5">
                  <c:v>СДВГ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4</c:v>
                </c:pt>
                <c:pt idx="1">
                  <c:v>5</c:v>
                </c:pt>
                <c:pt idx="2">
                  <c:v>7</c:v>
                </c:pt>
                <c:pt idx="3">
                  <c:v>8</c:v>
                </c:pt>
                <c:pt idx="4">
                  <c:v>6</c:v>
                </c:pt>
                <c:pt idx="5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FD2-4749-A6EB-EB1F0B64DC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66431189851268646"/>
          <c:y val="0.2544439250298034"/>
          <c:w val="0.31260072178477755"/>
          <c:h val="0.57374682355882689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25558672353455841"/>
          <c:y val="4.814814814814814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Проблемы развития психических процессов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F277-48F6-B218-D871C9F9C06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277-48F6-B218-D871C9F9C06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277-48F6-B218-D871C9F9C06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F277-48F6-B218-D871C9F9C060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277-48F6-B218-D871C9F9C060}"/>
              </c:ext>
            </c:extLst>
          </c:dPt>
          <c:dLbls>
            <c:dLbl>
              <c:idx val="0"/>
              <c:layout>
                <c:manualLayout>
                  <c:x val="-8.0346566054243243E-2"/>
                  <c:y val="4.51377952755905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F277-48F6-B218-D871C9F9C060}"/>
                </c:ext>
              </c:extLst>
            </c:dLbl>
            <c:dLbl>
              <c:idx val="1"/>
              <c:layout>
                <c:manualLayout>
                  <c:x val="2.978433945756781E-2"/>
                  <c:y val="-0.1303037328667250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F277-48F6-B218-D871C9F9C060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F277-48F6-B218-D871C9F9C060}"/>
                </c:ext>
              </c:extLst>
            </c:dLbl>
            <c:dLbl>
              <c:idx val="3"/>
              <c:layout>
                <c:manualLayout>
                  <c:x val="2.7397583114610675E-2"/>
                  <c:y val="9.18779527559055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F277-48F6-B218-D871C9F9C060}"/>
                </c:ext>
              </c:extLst>
            </c:dLbl>
            <c:dLbl>
              <c:idx val="4"/>
              <c:layout>
                <c:manualLayout>
                  <c:x val="5.5556102362204702E-3"/>
                  <c:y val="0.11394488188976371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569444444444444E-2"/>
                      <c:h val="7.175925925925925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F277-48F6-B218-D871C9F9C06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Лист1!$A$2:$A$6</c:f>
              <c:strCache>
                <c:ptCount val="5"/>
                <c:pt idx="0">
                  <c:v>ЗПР легкой степени</c:v>
                </c:pt>
                <c:pt idx="1">
                  <c:v>ЗПР средней степени</c:v>
                </c:pt>
                <c:pt idx="2">
                  <c:v>ЗПР тяжелой степени</c:v>
                </c:pt>
                <c:pt idx="3">
                  <c:v>РАС</c:v>
                </c:pt>
                <c:pt idx="4">
                  <c:v>УО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14</c:v>
                </c:pt>
                <c:pt idx="1">
                  <c:v>15</c:v>
                </c:pt>
                <c:pt idx="2">
                  <c:v>8</c:v>
                </c:pt>
                <c:pt idx="3">
                  <c:v>2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77-48F6-B218-D871C9F9C0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63339020122484724"/>
          <c:y val="0.21612058909303003"/>
          <c:w val="0.35827646544181996"/>
          <c:h val="0.6302216389617968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6.3150699912510988E-2"/>
          <c:y val="9.4567935637147174E-2"/>
          <c:w val="0.59803577927713558"/>
          <c:h val="0.8543368275387648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 количество человек  со схожими речевыми  проблемами</c:v>
                </c:pt>
              </c:strCache>
            </c:strRef>
          </c:tx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7AA-48E3-A7C1-117289BA8E28}"/>
                </c:ext>
              </c:extLst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27AA-48E3-A7C1-117289BA8E28}"/>
                </c:ext>
              </c:extLst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27AA-48E3-A7C1-117289BA8E28}"/>
                </c:ext>
              </c:extLst>
            </c:dLbl>
            <c:dLbl>
              <c:idx val="3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27AA-48E3-A7C1-117289BA8E28}"/>
                </c:ext>
              </c:extLst>
            </c:dLbl>
            <c:dLbl>
              <c:idx val="4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27AA-48E3-A7C1-117289BA8E28}"/>
                </c:ext>
              </c:extLst>
            </c:dLbl>
            <c:dLbl>
              <c:idx val="5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27AA-48E3-A7C1-117289BA8E28}"/>
                </c:ext>
              </c:extLst>
            </c:dLbl>
            <c:dLbl>
              <c:idx val="6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27AA-48E3-A7C1-117289BA8E28}"/>
                </c:ext>
              </c:extLst>
            </c:dLbl>
            <c:dLbl>
              <c:idx val="7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27AA-48E3-A7C1-117289BA8E28}"/>
                </c:ext>
              </c:extLst>
            </c:dLbl>
            <c:dLbl>
              <c:idx val="8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27AA-48E3-A7C1-117289BA8E28}"/>
                </c:ext>
              </c:extLst>
            </c:dLbl>
            <c:dLbl>
              <c:idx val="9"/>
              <c:layout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27AA-48E3-A7C1-117289BA8E2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Лист1!$A$2:$A$11</c:f>
              <c:strCache>
                <c:ptCount val="10"/>
                <c:pt idx="0">
                  <c:v>дифференциация  с-ш</c:v>
                </c:pt>
                <c:pt idx="1">
                  <c:v>дифференциация  р-л</c:v>
                </c:pt>
                <c:pt idx="2">
                  <c:v>диференциация к-т</c:v>
                </c:pt>
                <c:pt idx="3">
                  <c:v>дифференциация  т-д</c:v>
                </c:pt>
                <c:pt idx="4">
                  <c:v>дифференциация  к-г</c:v>
                </c:pt>
                <c:pt idx="5">
                  <c:v>дифференциация  д-г</c:v>
                </c:pt>
                <c:pt idx="6">
                  <c:v>автоматизация   соноров</c:v>
                </c:pt>
                <c:pt idx="7">
                  <c:v>автоматизация   шипящих</c:v>
                </c:pt>
                <c:pt idx="8">
                  <c:v>автоматизация свистящих</c:v>
                </c:pt>
                <c:pt idx="9">
                  <c:v>моторная алалия</c:v>
                </c:pt>
              </c:strCache>
            </c:strRef>
          </c:cat>
          <c:val>
            <c:numRef>
              <c:f>Лист1!$B$2:$B$11</c:f>
              <c:numCache>
                <c:formatCode>General</c:formatCode>
                <c:ptCount val="10"/>
                <c:pt idx="0">
                  <c:v>8</c:v>
                </c:pt>
                <c:pt idx="1">
                  <c:v>9</c:v>
                </c:pt>
                <c:pt idx="2">
                  <c:v>7</c:v>
                </c:pt>
                <c:pt idx="3">
                  <c:v>6</c:v>
                </c:pt>
                <c:pt idx="4">
                  <c:v>6</c:v>
                </c:pt>
                <c:pt idx="5">
                  <c:v>5</c:v>
                </c:pt>
                <c:pt idx="6">
                  <c:v>10</c:v>
                </c:pt>
                <c:pt idx="7">
                  <c:v>9</c:v>
                </c:pt>
                <c:pt idx="8">
                  <c:v>8</c:v>
                </c:pt>
                <c:pt idx="9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7AA-48E3-A7C1-117289BA8E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66431189851268646"/>
          <c:y val="0.17382433425764543"/>
          <c:w val="0.31260072178477738"/>
          <c:h val="0.57374682355882634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EA323F-ADD4-421E-BDA7-65CE64C963AF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A58947-C603-48E0-9F18-33E3752BBF0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A58947-C603-48E0-9F18-33E3752BBF0A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A58947-C603-48E0-9F18-33E3752BBF0A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A58947-C603-48E0-9F18-33E3752BBF0A}" type="slidenum">
              <a:rPr lang="ru-RU" smtClean="0"/>
              <a:pPr/>
              <a:t>29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Текст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hart Placeholder 4"/>
          <p:cNvSpPr>
            <a:spLocks noGrp="1"/>
          </p:cNvSpPr>
          <p:nvPr>
            <p:ph type="chart" sz="quarter" idx="17"/>
          </p:nvPr>
        </p:nvSpPr>
        <p:spPr>
          <a:xfrm>
            <a:off x="4808538" y="1966679"/>
            <a:ext cx="3940175" cy="334073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Tx/>
              <a:buNone/>
              <a:defRPr lang="en-US" sz="7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n-US" dirty="0"/>
          </a:p>
        </p:txBody>
      </p:sp>
      <p:sp>
        <p:nvSpPr>
          <p:cNvPr id="11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539750" y="1966679"/>
            <a:ext cx="4014788" cy="327490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charset="0"/>
              <a:buNone/>
              <a:defRPr lang="en-US" sz="1200" kern="1200" dirty="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ru-RU" dirty="0"/>
              <a:t>Текст</a:t>
            </a:r>
            <a:endParaRPr lang="en-US" dirty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539750" y="6085526"/>
            <a:ext cx="4014788" cy="197273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Место для указания источников и сносок</a:t>
            </a:r>
            <a:endParaRPr lang="en-US" dirty="0"/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8186738" y="6100237"/>
            <a:ext cx="561975" cy="182563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DF24603-9A1B-F342-92E0-89DE32840F75}" type="slidenum">
              <a:rPr lang="en-US" sz="700" smtClean="0">
                <a:latin typeface="Arial" charset="0"/>
                <a:ea typeface="Arial" charset="0"/>
                <a:cs typeface="Arial" charset="0"/>
              </a:rPr>
              <a:pPr algn="r"/>
              <a:t>‹#›</a:t>
            </a:fld>
            <a:endParaRPr lang="en-US" sz="7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539750" y="575201"/>
            <a:ext cx="6561138" cy="439859"/>
          </a:xfrm>
          <a:prstGeom prst="rect">
            <a:avLst/>
          </a:prstGeom>
        </p:spPr>
        <p:txBody>
          <a:bodyPr lIns="0" tIns="0" rIns="0" bIns="0"/>
          <a:lstStyle>
            <a:lvl1pPr>
              <a:defRPr sz="2300" b="1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7754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26.02.2024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away.php?to=https://sites.google.com/view/glavnoe-ne-opozdat/%D0%B3%D0%BB%D0%B0%D0%B2%D0%BD%D0%B0%D1%8F&amp;cc_key=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500306"/>
            <a:ext cx="8643998" cy="187007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Проект</a:t>
            </a:r>
            <a:br>
              <a:rPr lang="ru-RU" dirty="0" smtClean="0"/>
            </a:br>
            <a:r>
              <a:rPr lang="ru-RU" sz="3100" dirty="0" smtClean="0"/>
              <a:t>«Оптимизация процесса  проведения  индивидуальных   коррекционных  занятий с детьми  с ОВЗ  узкими специалистами (учителя-логопеды,  учителя-дефектологи, педагог-психолог )»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214290"/>
            <a:ext cx="6400800" cy="1752600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УПРАВЛЕНИЕ ОБРАЗОВАНИЯ АДМИНИСТРАЦИИ ЛГО</a:t>
            </a:r>
          </a:p>
          <a:p>
            <a:r>
              <a:rPr lang="ru-RU" b="1" dirty="0" smtClean="0"/>
              <a:t>МУНИЦИПАЛЬНОЕ БЮДЖЕТНОЕ ДОШКОЛЬНОЕ</a:t>
            </a:r>
            <a:endParaRPr lang="ru-RU" dirty="0" smtClean="0"/>
          </a:p>
          <a:p>
            <a:r>
              <a:rPr lang="ru-RU" b="1" dirty="0" smtClean="0"/>
              <a:t> ОБРАЗОВАТЕЛЬНОЕ УЧРЕЖДЕНИЕ</a:t>
            </a:r>
            <a:endParaRPr lang="ru-RU" dirty="0" smtClean="0"/>
          </a:p>
          <a:p>
            <a:r>
              <a:rPr lang="ru-RU" b="1" dirty="0" smtClean="0"/>
              <a:t>«ДЕТСКИЙ САД № 11»</a:t>
            </a:r>
            <a:endParaRPr lang="ru-RU" dirty="0" smtClean="0"/>
          </a:p>
          <a:p>
            <a:r>
              <a:rPr lang="ru-RU" dirty="0" smtClean="0"/>
              <a:t> </a:t>
            </a:r>
          </a:p>
          <a:p>
            <a:endParaRPr lang="ru-RU" dirty="0" smtClean="0">
              <a:solidFill>
                <a:srgbClr val="11788D"/>
              </a:solidFill>
            </a:endParaRPr>
          </a:p>
        </p:txBody>
      </p:sp>
      <p:pic>
        <p:nvPicPr>
          <p:cNvPr id="1026" name="Picture 2" descr="C:\Users\Пользователь\Downloads\emblem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8" y="0"/>
            <a:ext cx="2232558" cy="24479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Границы проекта:</a:t>
            </a:r>
            <a:r>
              <a:rPr lang="ru-RU" dirty="0" smtClean="0"/>
              <a:t> 20 августа– 28 декабря 2023 г.</a:t>
            </a:r>
          </a:p>
          <a:p>
            <a:r>
              <a:rPr lang="ru-RU" b="1" dirty="0" smtClean="0"/>
              <a:t>Заказчик  проекта:</a:t>
            </a:r>
            <a:r>
              <a:rPr lang="ru-RU" dirty="0" smtClean="0"/>
              <a:t> директор</a:t>
            </a:r>
          </a:p>
          <a:p>
            <a:r>
              <a:rPr lang="ru-RU" b="1" dirty="0" smtClean="0"/>
              <a:t>Руководитель проекта:</a:t>
            </a:r>
            <a:r>
              <a:rPr lang="ru-RU" dirty="0" smtClean="0"/>
              <a:t> директор</a:t>
            </a:r>
          </a:p>
          <a:p>
            <a:r>
              <a:rPr lang="ru-RU" b="1" dirty="0" smtClean="0"/>
              <a:t>Команда  проекта</a:t>
            </a:r>
            <a:r>
              <a:rPr lang="ru-RU" dirty="0" smtClean="0"/>
              <a:t>: заместитель директора по МР, заместитель директора по АХР,  узкие специалисты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428604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 smtClean="0"/>
              <a:t>        Ежегодный  рост количества  детей  с ОВЗ</a:t>
            </a:r>
            <a:endParaRPr lang="ru-RU" sz="32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285720" y="2071678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4210" name="Picture 2" descr="https://tatarstan.ru/file/news/761_n2096453_big.jpg"/>
          <p:cNvPicPr>
            <a:picLocks noChangeAspect="1" noChangeArrowheads="1"/>
          </p:cNvPicPr>
          <p:nvPr/>
        </p:nvPicPr>
        <p:blipFill>
          <a:blip r:embed="rId3" cstate="print"/>
          <a:srcRect l="25312" t="6395" r="28448" b="4060"/>
          <a:stretch>
            <a:fillRect/>
          </a:stretch>
        </p:blipFill>
        <p:spPr bwMode="auto">
          <a:xfrm>
            <a:off x="0" y="142852"/>
            <a:ext cx="1571604" cy="19132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66823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/>
          <p:cNvSpPr>
            <a:spLocks noGrp="1"/>
          </p:cNvSpPr>
          <p:nvPr>
            <p:ph type="body" idx="1"/>
          </p:nvPr>
        </p:nvSpPr>
        <p:spPr>
          <a:xfrm>
            <a:off x="428596" y="500042"/>
            <a:ext cx="3643338" cy="1285884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 </a:t>
            </a:r>
            <a:r>
              <a:rPr lang="ru-RU" dirty="0" smtClean="0">
                <a:solidFill>
                  <a:srgbClr val="C00000"/>
                </a:solidFill>
              </a:rPr>
              <a:t>123 ребёнка  с ОВЗ</a:t>
            </a:r>
          </a:p>
          <a:p>
            <a:r>
              <a:rPr lang="ru-RU" dirty="0" smtClean="0"/>
              <a:t>71 – в группах  компенсирующей  направленности</a:t>
            </a:r>
          </a:p>
          <a:p>
            <a:r>
              <a:rPr lang="ru-RU" dirty="0" smtClean="0"/>
              <a:t>52 – в группах  комбинированной  направленности </a:t>
            </a:r>
            <a:endParaRPr lang="ru-RU" dirty="0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28596" y="1928802"/>
            <a:ext cx="3471858" cy="2214578"/>
          </a:xfrm>
        </p:spPr>
        <p:txBody>
          <a:bodyPr/>
          <a:lstStyle/>
          <a:p>
            <a:r>
              <a:rPr lang="ru-RU" dirty="0" smtClean="0"/>
              <a:t>2  РАС</a:t>
            </a:r>
          </a:p>
          <a:p>
            <a:r>
              <a:rPr lang="ru-RU" dirty="0" smtClean="0"/>
              <a:t>89  ЗПР</a:t>
            </a:r>
          </a:p>
          <a:p>
            <a:r>
              <a:rPr lang="ru-RU" dirty="0" smtClean="0"/>
              <a:t>31 ТНР </a:t>
            </a:r>
          </a:p>
          <a:p>
            <a:r>
              <a:rPr lang="ru-RU" dirty="0" smtClean="0"/>
              <a:t>1 – интеллектуальные  нарушения</a:t>
            </a:r>
            <a:endParaRPr lang="ru-RU" dirty="0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3"/>
          </p:nvPr>
        </p:nvSpPr>
        <p:spPr>
          <a:xfrm>
            <a:off x="4714876" y="428604"/>
            <a:ext cx="4041775" cy="1285884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Количество воспитанников с  ОВЗ  на одного  узкого  специалиста превышает  все нормы!!!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4" name="Содержимое 13"/>
          <p:cNvSpPr>
            <a:spLocks noGrp="1"/>
          </p:cNvSpPr>
          <p:nvPr>
            <p:ph sz="quarter" idx="4"/>
          </p:nvPr>
        </p:nvSpPr>
        <p:spPr>
          <a:xfrm>
            <a:off x="4143372" y="1928802"/>
            <a:ext cx="4714908" cy="2428892"/>
          </a:xfrm>
        </p:spPr>
        <p:txBody>
          <a:bodyPr>
            <a:normAutofit lnSpcReduction="10000"/>
          </a:bodyPr>
          <a:lstStyle/>
          <a:p>
            <a:r>
              <a:rPr lang="ru-RU" b="1" dirty="0" smtClean="0"/>
              <a:t>3 учителя-логопеда </a:t>
            </a:r>
          </a:p>
          <a:p>
            <a:pPr>
              <a:buNone/>
            </a:pPr>
            <a:r>
              <a:rPr lang="ru-RU" dirty="0" smtClean="0"/>
              <a:t>   ( 40 чел. – на  одного специалиста)</a:t>
            </a:r>
          </a:p>
          <a:p>
            <a:r>
              <a:rPr lang="ru-RU" b="1" dirty="0" smtClean="0"/>
              <a:t>1 педагог-психолог </a:t>
            </a:r>
            <a:r>
              <a:rPr lang="ru-RU" dirty="0" smtClean="0"/>
              <a:t>(72 чел.)</a:t>
            </a:r>
          </a:p>
          <a:p>
            <a:r>
              <a:rPr lang="ru-RU" b="1" dirty="0" smtClean="0"/>
              <a:t>2 учителя-дефектолога </a:t>
            </a:r>
          </a:p>
          <a:p>
            <a:pPr>
              <a:buNone/>
            </a:pPr>
            <a:r>
              <a:rPr lang="ru-RU" dirty="0" smtClean="0"/>
              <a:t>    (45 чел. на одного специалиста)</a:t>
            </a:r>
          </a:p>
          <a:p>
            <a:endParaRPr lang="ru-RU" dirty="0"/>
          </a:p>
        </p:txBody>
      </p:sp>
      <p:pic>
        <p:nvPicPr>
          <p:cNvPr id="93186" name="Picture 2" descr="https://a.d-cd.net/P2AAAgMyAeA-9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6050" y="4211800"/>
            <a:ext cx="2488102" cy="2646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000108"/>
          </a:xfrm>
        </p:spPr>
        <p:txBody>
          <a:bodyPr/>
          <a:lstStyle/>
          <a:p>
            <a:r>
              <a:rPr lang="ru-RU" dirty="0" smtClean="0"/>
              <a:t>Мозговой  штурм            потери</a:t>
            </a:r>
            <a:endParaRPr lang="ru-RU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5286380" y="500042"/>
            <a:ext cx="857256" cy="14287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ятно 1 4"/>
          <p:cNvSpPr/>
          <p:nvPr/>
        </p:nvSpPr>
        <p:spPr>
          <a:xfrm>
            <a:off x="0" y="1071546"/>
            <a:ext cx="2786050" cy="214314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Лишние движения</a:t>
            </a:r>
            <a:endParaRPr lang="ru-RU" sz="2400" b="1" dirty="0"/>
          </a:p>
        </p:txBody>
      </p:sp>
      <p:sp>
        <p:nvSpPr>
          <p:cNvPr id="7" name="Пятно 1 6"/>
          <p:cNvSpPr/>
          <p:nvPr/>
        </p:nvSpPr>
        <p:spPr>
          <a:xfrm>
            <a:off x="0" y="5072074"/>
            <a:ext cx="3071802" cy="1785926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Ожидание</a:t>
            </a:r>
            <a:endParaRPr lang="ru-RU" sz="2400" b="1" dirty="0"/>
          </a:p>
        </p:txBody>
      </p:sp>
      <p:sp>
        <p:nvSpPr>
          <p:cNvPr id="8" name="Пятно 1 7"/>
          <p:cNvSpPr/>
          <p:nvPr/>
        </p:nvSpPr>
        <p:spPr>
          <a:xfrm>
            <a:off x="0" y="3143248"/>
            <a:ext cx="2928926" cy="2000264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Излишняя обработка</a:t>
            </a:r>
            <a:endParaRPr lang="ru-RU" sz="2400" b="1" dirty="0"/>
          </a:p>
        </p:txBody>
      </p:sp>
      <p:sp>
        <p:nvSpPr>
          <p:cNvPr id="11" name="Стрелка вправо 10"/>
          <p:cNvSpPr/>
          <p:nvPr/>
        </p:nvSpPr>
        <p:spPr>
          <a:xfrm rot="19655853">
            <a:off x="2798905" y="1629542"/>
            <a:ext cx="1331611" cy="168253"/>
          </a:xfrm>
          <a:prstGeom prst="rightArrow">
            <a:avLst/>
          </a:prstGeom>
          <a:solidFill>
            <a:srgbClr val="FF0000"/>
          </a:solidFill>
          <a:scene3d>
            <a:camera prst="orthographicFront">
              <a:rot lat="0" lon="21299999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429124" y="857232"/>
            <a:ext cx="4500594" cy="12144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Потеря  времени  при  организации  индивидуальных  занятий</a:t>
            </a:r>
            <a:endParaRPr lang="ru-RU" sz="2400" b="1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572000" y="3571876"/>
            <a:ext cx="4286280" cy="15001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Несовершенная  документация. </a:t>
            </a:r>
          </a:p>
          <a:p>
            <a:pPr algn="ctr"/>
            <a:r>
              <a:rPr lang="ru-RU" sz="2400" b="1" dirty="0" smtClean="0"/>
              <a:t>Отсутствие шаблонов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643438" y="5286364"/>
            <a:ext cx="4143404" cy="15716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О</a:t>
            </a:r>
            <a:r>
              <a:rPr lang="ru-RU" sz="2400" b="1" dirty="0" smtClean="0"/>
              <a:t>тсутствие  возможности  одновременного   доступа  к документации  для  своевременной  коррекции</a:t>
            </a:r>
            <a:endParaRPr lang="ru-RU" sz="2400" b="1" dirty="0"/>
          </a:p>
        </p:txBody>
      </p:sp>
      <p:sp>
        <p:nvSpPr>
          <p:cNvPr id="15" name="Стрелка вправо 14"/>
          <p:cNvSpPr/>
          <p:nvPr/>
        </p:nvSpPr>
        <p:spPr>
          <a:xfrm>
            <a:off x="3143240" y="5715016"/>
            <a:ext cx="1285884" cy="14287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3000364" y="4071942"/>
            <a:ext cx="1285884" cy="14287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429124" y="2214554"/>
            <a:ext cx="4572032" cy="12144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 </a:t>
            </a:r>
            <a:r>
              <a:rPr lang="ru-RU" sz="2400" b="1" dirty="0" smtClean="0"/>
              <a:t>занятость родителей, препятствующие посещению детьми </a:t>
            </a:r>
            <a:r>
              <a:rPr lang="ru-RU" sz="2400" b="1" dirty="0" err="1" smtClean="0"/>
              <a:t>к-р</a:t>
            </a:r>
            <a:r>
              <a:rPr lang="ru-RU" sz="2400" b="1" dirty="0" smtClean="0"/>
              <a:t> занятий </a:t>
            </a:r>
            <a:endParaRPr lang="ru-RU" sz="2400" b="1" dirty="0"/>
          </a:p>
        </p:txBody>
      </p:sp>
      <p:sp>
        <p:nvSpPr>
          <p:cNvPr id="19" name="Стрелка вправо 18"/>
          <p:cNvSpPr/>
          <p:nvPr/>
        </p:nvSpPr>
        <p:spPr>
          <a:xfrm rot="1587621">
            <a:off x="2818251" y="2454993"/>
            <a:ext cx="1437952" cy="161949"/>
          </a:xfrm>
          <a:prstGeom prst="rightArrow">
            <a:avLst/>
          </a:prstGeom>
          <a:solidFill>
            <a:srgbClr val="FF0000"/>
          </a:solidFill>
          <a:scene3d>
            <a:camera prst="orthographicFront">
              <a:rot lat="0" lon="21299999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-214338"/>
            <a:ext cx="8572560" cy="11430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Древовидная диаграмма</a:t>
            </a:r>
            <a:endParaRPr lang="ru-RU" sz="28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000232" y="785794"/>
            <a:ext cx="5572164" cy="7143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Недостаточный охват воспитанников  с ОВЗ </a:t>
            </a:r>
          </a:p>
          <a:p>
            <a:pPr algn="ctr"/>
            <a:r>
              <a:rPr lang="ru-RU" sz="2000" b="1" dirty="0" smtClean="0"/>
              <a:t>качественной КРР</a:t>
            </a:r>
            <a:endParaRPr lang="ru-RU" sz="2000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6357950" y="2071678"/>
            <a:ext cx="2143140" cy="14287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Большие  временные  затраты  на заполнение  документации</a:t>
            </a:r>
            <a:endParaRPr lang="ru-RU" sz="1600" b="1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857224" y="2000240"/>
            <a:ext cx="1857388" cy="15001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Ограничение   времени проведения   коррекционных   занятий  из-за  режима</a:t>
            </a:r>
            <a:endParaRPr lang="ru-RU" sz="1600" b="1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715008" y="4214818"/>
            <a:ext cx="1428760" cy="11430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Отсутствие  упрощённых  шаблонов</a:t>
            </a:r>
            <a:endParaRPr lang="ru-RU" sz="1400" b="1" dirty="0"/>
          </a:p>
        </p:txBody>
      </p:sp>
      <p:cxnSp>
        <p:nvCxnSpPr>
          <p:cNvPr id="43" name="Прямая соединительная линия 42"/>
          <p:cNvCxnSpPr/>
          <p:nvPr/>
        </p:nvCxnSpPr>
        <p:spPr>
          <a:xfrm>
            <a:off x="3714744" y="3429000"/>
            <a:ext cx="571504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Скругленный прямоугольник 31"/>
          <p:cNvSpPr/>
          <p:nvPr/>
        </p:nvSpPr>
        <p:spPr>
          <a:xfrm>
            <a:off x="3500430" y="2000240"/>
            <a:ext cx="1857388" cy="150019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Большая загруженность узких  специалистом в связи  с большим количеством  детей с ОВЗ</a:t>
            </a:r>
            <a:endParaRPr lang="ru-RU" sz="1400" b="1" dirty="0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7286644" y="4214818"/>
            <a:ext cx="1643042" cy="17145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Отсутствие  одновременного  доступа к документам для корректировки</a:t>
            </a:r>
            <a:endParaRPr lang="ru-RU" sz="1400" b="1" dirty="0"/>
          </a:p>
        </p:txBody>
      </p:sp>
      <p:sp>
        <p:nvSpPr>
          <p:cNvPr id="28" name="Стрелка вниз 27"/>
          <p:cNvSpPr/>
          <p:nvPr/>
        </p:nvSpPr>
        <p:spPr>
          <a:xfrm>
            <a:off x="4357686" y="1428736"/>
            <a:ext cx="270318" cy="642942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трелка вниз 34"/>
          <p:cNvSpPr/>
          <p:nvPr/>
        </p:nvSpPr>
        <p:spPr>
          <a:xfrm>
            <a:off x="8001024" y="3500438"/>
            <a:ext cx="285752" cy="714380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трелка вниз 38"/>
          <p:cNvSpPr/>
          <p:nvPr/>
        </p:nvSpPr>
        <p:spPr>
          <a:xfrm>
            <a:off x="6500826" y="3500438"/>
            <a:ext cx="270318" cy="714380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Стрелка вниз 39"/>
          <p:cNvSpPr/>
          <p:nvPr/>
        </p:nvSpPr>
        <p:spPr>
          <a:xfrm>
            <a:off x="7286644" y="1500174"/>
            <a:ext cx="357190" cy="642942"/>
          </a:xfrm>
          <a:prstGeom prst="downArrow">
            <a:avLst>
              <a:gd name="adj1" fmla="val 36588"/>
              <a:gd name="adj2" fmla="val 50000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трелка вниз 40"/>
          <p:cNvSpPr/>
          <p:nvPr/>
        </p:nvSpPr>
        <p:spPr>
          <a:xfrm>
            <a:off x="1928794" y="1428736"/>
            <a:ext cx="357190" cy="642942"/>
          </a:xfrm>
          <a:prstGeom prst="downArrow">
            <a:avLst>
              <a:gd name="adj1" fmla="val 36588"/>
              <a:gd name="adj2" fmla="val 50000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1857356" y="4214818"/>
            <a:ext cx="1571636" cy="21431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Накладки в расписании, в связи с отсутствием  достаточного  количества  помещений</a:t>
            </a:r>
            <a:endParaRPr lang="ru-RU" sz="1400" b="1" dirty="0"/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142844" y="4214818"/>
            <a:ext cx="1571604" cy="21431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Недостаточно  рациональное   использование  рабочего времени</a:t>
            </a:r>
            <a:endParaRPr lang="ru-RU" sz="1400" b="1" dirty="0"/>
          </a:p>
        </p:txBody>
      </p:sp>
      <p:sp>
        <p:nvSpPr>
          <p:cNvPr id="45" name="Стрелка вниз 44"/>
          <p:cNvSpPr/>
          <p:nvPr/>
        </p:nvSpPr>
        <p:spPr>
          <a:xfrm>
            <a:off x="928662" y="3500438"/>
            <a:ext cx="270318" cy="714380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трелка вниз 45"/>
          <p:cNvSpPr/>
          <p:nvPr/>
        </p:nvSpPr>
        <p:spPr>
          <a:xfrm>
            <a:off x="2214546" y="3500438"/>
            <a:ext cx="270318" cy="714380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3786182" y="4143380"/>
            <a:ext cx="1643074" cy="200026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Отсутствует  распределение   детей   на подгруппы   по  схожим проблемам</a:t>
            </a:r>
            <a:endParaRPr lang="ru-RU" sz="1400" b="1" dirty="0"/>
          </a:p>
        </p:txBody>
      </p:sp>
      <p:sp>
        <p:nvSpPr>
          <p:cNvPr id="48" name="Стрелка вниз 47"/>
          <p:cNvSpPr/>
          <p:nvPr/>
        </p:nvSpPr>
        <p:spPr>
          <a:xfrm>
            <a:off x="4429124" y="3500438"/>
            <a:ext cx="270318" cy="642942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2"/>
          <p:cNvPicPr>
            <a:picLocks noChangeAspect="1" noChangeArrowheads="1"/>
          </p:cNvPicPr>
          <p:nvPr/>
        </p:nvPicPr>
        <p:blipFill>
          <a:blip r:embed="rId2"/>
          <a:srcRect l="10602" t="20125" r="12414" b="9036"/>
          <a:stretch>
            <a:fillRect/>
          </a:stretch>
        </p:blipFill>
        <p:spPr bwMode="auto">
          <a:xfrm>
            <a:off x="0" y="285728"/>
            <a:ext cx="9001156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21429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/>
              <a:t>Основание выбора проекта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000240"/>
            <a:ext cx="8729666" cy="5786478"/>
          </a:xfrm>
        </p:spPr>
        <p:txBody>
          <a:bodyPr>
            <a:noAutofit/>
          </a:bodyPr>
          <a:lstStyle/>
          <a:p>
            <a:pPr lvl="0"/>
            <a:r>
              <a:rPr lang="ru-RU" sz="2400" dirty="0" smtClean="0"/>
              <a:t>Большая загруженность узких  </a:t>
            </a:r>
            <a:r>
              <a:rPr lang="ru-RU" sz="2400" dirty="0" smtClean="0"/>
              <a:t>специалистов </a:t>
            </a:r>
            <a:r>
              <a:rPr lang="ru-RU" sz="2400" dirty="0" smtClean="0"/>
              <a:t>в связи  с большим количеством  детей с ОВЗ</a:t>
            </a:r>
          </a:p>
          <a:p>
            <a:pPr lvl="0"/>
            <a:r>
              <a:rPr lang="ru-RU" sz="2400" dirty="0" smtClean="0"/>
              <a:t>Ограничение  времени  проведения индивидуальных коррекционных  занятий в связи  с  необходимостью соблюдения  режима дня в детском саду.</a:t>
            </a:r>
          </a:p>
          <a:p>
            <a:pPr lvl="0"/>
            <a:r>
              <a:rPr lang="ru-RU" sz="2400" dirty="0" smtClean="0"/>
              <a:t>Большие временные  затраты  на заполнение  специалистами документации </a:t>
            </a:r>
          </a:p>
          <a:p>
            <a:r>
              <a:rPr lang="ru-RU" sz="2400" b="1" dirty="0" smtClean="0"/>
              <a:t>Ключевой риск: </a:t>
            </a:r>
            <a:r>
              <a:rPr lang="ru-RU" sz="2400" dirty="0" smtClean="0"/>
              <a:t>снижение  доли детей, успешно освоивших АОП на момент выпуска  из детского сада, низкая успеваемость в школе</a:t>
            </a:r>
            <a:endParaRPr lang="ru-RU" sz="2300" dirty="0"/>
          </a:p>
        </p:txBody>
      </p:sp>
      <p:pic>
        <p:nvPicPr>
          <p:cNvPr id="4" name="Picture 2" descr="https://sun9-53.userapi.com/impf/c626929/v626929678/3e1b5/0jrBEYYASog.jpg?size=1000x779&amp;quality=96&amp;sign=e1b73b382fbc45a005d35dff83dc3a9f&amp;c_uniq_tag=ynByN6nCoXVYEyriJ6RijYAenGaKRJzl6-TCYOqq9dI&amp;type=albu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4290"/>
            <a:ext cx="2454201" cy="19118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186766" cy="796908"/>
          </a:xfrm>
        </p:spPr>
        <p:txBody>
          <a:bodyPr/>
          <a:lstStyle/>
          <a:p>
            <a:r>
              <a:rPr lang="ru-RU" b="1" dirty="0" smtClean="0"/>
              <a:t>Цели и плановый эффект</a:t>
            </a:r>
            <a:endParaRPr lang="ru-RU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857232"/>
            <a:ext cx="8186766" cy="5786478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3300" b="1" dirty="0" smtClean="0"/>
              <a:t>Цель:</a:t>
            </a:r>
            <a:r>
              <a:rPr lang="ru-RU" sz="3300" dirty="0" smtClean="0"/>
              <a:t> увеличение охвата детей с ОВЗ </a:t>
            </a:r>
            <a:r>
              <a:rPr lang="ru-RU" sz="3300" b="1" dirty="0" smtClean="0"/>
              <a:t>качественной </a:t>
            </a:r>
            <a:r>
              <a:rPr lang="ru-RU" sz="3300" dirty="0" smtClean="0"/>
              <a:t>коррекционно-развивающей работой</a:t>
            </a:r>
          </a:p>
          <a:p>
            <a:pPr>
              <a:buNone/>
            </a:pPr>
            <a:r>
              <a:rPr lang="ru-RU" sz="3300" b="1" dirty="0" smtClean="0"/>
              <a:t>Задачи: </a:t>
            </a:r>
            <a:endParaRPr lang="ru-RU" sz="3300" dirty="0" smtClean="0"/>
          </a:p>
          <a:p>
            <a:pPr lvl="0"/>
            <a:r>
              <a:rPr lang="ru-RU" sz="3300" dirty="0" smtClean="0"/>
              <a:t>Проанализировать  рациональность использования  рабочего времени узкими специалистами;</a:t>
            </a:r>
          </a:p>
          <a:p>
            <a:pPr lvl="0"/>
            <a:r>
              <a:rPr lang="ru-RU" sz="3300" dirty="0" smtClean="0"/>
              <a:t>Составить  оптимальное расписание коррекционно-развивающих занятий;</a:t>
            </a:r>
            <a:r>
              <a:rPr lang="ru-RU" sz="3300" dirty="0"/>
              <a:t> </a:t>
            </a:r>
            <a:endParaRPr lang="ru-RU" sz="3300" dirty="0" smtClean="0"/>
          </a:p>
          <a:p>
            <a:pPr lvl="0"/>
            <a:r>
              <a:rPr lang="ru-RU" sz="3300" dirty="0"/>
              <a:t>П</a:t>
            </a:r>
            <a:r>
              <a:rPr lang="ru-RU" sz="3300" dirty="0" smtClean="0"/>
              <a:t>роанализировать    </a:t>
            </a:r>
            <a:r>
              <a:rPr lang="ru-RU" sz="3300" dirty="0"/>
              <a:t>имеющуюся  материально-техническую  базу (помещения  и оборудование</a:t>
            </a:r>
            <a:r>
              <a:rPr lang="ru-RU" sz="3300" dirty="0" smtClean="0"/>
              <a:t>)</a:t>
            </a:r>
          </a:p>
          <a:p>
            <a:pPr lvl="0"/>
            <a:r>
              <a:rPr lang="ru-RU" sz="3300" dirty="0" smtClean="0"/>
              <a:t>Оборудовать </a:t>
            </a:r>
            <a:r>
              <a:rPr lang="ru-RU" sz="3300" dirty="0"/>
              <a:t>дополнительные помещения для  коррекционно-развивающих </a:t>
            </a:r>
            <a:r>
              <a:rPr lang="ru-RU" sz="3300" dirty="0" smtClean="0"/>
              <a:t>занятий;</a:t>
            </a:r>
          </a:p>
          <a:p>
            <a:pPr lvl="0"/>
            <a:r>
              <a:rPr lang="ru-RU" sz="3300" dirty="0" smtClean="0"/>
              <a:t>Упростить процесс заполнения документации специалистами с помощью создания шаблонов.</a:t>
            </a:r>
          </a:p>
          <a:p>
            <a:pPr lvl="0"/>
            <a:endParaRPr lang="ru-RU" sz="3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rcRect l="11004" t="68099" r="43116" b="18023"/>
          <a:stretch>
            <a:fillRect/>
          </a:stretch>
        </p:blipFill>
        <p:spPr bwMode="auto">
          <a:xfrm>
            <a:off x="357158" y="2571744"/>
            <a:ext cx="8640960" cy="3941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7042" name="Picture 2" descr="https://thumbs.dreamstime.com/b/men-center-target-1011144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214290"/>
            <a:ext cx="3143272" cy="235745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Эффекты:</a:t>
            </a:r>
            <a:endParaRPr lang="ru-RU" b="1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28596" y="1285860"/>
            <a:ext cx="8229600" cy="4525963"/>
          </a:xfrm>
        </p:spPr>
        <p:txBody>
          <a:bodyPr/>
          <a:lstStyle/>
          <a:p>
            <a:pPr lvl="0"/>
            <a:r>
              <a:rPr lang="ru-RU" dirty="0" smtClean="0"/>
              <a:t>100% </a:t>
            </a:r>
            <a:r>
              <a:rPr lang="ru-RU" u="sng" dirty="0" smtClean="0"/>
              <a:t>количественный</a:t>
            </a:r>
            <a:r>
              <a:rPr lang="ru-RU" dirty="0" smtClean="0"/>
              <a:t> охват детей  с ОВЗ индивидуальными коррекционно-развивающими занятиями;</a:t>
            </a:r>
          </a:p>
          <a:p>
            <a:r>
              <a:rPr lang="ru-RU" dirty="0" smtClean="0"/>
              <a:t>100% </a:t>
            </a:r>
            <a:r>
              <a:rPr lang="ru-RU" u="sng" dirty="0" smtClean="0"/>
              <a:t>качественный </a:t>
            </a:r>
            <a:r>
              <a:rPr lang="ru-RU" dirty="0" smtClean="0"/>
              <a:t>охват детей  с ОВЗ индивидуальными коррекционно-развивающими занятиями.</a:t>
            </a:r>
            <a:endParaRPr lang="ru-RU" dirty="0"/>
          </a:p>
        </p:txBody>
      </p:sp>
      <p:pic>
        <p:nvPicPr>
          <p:cNvPr id="86018" name="Picture 2" descr="https://thumbs.dreamstime.com/b/%D0%B1%D0%B8%D0%B7%D0%BD%D0%B5%D1%81%D0%BC%D0%B5%D0%BD-262511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4445828"/>
            <a:ext cx="3097492" cy="24121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-285776"/>
            <a:ext cx="8229600" cy="1143000"/>
          </a:xfrm>
        </p:spPr>
        <p:txBody>
          <a:bodyPr/>
          <a:lstStyle/>
          <a:p>
            <a:r>
              <a:rPr lang="ru-RU" b="1" dirty="0" smtClean="0"/>
              <a:t>Ключевые  события  и сроки</a:t>
            </a:r>
            <a:endParaRPr lang="ru-RU" dirty="0" smtClean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00034" y="857232"/>
            <a:ext cx="8229600" cy="5786478"/>
          </a:xfrm>
        </p:spPr>
        <p:txBody>
          <a:bodyPr>
            <a:noAutofit/>
          </a:bodyPr>
          <a:lstStyle/>
          <a:p>
            <a:pPr lvl="0"/>
            <a:r>
              <a:rPr lang="ru-RU" sz="2400" dirty="0" smtClean="0"/>
              <a:t>Начало проекта – 20.08.2023.</a:t>
            </a:r>
          </a:p>
          <a:p>
            <a:pPr lvl="0"/>
            <a:r>
              <a:rPr lang="ru-RU" sz="2400" dirty="0" smtClean="0"/>
              <a:t>Анализ  текущей ситуации, картирование  процесса 20.08.23-25.08.23.</a:t>
            </a:r>
          </a:p>
          <a:p>
            <a:pPr lvl="0"/>
            <a:r>
              <a:rPr lang="ru-RU" sz="2400" dirty="0" smtClean="0"/>
              <a:t>Выявление  проблем, определение  первопричин, формирование  предложений по их решению, оценка рисков реализации – 25.08.23- 30.08.23.</a:t>
            </a:r>
          </a:p>
          <a:p>
            <a:pPr lvl="0"/>
            <a:r>
              <a:rPr lang="ru-RU" sz="2400" dirty="0" smtClean="0"/>
              <a:t>Разработка карты целевого состояния процесса 01.09-07.09.23.</a:t>
            </a:r>
          </a:p>
          <a:p>
            <a:pPr lvl="0"/>
            <a:r>
              <a:rPr lang="ru-RU" sz="2400" dirty="0" smtClean="0"/>
              <a:t>Разработка «дорожной  карты» реализации проекта 10.09 -20.09.23.</a:t>
            </a:r>
          </a:p>
          <a:p>
            <a:pPr lvl="0"/>
            <a:r>
              <a:rPr lang="en-US" sz="2400" dirty="0" smtClean="0"/>
              <a:t>Kick</a:t>
            </a:r>
            <a:r>
              <a:rPr lang="ru-RU" sz="2400" dirty="0" smtClean="0"/>
              <a:t>-</a:t>
            </a:r>
            <a:r>
              <a:rPr lang="en-US" sz="2400" dirty="0" smtClean="0"/>
              <a:t>off</a:t>
            </a:r>
            <a:r>
              <a:rPr lang="ru-RU" sz="2400" dirty="0" smtClean="0"/>
              <a:t> – защита «дорожной карты» проекта – 20.09.23.</a:t>
            </a:r>
          </a:p>
          <a:p>
            <a:pPr lvl="0"/>
            <a:r>
              <a:rPr lang="ru-RU" sz="2400" dirty="0" smtClean="0"/>
              <a:t>Реализация предложений – 21.09 - 15.12.23.</a:t>
            </a:r>
          </a:p>
          <a:p>
            <a:pPr lvl="0"/>
            <a:r>
              <a:rPr lang="ru-RU" sz="2400" dirty="0" smtClean="0"/>
              <a:t>Мониторинг результатов – к 25.12.23.</a:t>
            </a:r>
          </a:p>
          <a:p>
            <a:r>
              <a:rPr lang="ru-RU" sz="2400" dirty="0" smtClean="0"/>
              <a:t>Закрытие проекта – 28.12.23.</a:t>
            </a:r>
            <a:endParaRPr 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F282DB81-5F22-4AB1-9BCB-8221E43F0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Этапы реализации проекта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66E9E1C-A156-4050-970C-C7BF0CB9A5BA}"/>
              </a:ext>
            </a:extLst>
          </p:cNvPr>
          <p:cNvSpPr/>
          <p:nvPr/>
        </p:nvSpPr>
        <p:spPr>
          <a:xfrm>
            <a:off x="571472" y="1357298"/>
            <a:ext cx="167781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Arial" charset="0"/>
                <a:cs typeface="Arial" charset="0"/>
              </a:rPr>
              <a:t>20.08.23 – 30.08.23 </a:t>
            </a:r>
            <a:endParaRPr lang="ru-RU" sz="1400" dirty="0">
              <a:latin typeface="Arial" charset="0"/>
              <a:cs typeface="Arial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A38BD29-F588-46F6-969C-6123D42912EA}"/>
              </a:ext>
            </a:extLst>
          </p:cNvPr>
          <p:cNvSpPr/>
          <p:nvPr/>
        </p:nvSpPr>
        <p:spPr>
          <a:xfrm>
            <a:off x="370035" y="1995511"/>
            <a:ext cx="8312459" cy="686588"/>
          </a:xfrm>
          <a:prstGeom prst="rect">
            <a:avLst/>
          </a:prstGeom>
          <a:solidFill>
            <a:srgbClr val="0D6186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969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DE093AB-2BE8-4817-BFA2-EFC03F74A863}"/>
              </a:ext>
            </a:extLst>
          </p:cNvPr>
          <p:cNvSpPr/>
          <p:nvPr/>
        </p:nvSpPr>
        <p:spPr>
          <a:xfrm>
            <a:off x="554116" y="2008941"/>
            <a:ext cx="17714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latin typeface="Arial" charset="0"/>
                <a:ea typeface="Times New Roman"/>
                <a:cs typeface="Arial" charset="0"/>
              </a:rPr>
              <a:t>Снятие текущего состояния</a:t>
            </a:r>
            <a:endParaRPr lang="ru-RU" sz="1400" b="1" dirty="0">
              <a:latin typeface="Arial" charset="0"/>
              <a:cs typeface="Arial" charset="0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B606EBAC-BCBE-4EFD-9B47-A9B45B4EA7A5}"/>
              </a:ext>
            </a:extLst>
          </p:cNvPr>
          <p:cNvCxnSpPr>
            <a:cxnSpLocks/>
          </p:cNvCxnSpPr>
          <p:nvPr/>
        </p:nvCxnSpPr>
        <p:spPr>
          <a:xfrm>
            <a:off x="2655802" y="2058720"/>
            <a:ext cx="197126" cy="336599"/>
          </a:xfrm>
          <a:prstGeom prst="line">
            <a:avLst/>
          </a:prstGeom>
          <a:noFill/>
          <a:ln w="3175" cap="flat" cmpd="sng" algn="ctr">
            <a:solidFill>
              <a:srgbClr val="3E87BD">
                <a:lumMod val="50000"/>
              </a:srgbClr>
            </a:solidFill>
            <a:prstDash val="solid"/>
          </a:ln>
          <a:effectLst/>
        </p:spPr>
      </p:cxn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C026D969-8151-4841-8FA8-F025A055057F}"/>
              </a:ext>
            </a:extLst>
          </p:cNvPr>
          <p:cNvCxnSpPr>
            <a:cxnSpLocks/>
          </p:cNvCxnSpPr>
          <p:nvPr/>
        </p:nvCxnSpPr>
        <p:spPr>
          <a:xfrm flipH="1">
            <a:off x="2665188" y="2382366"/>
            <a:ext cx="169453" cy="300047"/>
          </a:xfrm>
          <a:prstGeom prst="line">
            <a:avLst/>
          </a:prstGeom>
          <a:noFill/>
          <a:ln w="3175" cap="flat" cmpd="sng" algn="ctr">
            <a:solidFill>
              <a:srgbClr val="3E87BD">
                <a:lumMod val="50000"/>
              </a:srgbClr>
            </a:solidFill>
            <a:prstDash val="solid"/>
          </a:ln>
          <a:effectLst/>
        </p:spPr>
      </p:cxn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38D1C9F-A517-4111-91F0-BAB9E0F33742}"/>
              </a:ext>
            </a:extLst>
          </p:cNvPr>
          <p:cNvSpPr/>
          <p:nvPr/>
        </p:nvSpPr>
        <p:spPr>
          <a:xfrm>
            <a:off x="2733956" y="2004892"/>
            <a:ext cx="16643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latin typeface="Arial" charset="0"/>
                <a:ea typeface="Times New Roman"/>
                <a:cs typeface="Arial" charset="0"/>
              </a:rPr>
              <a:t>Планирование мероприятий</a:t>
            </a:r>
            <a:endParaRPr lang="ru-RU" sz="1400" b="1" dirty="0">
              <a:latin typeface="Arial" charset="0"/>
              <a:cs typeface="Arial" charset="0"/>
            </a:endParaRPr>
          </a:p>
        </p:txBody>
      </p: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91978E75-4871-4750-B0DA-0C8CEB43ED0C}"/>
              </a:ext>
            </a:extLst>
          </p:cNvPr>
          <p:cNvCxnSpPr>
            <a:cxnSpLocks/>
          </p:cNvCxnSpPr>
          <p:nvPr/>
        </p:nvCxnSpPr>
        <p:spPr>
          <a:xfrm>
            <a:off x="4421388" y="2015816"/>
            <a:ext cx="260341" cy="306418"/>
          </a:xfrm>
          <a:prstGeom prst="line">
            <a:avLst/>
          </a:prstGeom>
          <a:noFill/>
          <a:ln w="3175" cap="flat" cmpd="sng" algn="ctr">
            <a:solidFill>
              <a:srgbClr val="3E87BD">
                <a:lumMod val="50000"/>
              </a:srgbClr>
            </a:solidFill>
            <a:prstDash val="solid"/>
          </a:ln>
          <a:effectLst/>
        </p:spPr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50FFAFD3-64D6-4F28-B0BE-71203A11D6EC}"/>
              </a:ext>
            </a:extLst>
          </p:cNvPr>
          <p:cNvCxnSpPr>
            <a:cxnSpLocks/>
          </p:cNvCxnSpPr>
          <p:nvPr/>
        </p:nvCxnSpPr>
        <p:spPr>
          <a:xfrm flipH="1">
            <a:off x="4498849" y="2322463"/>
            <a:ext cx="177327" cy="353012"/>
          </a:xfrm>
          <a:prstGeom prst="line">
            <a:avLst/>
          </a:prstGeom>
          <a:noFill/>
          <a:ln w="3175" cap="flat" cmpd="sng" algn="ctr">
            <a:solidFill>
              <a:srgbClr val="3E87BD">
                <a:lumMod val="50000"/>
              </a:srgbClr>
            </a:solidFill>
            <a:prstDash val="solid"/>
          </a:ln>
          <a:effectLst/>
        </p:spPr>
      </p:cxn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802EE65-3233-411B-B37D-52BE39474BE0}"/>
              </a:ext>
            </a:extLst>
          </p:cNvPr>
          <p:cNvSpPr/>
          <p:nvPr/>
        </p:nvSpPr>
        <p:spPr>
          <a:xfrm>
            <a:off x="4884444" y="1959704"/>
            <a:ext cx="22717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latin typeface="Arial" charset="0"/>
                <a:ea typeface="Times New Roman"/>
                <a:cs typeface="Arial" charset="0"/>
              </a:rPr>
              <a:t>Реализация</a:t>
            </a:r>
            <a:br>
              <a:rPr lang="ru-RU" sz="1400" b="1" dirty="0">
                <a:latin typeface="Arial" charset="0"/>
                <a:ea typeface="Times New Roman"/>
                <a:cs typeface="Arial" charset="0"/>
              </a:rPr>
            </a:br>
            <a:r>
              <a:rPr lang="ru-RU" sz="1400" b="1" dirty="0">
                <a:latin typeface="Arial" charset="0"/>
                <a:ea typeface="Times New Roman"/>
                <a:cs typeface="Arial" charset="0"/>
              </a:rPr>
              <a:t>проекта</a:t>
            </a:r>
            <a:endParaRPr lang="ru-RU" sz="1400" b="1" dirty="0">
              <a:latin typeface="Arial" charset="0"/>
              <a:cs typeface="Arial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C45F0E9B-2E1B-483C-9EFA-78E5C7950237}"/>
              </a:ext>
            </a:extLst>
          </p:cNvPr>
          <p:cNvCxnSpPr>
            <a:cxnSpLocks/>
          </p:cNvCxnSpPr>
          <p:nvPr/>
        </p:nvCxnSpPr>
        <p:spPr>
          <a:xfrm>
            <a:off x="7153103" y="1963657"/>
            <a:ext cx="183363" cy="380862"/>
          </a:xfrm>
          <a:prstGeom prst="line">
            <a:avLst/>
          </a:prstGeom>
          <a:noFill/>
          <a:ln w="3175" cap="flat" cmpd="sng" algn="ctr">
            <a:solidFill>
              <a:srgbClr val="3E87BD">
                <a:lumMod val="50000"/>
              </a:srgbClr>
            </a:solidFill>
            <a:prstDash val="solid"/>
          </a:ln>
          <a:effectLst/>
        </p:spPr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4715C467-348A-4BD1-9F21-B9A8FC4AC4EE}"/>
              </a:ext>
            </a:extLst>
          </p:cNvPr>
          <p:cNvCxnSpPr>
            <a:cxnSpLocks/>
          </p:cNvCxnSpPr>
          <p:nvPr/>
        </p:nvCxnSpPr>
        <p:spPr>
          <a:xfrm flipH="1">
            <a:off x="7140272" y="2363403"/>
            <a:ext cx="182016" cy="314721"/>
          </a:xfrm>
          <a:prstGeom prst="line">
            <a:avLst/>
          </a:prstGeom>
          <a:noFill/>
          <a:ln w="3175" cap="flat" cmpd="sng" algn="ctr">
            <a:solidFill>
              <a:srgbClr val="3E87BD">
                <a:lumMod val="50000"/>
              </a:srgbClr>
            </a:solidFill>
            <a:prstDash val="solid"/>
          </a:ln>
          <a:effectLst/>
        </p:spPr>
      </p:cxn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95E19A83-B25F-4BBE-B1CC-12DC63B65D48}"/>
              </a:ext>
            </a:extLst>
          </p:cNvPr>
          <p:cNvSpPr/>
          <p:nvPr/>
        </p:nvSpPr>
        <p:spPr>
          <a:xfrm>
            <a:off x="7172076" y="1974906"/>
            <a:ext cx="128016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latin typeface="Arial" charset="0"/>
                <a:ea typeface="Times New Roman"/>
                <a:cs typeface="Arial" charset="0"/>
              </a:rPr>
              <a:t>Закрытие</a:t>
            </a:r>
            <a:br>
              <a:rPr lang="ru-RU" sz="1200" b="1" dirty="0">
                <a:latin typeface="Arial" charset="0"/>
                <a:ea typeface="Times New Roman"/>
                <a:cs typeface="Arial" charset="0"/>
              </a:rPr>
            </a:br>
            <a:r>
              <a:rPr lang="ru-RU" sz="1200" b="1" dirty="0">
                <a:latin typeface="Arial" charset="0"/>
                <a:ea typeface="Times New Roman"/>
                <a:cs typeface="Arial" charset="0"/>
              </a:rPr>
              <a:t>проекта</a:t>
            </a:r>
            <a:endParaRPr lang="ru-RU" sz="1200" b="1" dirty="0">
              <a:latin typeface="Arial" charset="0"/>
              <a:cs typeface="Arial" charset="0"/>
            </a:endParaRPr>
          </a:p>
        </p:txBody>
      </p:sp>
      <p:grpSp>
        <p:nvGrpSpPr>
          <p:cNvPr id="2" name="Группа 64">
            <a:extLst>
              <a:ext uri="{FF2B5EF4-FFF2-40B4-BE49-F238E27FC236}">
                <a16:creationId xmlns:a16="http://schemas.microsoft.com/office/drawing/2014/main" id="{D66798DB-8E84-41BC-8851-9387A0117B8A}"/>
              </a:ext>
            </a:extLst>
          </p:cNvPr>
          <p:cNvGrpSpPr/>
          <p:nvPr/>
        </p:nvGrpSpPr>
        <p:grpSpPr>
          <a:xfrm>
            <a:off x="4682728" y="1147854"/>
            <a:ext cx="795721" cy="831202"/>
            <a:chOff x="4603214" y="1069649"/>
            <a:chExt cx="954749" cy="682191"/>
          </a:xfrm>
        </p:grpSpPr>
        <p:sp>
          <p:nvSpPr>
            <p:cNvPr id="6" name="Пятиугольник 19">
              <a:extLst>
                <a:ext uri="{FF2B5EF4-FFF2-40B4-BE49-F238E27FC236}">
                  <a16:creationId xmlns:a16="http://schemas.microsoft.com/office/drawing/2014/main" id="{101CD6AD-638C-4723-8C0C-F0DEFAF535CD}"/>
                </a:ext>
              </a:extLst>
            </p:cNvPr>
            <p:cNvSpPr/>
            <p:nvPr/>
          </p:nvSpPr>
          <p:spPr>
            <a:xfrm>
              <a:off x="4721938" y="1069649"/>
              <a:ext cx="794167" cy="384335"/>
            </a:xfrm>
            <a:prstGeom prst="homePlate">
              <a:avLst/>
            </a:prstGeom>
            <a:solidFill>
              <a:srgbClr val="F37D07">
                <a:lumMod val="20000"/>
                <a:lumOff val="80000"/>
              </a:srgbClr>
            </a:solidFill>
            <a:ln w="3175" cap="flat" cmpd="sng" algn="ctr">
              <a:solidFill>
                <a:srgbClr val="F37D07">
                  <a:lumMod val="40000"/>
                  <a:lumOff val="6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969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7F537282-5F29-4CB9-917E-73D5D006C7EB}"/>
                </a:ext>
              </a:extLst>
            </p:cNvPr>
            <p:cNvSpPr/>
            <p:nvPr/>
          </p:nvSpPr>
          <p:spPr>
            <a:xfrm>
              <a:off x="4603214" y="1092316"/>
              <a:ext cx="954749" cy="2273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1200" b="1" dirty="0">
                  <a:latin typeface="Arial" charset="0"/>
                  <a:cs typeface="Arial" charset="0"/>
                </a:rPr>
                <a:t>Kick-off</a:t>
              </a:r>
              <a:endParaRPr lang="ru-RU" sz="1200" b="1" dirty="0">
                <a:latin typeface="Arial" charset="0"/>
                <a:cs typeface="Arial" charset="0"/>
              </a:endParaRPr>
            </a:p>
          </p:txBody>
        </p:sp>
        <p:sp>
          <p:nvSpPr>
            <p:cNvPr id="20" name="Равнобедренный треугольник 19">
              <a:extLst>
                <a:ext uri="{FF2B5EF4-FFF2-40B4-BE49-F238E27FC236}">
                  <a16:creationId xmlns:a16="http://schemas.microsoft.com/office/drawing/2014/main" id="{C61FB545-F04B-4F36-8FAB-446FB540A721}"/>
                </a:ext>
              </a:extLst>
            </p:cNvPr>
            <p:cNvSpPr/>
            <p:nvPr/>
          </p:nvSpPr>
          <p:spPr>
            <a:xfrm>
              <a:off x="4693457" y="1685082"/>
              <a:ext cx="78770" cy="66758"/>
            </a:xfrm>
            <a:prstGeom prst="triangle">
              <a:avLst/>
            </a:prstGeom>
            <a:solidFill>
              <a:srgbClr val="F37D07">
                <a:lumMod val="50000"/>
              </a:srgbClr>
            </a:solidFill>
            <a:ln w="25400" cap="flat" cmpd="sng" algn="ctr">
              <a:solidFill>
                <a:srgbClr val="F37D07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969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AEA55362-7879-425E-AFF8-C9E4B7EE3F47}"/>
                </a:ext>
              </a:extLst>
            </p:cNvPr>
            <p:cNvCxnSpPr>
              <a:cxnSpLocks/>
            </p:cNvCxnSpPr>
            <p:nvPr/>
          </p:nvCxnSpPr>
          <p:spPr>
            <a:xfrm>
              <a:off x="4723743" y="1390731"/>
              <a:ext cx="0" cy="306556"/>
            </a:xfrm>
            <a:prstGeom prst="line">
              <a:avLst/>
            </a:prstGeom>
            <a:noFill/>
            <a:ln w="9525" cap="flat" cmpd="sng" algn="ctr">
              <a:solidFill>
                <a:srgbClr val="90CDD7">
                  <a:lumMod val="50000"/>
                </a:srgbClr>
              </a:solidFill>
              <a:prstDash val="solid"/>
            </a:ln>
            <a:effectLst/>
          </p:spPr>
        </p:cxnSp>
      </p:grp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2B305F5F-B37D-4FCD-961D-6BEAED9D4920}"/>
              </a:ext>
            </a:extLst>
          </p:cNvPr>
          <p:cNvSpPr/>
          <p:nvPr/>
        </p:nvSpPr>
        <p:spPr>
          <a:xfrm>
            <a:off x="5419384" y="1039614"/>
            <a:ext cx="1697431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100" b="1" dirty="0">
                <a:latin typeface="Arial" charset="0"/>
                <a:cs typeface="Arial" charset="0"/>
              </a:rPr>
              <a:t>Промежуточные результаты</a:t>
            </a:r>
          </a:p>
        </p:txBody>
      </p:sp>
      <p:grpSp>
        <p:nvGrpSpPr>
          <p:cNvPr id="3" name="Группа 65">
            <a:extLst>
              <a:ext uri="{FF2B5EF4-FFF2-40B4-BE49-F238E27FC236}">
                <a16:creationId xmlns:a16="http://schemas.microsoft.com/office/drawing/2014/main" id="{B13A79E1-34E6-482E-8D84-1DFC2379DB47}"/>
              </a:ext>
            </a:extLst>
          </p:cNvPr>
          <p:cNvGrpSpPr/>
          <p:nvPr/>
        </p:nvGrpSpPr>
        <p:grpSpPr>
          <a:xfrm>
            <a:off x="5226372" y="1543267"/>
            <a:ext cx="251113" cy="433425"/>
            <a:chOff x="5915771" y="1076246"/>
            <a:chExt cx="274842" cy="418705"/>
          </a:xfrm>
        </p:grpSpPr>
        <p:sp>
          <p:nvSpPr>
            <p:cNvPr id="25" name="Пятиугольник 84">
              <a:extLst>
                <a:ext uri="{FF2B5EF4-FFF2-40B4-BE49-F238E27FC236}">
                  <a16:creationId xmlns:a16="http://schemas.microsoft.com/office/drawing/2014/main" id="{E84CC5FC-619B-450E-A0CD-6B361EFC7F8A}"/>
                </a:ext>
              </a:extLst>
            </p:cNvPr>
            <p:cNvSpPr/>
            <p:nvPr/>
          </p:nvSpPr>
          <p:spPr>
            <a:xfrm>
              <a:off x="5947273" y="1076246"/>
              <a:ext cx="243340" cy="142774"/>
            </a:xfrm>
            <a:prstGeom prst="homePlate">
              <a:avLst/>
            </a:prstGeom>
            <a:solidFill>
              <a:srgbClr val="DAF7D3"/>
            </a:solidFill>
            <a:ln w="3175" cap="flat" cmpd="sng" algn="ctr">
              <a:solidFill>
                <a:srgbClr val="AFEEA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969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cxnSp>
          <p:nvCxnSpPr>
            <p:cNvPr id="30" name="Прямая соединительная линия 29">
              <a:extLst>
                <a:ext uri="{FF2B5EF4-FFF2-40B4-BE49-F238E27FC236}">
                  <a16:creationId xmlns:a16="http://schemas.microsoft.com/office/drawing/2014/main" id="{8B010CAF-AF9A-4B4B-94DB-CD11C01F2C36}"/>
                </a:ext>
              </a:extLst>
            </p:cNvPr>
            <p:cNvCxnSpPr>
              <a:cxnSpLocks/>
            </p:cNvCxnSpPr>
            <p:nvPr/>
          </p:nvCxnSpPr>
          <p:spPr>
            <a:xfrm>
              <a:off x="5946804" y="1096533"/>
              <a:ext cx="0" cy="306556"/>
            </a:xfrm>
            <a:prstGeom prst="line">
              <a:avLst/>
            </a:prstGeom>
            <a:noFill/>
            <a:ln w="9525" cap="flat" cmpd="sng" algn="ctr">
              <a:solidFill>
                <a:srgbClr val="90CDD7">
                  <a:lumMod val="50000"/>
                </a:srgbClr>
              </a:solidFill>
              <a:prstDash val="solid"/>
            </a:ln>
            <a:effectLst/>
          </p:spPr>
        </p:cxnSp>
        <p:sp>
          <p:nvSpPr>
            <p:cNvPr id="31" name="Равнобедренный треугольник 30">
              <a:extLst>
                <a:ext uri="{FF2B5EF4-FFF2-40B4-BE49-F238E27FC236}">
                  <a16:creationId xmlns:a16="http://schemas.microsoft.com/office/drawing/2014/main" id="{10EBF919-83C4-431E-B8FA-A93C054E970C}"/>
                </a:ext>
              </a:extLst>
            </p:cNvPr>
            <p:cNvSpPr/>
            <p:nvPr/>
          </p:nvSpPr>
          <p:spPr>
            <a:xfrm>
              <a:off x="5915771" y="1359673"/>
              <a:ext cx="59014" cy="135278"/>
            </a:xfrm>
            <a:prstGeom prst="triangle">
              <a:avLst/>
            </a:prstGeom>
            <a:solidFill>
              <a:srgbClr val="90CDD7">
                <a:lumMod val="50000"/>
              </a:srgbClr>
            </a:solidFill>
            <a:ln w="25400" cap="flat" cmpd="sng" algn="ctr">
              <a:solidFill>
                <a:srgbClr val="90CDD7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969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grpSp>
        <p:nvGrpSpPr>
          <p:cNvPr id="4" name="Группа 34">
            <a:extLst>
              <a:ext uri="{FF2B5EF4-FFF2-40B4-BE49-F238E27FC236}">
                <a16:creationId xmlns:a16="http://schemas.microsoft.com/office/drawing/2014/main" id="{B10A9327-B657-4871-B4BE-E7E3DF9EA8CD}"/>
              </a:ext>
            </a:extLst>
          </p:cNvPr>
          <p:cNvGrpSpPr/>
          <p:nvPr/>
        </p:nvGrpSpPr>
        <p:grpSpPr>
          <a:xfrm>
            <a:off x="4719248" y="2012661"/>
            <a:ext cx="454732" cy="642512"/>
            <a:chOff x="3961415" y="2840038"/>
            <a:chExt cx="731838" cy="731837"/>
          </a:xfrm>
          <a:solidFill>
            <a:srgbClr val="0D6186">
              <a:lumMod val="50000"/>
            </a:srgbClr>
          </a:solidFill>
        </p:grpSpPr>
        <p:sp>
          <p:nvSpPr>
            <p:cNvPr id="36" name="Freeform 46">
              <a:extLst>
                <a:ext uri="{FF2B5EF4-FFF2-40B4-BE49-F238E27FC236}">
                  <a16:creationId xmlns:a16="http://schemas.microsoft.com/office/drawing/2014/main" id="{BD19D73E-40AC-493E-80CA-100C6CE04F0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77315" y="3059113"/>
              <a:ext cx="298450" cy="295275"/>
            </a:xfrm>
            <a:custGeom>
              <a:avLst/>
              <a:gdLst>
                <a:gd name="T0" fmla="*/ 95 w 188"/>
                <a:gd name="T1" fmla="*/ 14 h 186"/>
                <a:gd name="T2" fmla="*/ 72 w 188"/>
                <a:gd name="T3" fmla="*/ 17 h 186"/>
                <a:gd name="T4" fmla="*/ 54 w 188"/>
                <a:gd name="T5" fmla="*/ 25 h 186"/>
                <a:gd name="T6" fmla="*/ 38 w 188"/>
                <a:gd name="T7" fmla="*/ 36 h 186"/>
                <a:gd name="T8" fmla="*/ 25 w 188"/>
                <a:gd name="T9" fmla="*/ 52 h 186"/>
                <a:gd name="T10" fmla="*/ 17 w 188"/>
                <a:gd name="T11" fmla="*/ 72 h 186"/>
                <a:gd name="T12" fmla="*/ 15 w 188"/>
                <a:gd name="T13" fmla="*/ 93 h 186"/>
                <a:gd name="T14" fmla="*/ 17 w 188"/>
                <a:gd name="T15" fmla="*/ 114 h 186"/>
                <a:gd name="T16" fmla="*/ 25 w 188"/>
                <a:gd name="T17" fmla="*/ 133 h 186"/>
                <a:gd name="T18" fmla="*/ 38 w 188"/>
                <a:gd name="T19" fmla="*/ 149 h 186"/>
                <a:gd name="T20" fmla="*/ 54 w 188"/>
                <a:gd name="T21" fmla="*/ 161 h 186"/>
                <a:gd name="T22" fmla="*/ 72 w 188"/>
                <a:gd name="T23" fmla="*/ 169 h 186"/>
                <a:gd name="T24" fmla="*/ 95 w 188"/>
                <a:gd name="T25" fmla="*/ 172 h 186"/>
                <a:gd name="T26" fmla="*/ 116 w 188"/>
                <a:gd name="T27" fmla="*/ 169 h 186"/>
                <a:gd name="T28" fmla="*/ 134 w 188"/>
                <a:gd name="T29" fmla="*/ 161 h 186"/>
                <a:gd name="T30" fmla="*/ 150 w 188"/>
                <a:gd name="T31" fmla="*/ 149 h 186"/>
                <a:gd name="T32" fmla="*/ 163 w 188"/>
                <a:gd name="T33" fmla="*/ 133 h 186"/>
                <a:gd name="T34" fmla="*/ 171 w 188"/>
                <a:gd name="T35" fmla="*/ 114 h 186"/>
                <a:gd name="T36" fmla="*/ 173 w 188"/>
                <a:gd name="T37" fmla="*/ 93 h 186"/>
                <a:gd name="T38" fmla="*/ 171 w 188"/>
                <a:gd name="T39" fmla="*/ 72 h 186"/>
                <a:gd name="T40" fmla="*/ 163 w 188"/>
                <a:gd name="T41" fmla="*/ 52 h 186"/>
                <a:gd name="T42" fmla="*/ 150 w 188"/>
                <a:gd name="T43" fmla="*/ 36 h 186"/>
                <a:gd name="T44" fmla="*/ 134 w 188"/>
                <a:gd name="T45" fmla="*/ 25 h 186"/>
                <a:gd name="T46" fmla="*/ 116 w 188"/>
                <a:gd name="T47" fmla="*/ 17 h 186"/>
                <a:gd name="T48" fmla="*/ 95 w 188"/>
                <a:gd name="T49" fmla="*/ 14 h 186"/>
                <a:gd name="T50" fmla="*/ 95 w 188"/>
                <a:gd name="T51" fmla="*/ 0 h 186"/>
                <a:gd name="T52" fmla="*/ 118 w 188"/>
                <a:gd name="T53" fmla="*/ 2 h 186"/>
                <a:gd name="T54" fmla="*/ 142 w 188"/>
                <a:gd name="T55" fmla="*/ 11 h 186"/>
                <a:gd name="T56" fmla="*/ 160 w 188"/>
                <a:gd name="T57" fmla="*/ 26 h 186"/>
                <a:gd name="T58" fmla="*/ 175 w 188"/>
                <a:gd name="T59" fmla="*/ 45 h 186"/>
                <a:gd name="T60" fmla="*/ 184 w 188"/>
                <a:gd name="T61" fmla="*/ 68 h 186"/>
                <a:gd name="T62" fmla="*/ 188 w 188"/>
                <a:gd name="T63" fmla="*/ 93 h 186"/>
                <a:gd name="T64" fmla="*/ 184 w 188"/>
                <a:gd name="T65" fmla="*/ 117 h 186"/>
                <a:gd name="T66" fmla="*/ 175 w 188"/>
                <a:gd name="T67" fmla="*/ 140 h 186"/>
                <a:gd name="T68" fmla="*/ 160 w 188"/>
                <a:gd name="T69" fmla="*/ 159 h 186"/>
                <a:gd name="T70" fmla="*/ 142 w 188"/>
                <a:gd name="T71" fmla="*/ 174 h 186"/>
                <a:gd name="T72" fmla="*/ 118 w 188"/>
                <a:gd name="T73" fmla="*/ 183 h 186"/>
                <a:gd name="T74" fmla="*/ 95 w 188"/>
                <a:gd name="T75" fmla="*/ 186 h 186"/>
                <a:gd name="T76" fmla="*/ 70 w 188"/>
                <a:gd name="T77" fmla="*/ 183 h 186"/>
                <a:gd name="T78" fmla="*/ 46 w 188"/>
                <a:gd name="T79" fmla="*/ 174 h 186"/>
                <a:gd name="T80" fmla="*/ 28 w 188"/>
                <a:gd name="T81" fmla="*/ 159 h 186"/>
                <a:gd name="T82" fmla="*/ 13 w 188"/>
                <a:gd name="T83" fmla="*/ 140 h 186"/>
                <a:gd name="T84" fmla="*/ 4 w 188"/>
                <a:gd name="T85" fmla="*/ 117 h 186"/>
                <a:gd name="T86" fmla="*/ 0 w 188"/>
                <a:gd name="T87" fmla="*/ 93 h 186"/>
                <a:gd name="T88" fmla="*/ 4 w 188"/>
                <a:gd name="T89" fmla="*/ 68 h 186"/>
                <a:gd name="T90" fmla="*/ 13 w 188"/>
                <a:gd name="T91" fmla="*/ 45 h 186"/>
                <a:gd name="T92" fmla="*/ 28 w 188"/>
                <a:gd name="T93" fmla="*/ 26 h 186"/>
                <a:gd name="T94" fmla="*/ 46 w 188"/>
                <a:gd name="T95" fmla="*/ 11 h 186"/>
                <a:gd name="T96" fmla="*/ 70 w 188"/>
                <a:gd name="T97" fmla="*/ 2 h 186"/>
                <a:gd name="T98" fmla="*/ 95 w 188"/>
                <a:gd name="T99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88" h="186">
                  <a:moveTo>
                    <a:pt x="95" y="14"/>
                  </a:moveTo>
                  <a:lnTo>
                    <a:pt x="72" y="17"/>
                  </a:lnTo>
                  <a:lnTo>
                    <a:pt x="54" y="25"/>
                  </a:lnTo>
                  <a:lnTo>
                    <a:pt x="38" y="36"/>
                  </a:lnTo>
                  <a:lnTo>
                    <a:pt x="25" y="52"/>
                  </a:lnTo>
                  <a:lnTo>
                    <a:pt x="17" y="72"/>
                  </a:lnTo>
                  <a:lnTo>
                    <a:pt x="15" y="93"/>
                  </a:lnTo>
                  <a:lnTo>
                    <a:pt x="17" y="114"/>
                  </a:lnTo>
                  <a:lnTo>
                    <a:pt x="25" y="133"/>
                  </a:lnTo>
                  <a:lnTo>
                    <a:pt x="38" y="149"/>
                  </a:lnTo>
                  <a:lnTo>
                    <a:pt x="54" y="161"/>
                  </a:lnTo>
                  <a:lnTo>
                    <a:pt x="72" y="169"/>
                  </a:lnTo>
                  <a:lnTo>
                    <a:pt x="95" y="172"/>
                  </a:lnTo>
                  <a:lnTo>
                    <a:pt x="116" y="169"/>
                  </a:lnTo>
                  <a:lnTo>
                    <a:pt x="134" y="161"/>
                  </a:lnTo>
                  <a:lnTo>
                    <a:pt x="150" y="149"/>
                  </a:lnTo>
                  <a:lnTo>
                    <a:pt x="163" y="133"/>
                  </a:lnTo>
                  <a:lnTo>
                    <a:pt x="171" y="114"/>
                  </a:lnTo>
                  <a:lnTo>
                    <a:pt x="173" y="93"/>
                  </a:lnTo>
                  <a:lnTo>
                    <a:pt x="171" y="72"/>
                  </a:lnTo>
                  <a:lnTo>
                    <a:pt x="163" y="52"/>
                  </a:lnTo>
                  <a:lnTo>
                    <a:pt x="150" y="36"/>
                  </a:lnTo>
                  <a:lnTo>
                    <a:pt x="134" y="25"/>
                  </a:lnTo>
                  <a:lnTo>
                    <a:pt x="116" y="17"/>
                  </a:lnTo>
                  <a:lnTo>
                    <a:pt x="95" y="14"/>
                  </a:lnTo>
                  <a:close/>
                  <a:moveTo>
                    <a:pt x="95" y="0"/>
                  </a:moveTo>
                  <a:lnTo>
                    <a:pt x="118" y="2"/>
                  </a:lnTo>
                  <a:lnTo>
                    <a:pt x="142" y="11"/>
                  </a:lnTo>
                  <a:lnTo>
                    <a:pt x="160" y="26"/>
                  </a:lnTo>
                  <a:lnTo>
                    <a:pt x="175" y="45"/>
                  </a:lnTo>
                  <a:lnTo>
                    <a:pt x="184" y="68"/>
                  </a:lnTo>
                  <a:lnTo>
                    <a:pt x="188" y="93"/>
                  </a:lnTo>
                  <a:lnTo>
                    <a:pt x="184" y="117"/>
                  </a:lnTo>
                  <a:lnTo>
                    <a:pt x="175" y="140"/>
                  </a:lnTo>
                  <a:lnTo>
                    <a:pt x="160" y="159"/>
                  </a:lnTo>
                  <a:lnTo>
                    <a:pt x="142" y="174"/>
                  </a:lnTo>
                  <a:lnTo>
                    <a:pt x="118" y="183"/>
                  </a:lnTo>
                  <a:lnTo>
                    <a:pt x="95" y="186"/>
                  </a:lnTo>
                  <a:lnTo>
                    <a:pt x="70" y="183"/>
                  </a:lnTo>
                  <a:lnTo>
                    <a:pt x="46" y="174"/>
                  </a:lnTo>
                  <a:lnTo>
                    <a:pt x="28" y="159"/>
                  </a:lnTo>
                  <a:lnTo>
                    <a:pt x="13" y="140"/>
                  </a:lnTo>
                  <a:lnTo>
                    <a:pt x="4" y="117"/>
                  </a:lnTo>
                  <a:lnTo>
                    <a:pt x="0" y="93"/>
                  </a:lnTo>
                  <a:lnTo>
                    <a:pt x="4" y="68"/>
                  </a:lnTo>
                  <a:lnTo>
                    <a:pt x="13" y="45"/>
                  </a:lnTo>
                  <a:lnTo>
                    <a:pt x="28" y="26"/>
                  </a:lnTo>
                  <a:lnTo>
                    <a:pt x="46" y="11"/>
                  </a:lnTo>
                  <a:lnTo>
                    <a:pt x="70" y="2"/>
                  </a:lnTo>
                  <a:lnTo>
                    <a:pt x="9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03884" tIns="51942" rIns="103884" bIns="51942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969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37" name="Freeform 47">
              <a:extLst>
                <a:ext uri="{FF2B5EF4-FFF2-40B4-BE49-F238E27FC236}">
                  <a16:creationId xmlns:a16="http://schemas.microsoft.com/office/drawing/2014/main" id="{89717C2C-1938-4648-96E0-60426E4BEC0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32865" y="3013075"/>
              <a:ext cx="387350" cy="388938"/>
            </a:xfrm>
            <a:custGeom>
              <a:avLst/>
              <a:gdLst>
                <a:gd name="T0" fmla="*/ 123 w 244"/>
                <a:gd name="T1" fmla="*/ 14 h 245"/>
                <a:gd name="T2" fmla="*/ 94 w 244"/>
                <a:gd name="T3" fmla="*/ 17 h 245"/>
                <a:gd name="T4" fmla="*/ 68 w 244"/>
                <a:gd name="T5" fmla="*/ 29 h 245"/>
                <a:gd name="T6" fmla="*/ 45 w 244"/>
                <a:gd name="T7" fmla="*/ 46 h 245"/>
                <a:gd name="T8" fmla="*/ 28 w 244"/>
                <a:gd name="T9" fmla="*/ 67 h 245"/>
                <a:gd name="T10" fmla="*/ 18 w 244"/>
                <a:gd name="T11" fmla="*/ 93 h 245"/>
                <a:gd name="T12" fmla="*/ 14 w 244"/>
                <a:gd name="T13" fmla="*/ 122 h 245"/>
                <a:gd name="T14" fmla="*/ 18 w 244"/>
                <a:gd name="T15" fmla="*/ 150 h 245"/>
                <a:gd name="T16" fmla="*/ 28 w 244"/>
                <a:gd name="T17" fmla="*/ 177 h 245"/>
                <a:gd name="T18" fmla="*/ 45 w 244"/>
                <a:gd name="T19" fmla="*/ 198 h 245"/>
                <a:gd name="T20" fmla="*/ 68 w 244"/>
                <a:gd name="T21" fmla="*/ 215 h 245"/>
                <a:gd name="T22" fmla="*/ 94 w 244"/>
                <a:gd name="T23" fmla="*/ 226 h 245"/>
                <a:gd name="T24" fmla="*/ 123 w 244"/>
                <a:gd name="T25" fmla="*/ 229 h 245"/>
                <a:gd name="T26" fmla="*/ 150 w 244"/>
                <a:gd name="T27" fmla="*/ 226 h 245"/>
                <a:gd name="T28" fmla="*/ 176 w 244"/>
                <a:gd name="T29" fmla="*/ 215 h 245"/>
                <a:gd name="T30" fmla="*/ 199 w 244"/>
                <a:gd name="T31" fmla="*/ 198 h 245"/>
                <a:gd name="T32" fmla="*/ 216 w 244"/>
                <a:gd name="T33" fmla="*/ 177 h 245"/>
                <a:gd name="T34" fmla="*/ 226 w 244"/>
                <a:gd name="T35" fmla="*/ 150 h 245"/>
                <a:gd name="T36" fmla="*/ 230 w 244"/>
                <a:gd name="T37" fmla="*/ 122 h 245"/>
                <a:gd name="T38" fmla="*/ 226 w 244"/>
                <a:gd name="T39" fmla="*/ 93 h 245"/>
                <a:gd name="T40" fmla="*/ 216 w 244"/>
                <a:gd name="T41" fmla="*/ 67 h 245"/>
                <a:gd name="T42" fmla="*/ 199 w 244"/>
                <a:gd name="T43" fmla="*/ 46 h 245"/>
                <a:gd name="T44" fmla="*/ 176 w 244"/>
                <a:gd name="T45" fmla="*/ 29 h 245"/>
                <a:gd name="T46" fmla="*/ 150 w 244"/>
                <a:gd name="T47" fmla="*/ 17 h 245"/>
                <a:gd name="T48" fmla="*/ 123 w 244"/>
                <a:gd name="T49" fmla="*/ 14 h 245"/>
                <a:gd name="T50" fmla="*/ 123 w 244"/>
                <a:gd name="T51" fmla="*/ 0 h 245"/>
                <a:gd name="T52" fmla="*/ 150 w 244"/>
                <a:gd name="T53" fmla="*/ 2 h 245"/>
                <a:gd name="T54" fmla="*/ 176 w 244"/>
                <a:gd name="T55" fmla="*/ 12 h 245"/>
                <a:gd name="T56" fmla="*/ 199 w 244"/>
                <a:gd name="T57" fmla="*/ 26 h 245"/>
                <a:gd name="T58" fmla="*/ 217 w 244"/>
                <a:gd name="T59" fmla="*/ 46 h 245"/>
                <a:gd name="T60" fmla="*/ 231 w 244"/>
                <a:gd name="T61" fmla="*/ 68 h 245"/>
                <a:gd name="T62" fmla="*/ 242 w 244"/>
                <a:gd name="T63" fmla="*/ 94 h 245"/>
                <a:gd name="T64" fmla="*/ 244 w 244"/>
                <a:gd name="T65" fmla="*/ 122 h 245"/>
                <a:gd name="T66" fmla="*/ 242 w 244"/>
                <a:gd name="T67" fmla="*/ 149 h 245"/>
                <a:gd name="T68" fmla="*/ 231 w 244"/>
                <a:gd name="T69" fmla="*/ 175 h 245"/>
                <a:gd name="T70" fmla="*/ 217 w 244"/>
                <a:gd name="T71" fmla="*/ 198 h 245"/>
                <a:gd name="T72" fmla="*/ 199 w 244"/>
                <a:gd name="T73" fmla="*/ 217 h 245"/>
                <a:gd name="T74" fmla="*/ 176 w 244"/>
                <a:gd name="T75" fmla="*/ 232 h 245"/>
                <a:gd name="T76" fmla="*/ 150 w 244"/>
                <a:gd name="T77" fmla="*/ 241 h 245"/>
                <a:gd name="T78" fmla="*/ 123 w 244"/>
                <a:gd name="T79" fmla="*/ 245 h 245"/>
                <a:gd name="T80" fmla="*/ 94 w 244"/>
                <a:gd name="T81" fmla="*/ 241 h 245"/>
                <a:gd name="T82" fmla="*/ 68 w 244"/>
                <a:gd name="T83" fmla="*/ 232 h 245"/>
                <a:gd name="T84" fmla="*/ 45 w 244"/>
                <a:gd name="T85" fmla="*/ 217 h 245"/>
                <a:gd name="T86" fmla="*/ 27 w 244"/>
                <a:gd name="T87" fmla="*/ 198 h 245"/>
                <a:gd name="T88" fmla="*/ 13 w 244"/>
                <a:gd name="T89" fmla="*/ 175 h 245"/>
                <a:gd name="T90" fmla="*/ 2 w 244"/>
                <a:gd name="T91" fmla="*/ 149 h 245"/>
                <a:gd name="T92" fmla="*/ 0 w 244"/>
                <a:gd name="T93" fmla="*/ 122 h 245"/>
                <a:gd name="T94" fmla="*/ 2 w 244"/>
                <a:gd name="T95" fmla="*/ 94 h 245"/>
                <a:gd name="T96" fmla="*/ 13 w 244"/>
                <a:gd name="T97" fmla="*/ 68 h 245"/>
                <a:gd name="T98" fmla="*/ 27 w 244"/>
                <a:gd name="T99" fmla="*/ 46 h 245"/>
                <a:gd name="T100" fmla="*/ 45 w 244"/>
                <a:gd name="T101" fmla="*/ 26 h 245"/>
                <a:gd name="T102" fmla="*/ 68 w 244"/>
                <a:gd name="T103" fmla="*/ 12 h 245"/>
                <a:gd name="T104" fmla="*/ 94 w 244"/>
                <a:gd name="T105" fmla="*/ 2 h 245"/>
                <a:gd name="T106" fmla="*/ 123 w 244"/>
                <a:gd name="T107" fmla="*/ 0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44" h="245">
                  <a:moveTo>
                    <a:pt x="123" y="14"/>
                  </a:moveTo>
                  <a:lnTo>
                    <a:pt x="94" y="17"/>
                  </a:lnTo>
                  <a:lnTo>
                    <a:pt x="68" y="29"/>
                  </a:lnTo>
                  <a:lnTo>
                    <a:pt x="45" y="46"/>
                  </a:lnTo>
                  <a:lnTo>
                    <a:pt x="28" y="67"/>
                  </a:lnTo>
                  <a:lnTo>
                    <a:pt x="18" y="93"/>
                  </a:lnTo>
                  <a:lnTo>
                    <a:pt x="14" y="122"/>
                  </a:lnTo>
                  <a:lnTo>
                    <a:pt x="18" y="150"/>
                  </a:lnTo>
                  <a:lnTo>
                    <a:pt x="28" y="177"/>
                  </a:lnTo>
                  <a:lnTo>
                    <a:pt x="45" y="198"/>
                  </a:lnTo>
                  <a:lnTo>
                    <a:pt x="68" y="215"/>
                  </a:lnTo>
                  <a:lnTo>
                    <a:pt x="94" y="226"/>
                  </a:lnTo>
                  <a:lnTo>
                    <a:pt x="123" y="229"/>
                  </a:lnTo>
                  <a:lnTo>
                    <a:pt x="150" y="226"/>
                  </a:lnTo>
                  <a:lnTo>
                    <a:pt x="176" y="215"/>
                  </a:lnTo>
                  <a:lnTo>
                    <a:pt x="199" y="198"/>
                  </a:lnTo>
                  <a:lnTo>
                    <a:pt x="216" y="177"/>
                  </a:lnTo>
                  <a:lnTo>
                    <a:pt x="226" y="150"/>
                  </a:lnTo>
                  <a:lnTo>
                    <a:pt x="230" y="122"/>
                  </a:lnTo>
                  <a:lnTo>
                    <a:pt x="226" y="93"/>
                  </a:lnTo>
                  <a:lnTo>
                    <a:pt x="216" y="67"/>
                  </a:lnTo>
                  <a:lnTo>
                    <a:pt x="199" y="46"/>
                  </a:lnTo>
                  <a:lnTo>
                    <a:pt x="176" y="29"/>
                  </a:lnTo>
                  <a:lnTo>
                    <a:pt x="150" y="17"/>
                  </a:lnTo>
                  <a:lnTo>
                    <a:pt x="123" y="14"/>
                  </a:lnTo>
                  <a:close/>
                  <a:moveTo>
                    <a:pt x="123" y="0"/>
                  </a:moveTo>
                  <a:lnTo>
                    <a:pt x="150" y="2"/>
                  </a:lnTo>
                  <a:lnTo>
                    <a:pt x="176" y="12"/>
                  </a:lnTo>
                  <a:lnTo>
                    <a:pt x="199" y="26"/>
                  </a:lnTo>
                  <a:lnTo>
                    <a:pt x="217" y="46"/>
                  </a:lnTo>
                  <a:lnTo>
                    <a:pt x="231" y="68"/>
                  </a:lnTo>
                  <a:lnTo>
                    <a:pt x="242" y="94"/>
                  </a:lnTo>
                  <a:lnTo>
                    <a:pt x="244" y="122"/>
                  </a:lnTo>
                  <a:lnTo>
                    <a:pt x="242" y="149"/>
                  </a:lnTo>
                  <a:lnTo>
                    <a:pt x="231" y="175"/>
                  </a:lnTo>
                  <a:lnTo>
                    <a:pt x="217" y="198"/>
                  </a:lnTo>
                  <a:lnTo>
                    <a:pt x="199" y="217"/>
                  </a:lnTo>
                  <a:lnTo>
                    <a:pt x="176" y="232"/>
                  </a:lnTo>
                  <a:lnTo>
                    <a:pt x="150" y="241"/>
                  </a:lnTo>
                  <a:lnTo>
                    <a:pt x="123" y="245"/>
                  </a:lnTo>
                  <a:lnTo>
                    <a:pt x="94" y="241"/>
                  </a:lnTo>
                  <a:lnTo>
                    <a:pt x="68" y="232"/>
                  </a:lnTo>
                  <a:lnTo>
                    <a:pt x="45" y="217"/>
                  </a:lnTo>
                  <a:lnTo>
                    <a:pt x="27" y="198"/>
                  </a:lnTo>
                  <a:lnTo>
                    <a:pt x="13" y="175"/>
                  </a:lnTo>
                  <a:lnTo>
                    <a:pt x="2" y="149"/>
                  </a:lnTo>
                  <a:lnTo>
                    <a:pt x="0" y="122"/>
                  </a:lnTo>
                  <a:lnTo>
                    <a:pt x="2" y="94"/>
                  </a:lnTo>
                  <a:lnTo>
                    <a:pt x="13" y="68"/>
                  </a:lnTo>
                  <a:lnTo>
                    <a:pt x="27" y="46"/>
                  </a:lnTo>
                  <a:lnTo>
                    <a:pt x="45" y="26"/>
                  </a:lnTo>
                  <a:lnTo>
                    <a:pt x="68" y="12"/>
                  </a:lnTo>
                  <a:lnTo>
                    <a:pt x="94" y="2"/>
                  </a:lnTo>
                  <a:lnTo>
                    <a:pt x="123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03884" tIns="51942" rIns="103884" bIns="51942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969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38" name="Freeform 48">
              <a:extLst>
                <a:ext uri="{FF2B5EF4-FFF2-40B4-BE49-F238E27FC236}">
                  <a16:creationId xmlns:a16="http://schemas.microsoft.com/office/drawing/2014/main" id="{36DB25C7-F843-42B2-888A-2B100F81A22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86828" y="2967038"/>
              <a:ext cx="479425" cy="479425"/>
            </a:xfrm>
            <a:custGeom>
              <a:avLst/>
              <a:gdLst>
                <a:gd name="T0" fmla="*/ 152 w 302"/>
                <a:gd name="T1" fmla="*/ 14 h 302"/>
                <a:gd name="T2" fmla="*/ 120 w 302"/>
                <a:gd name="T3" fmla="*/ 17 h 302"/>
                <a:gd name="T4" fmla="*/ 91 w 302"/>
                <a:gd name="T5" fmla="*/ 28 h 302"/>
                <a:gd name="T6" fmla="*/ 65 w 302"/>
                <a:gd name="T7" fmla="*/ 43 h 302"/>
                <a:gd name="T8" fmla="*/ 44 w 302"/>
                <a:gd name="T9" fmla="*/ 66 h 302"/>
                <a:gd name="T10" fmla="*/ 29 w 302"/>
                <a:gd name="T11" fmla="*/ 90 h 302"/>
                <a:gd name="T12" fmla="*/ 18 w 302"/>
                <a:gd name="T13" fmla="*/ 119 h 302"/>
                <a:gd name="T14" fmla="*/ 14 w 302"/>
                <a:gd name="T15" fmla="*/ 151 h 302"/>
                <a:gd name="T16" fmla="*/ 18 w 302"/>
                <a:gd name="T17" fmla="*/ 182 h 302"/>
                <a:gd name="T18" fmla="*/ 29 w 302"/>
                <a:gd name="T19" fmla="*/ 211 h 302"/>
                <a:gd name="T20" fmla="*/ 44 w 302"/>
                <a:gd name="T21" fmla="*/ 236 h 302"/>
                <a:gd name="T22" fmla="*/ 65 w 302"/>
                <a:gd name="T23" fmla="*/ 258 h 302"/>
                <a:gd name="T24" fmla="*/ 91 w 302"/>
                <a:gd name="T25" fmla="*/ 274 h 302"/>
                <a:gd name="T26" fmla="*/ 120 w 302"/>
                <a:gd name="T27" fmla="*/ 284 h 302"/>
                <a:gd name="T28" fmla="*/ 152 w 302"/>
                <a:gd name="T29" fmla="*/ 288 h 302"/>
                <a:gd name="T30" fmla="*/ 182 w 302"/>
                <a:gd name="T31" fmla="*/ 284 h 302"/>
                <a:gd name="T32" fmla="*/ 211 w 302"/>
                <a:gd name="T33" fmla="*/ 274 h 302"/>
                <a:gd name="T34" fmla="*/ 237 w 302"/>
                <a:gd name="T35" fmla="*/ 258 h 302"/>
                <a:gd name="T36" fmla="*/ 258 w 302"/>
                <a:gd name="T37" fmla="*/ 236 h 302"/>
                <a:gd name="T38" fmla="*/ 273 w 302"/>
                <a:gd name="T39" fmla="*/ 211 h 302"/>
                <a:gd name="T40" fmla="*/ 284 w 302"/>
                <a:gd name="T41" fmla="*/ 182 h 302"/>
                <a:gd name="T42" fmla="*/ 288 w 302"/>
                <a:gd name="T43" fmla="*/ 151 h 302"/>
                <a:gd name="T44" fmla="*/ 284 w 302"/>
                <a:gd name="T45" fmla="*/ 119 h 302"/>
                <a:gd name="T46" fmla="*/ 273 w 302"/>
                <a:gd name="T47" fmla="*/ 90 h 302"/>
                <a:gd name="T48" fmla="*/ 258 w 302"/>
                <a:gd name="T49" fmla="*/ 66 h 302"/>
                <a:gd name="T50" fmla="*/ 237 w 302"/>
                <a:gd name="T51" fmla="*/ 43 h 302"/>
                <a:gd name="T52" fmla="*/ 211 w 302"/>
                <a:gd name="T53" fmla="*/ 28 h 302"/>
                <a:gd name="T54" fmla="*/ 182 w 302"/>
                <a:gd name="T55" fmla="*/ 17 h 302"/>
                <a:gd name="T56" fmla="*/ 152 w 302"/>
                <a:gd name="T57" fmla="*/ 14 h 302"/>
                <a:gd name="T58" fmla="*/ 152 w 302"/>
                <a:gd name="T59" fmla="*/ 0 h 302"/>
                <a:gd name="T60" fmla="*/ 186 w 302"/>
                <a:gd name="T61" fmla="*/ 4 h 302"/>
                <a:gd name="T62" fmla="*/ 217 w 302"/>
                <a:gd name="T63" fmla="*/ 14 h 302"/>
                <a:gd name="T64" fmla="*/ 246 w 302"/>
                <a:gd name="T65" fmla="*/ 33 h 302"/>
                <a:gd name="T66" fmla="*/ 269 w 302"/>
                <a:gd name="T67" fmla="*/ 56 h 302"/>
                <a:gd name="T68" fmla="*/ 286 w 302"/>
                <a:gd name="T69" fmla="*/ 84 h 302"/>
                <a:gd name="T70" fmla="*/ 298 w 302"/>
                <a:gd name="T71" fmla="*/ 117 h 302"/>
                <a:gd name="T72" fmla="*/ 302 w 302"/>
                <a:gd name="T73" fmla="*/ 151 h 302"/>
                <a:gd name="T74" fmla="*/ 298 w 302"/>
                <a:gd name="T75" fmla="*/ 185 h 302"/>
                <a:gd name="T76" fmla="*/ 286 w 302"/>
                <a:gd name="T77" fmla="*/ 217 h 302"/>
                <a:gd name="T78" fmla="*/ 269 w 302"/>
                <a:gd name="T79" fmla="*/ 245 h 302"/>
                <a:gd name="T80" fmla="*/ 246 w 302"/>
                <a:gd name="T81" fmla="*/ 268 h 302"/>
                <a:gd name="T82" fmla="*/ 217 w 302"/>
                <a:gd name="T83" fmla="*/ 287 h 302"/>
                <a:gd name="T84" fmla="*/ 186 w 302"/>
                <a:gd name="T85" fmla="*/ 297 h 302"/>
                <a:gd name="T86" fmla="*/ 152 w 302"/>
                <a:gd name="T87" fmla="*/ 302 h 302"/>
                <a:gd name="T88" fmla="*/ 116 w 302"/>
                <a:gd name="T89" fmla="*/ 297 h 302"/>
                <a:gd name="T90" fmla="*/ 85 w 302"/>
                <a:gd name="T91" fmla="*/ 287 h 302"/>
                <a:gd name="T92" fmla="*/ 56 w 302"/>
                <a:gd name="T93" fmla="*/ 268 h 302"/>
                <a:gd name="T94" fmla="*/ 33 w 302"/>
                <a:gd name="T95" fmla="*/ 245 h 302"/>
                <a:gd name="T96" fmla="*/ 16 w 302"/>
                <a:gd name="T97" fmla="*/ 217 h 302"/>
                <a:gd name="T98" fmla="*/ 4 w 302"/>
                <a:gd name="T99" fmla="*/ 185 h 302"/>
                <a:gd name="T100" fmla="*/ 0 w 302"/>
                <a:gd name="T101" fmla="*/ 151 h 302"/>
                <a:gd name="T102" fmla="*/ 4 w 302"/>
                <a:gd name="T103" fmla="*/ 117 h 302"/>
                <a:gd name="T104" fmla="*/ 16 w 302"/>
                <a:gd name="T105" fmla="*/ 84 h 302"/>
                <a:gd name="T106" fmla="*/ 33 w 302"/>
                <a:gd name="T107" fmla="*/ 56 h 302"/>
                <a:gd name="T108" fmla="*/ 56 w 302"/>
                <a:gd name="T109" fmla="*/ 33 h 302"/>
                <a:gd name="T110" fmla="*/ 85 w 302"/>
                <a:gd name="T111" fmla="*/ 14 h 302"/>
                <a:gd name="T112" fmla="*/ 116 w 302"/>
                <a:gd name="T113" fmla="*/ 4 h 302"/>
                <a:gd name="T114" fmla="*/ 152 w 302"/>
                <a:gd name="T115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2" h="302">
                  <a:moveTo>
                    <a:pt x="152" y="14"/>
                  </a:moveTo>
                  <a:lnTo>
                    <a:pt x="120" y="17"/>
                  </a:lnTo>
                  <a:lnTo>
                    <a:pt x="91" y="28"/>
                  </a:lnTo>
                  <a:lnTo>
                    <a:pt x="65" y="43"/>
                  </a:lnTo>
                  <a:lnTo>
                    <a:pt x="44" y="66"/>
                  </a:lnTo>
                  <a:lnTo>
                    <a:pt x="29" y="90"/>
                  </a:lnTo>
                  <a:lnTo>
                    <a:pt x="18" y="119"/>
                  </a:lnTo>
                  <a:lnTo>
                    <a:pt x="14" y="151"/>
                  </a:lnTo>
                  <a:lnTo>
                    <a:pt x="18" y="182"/>
                  </a:lnTo>
                  <a:lnTo>
                    <a:pt x="29" y="211"/>
                  </a:lnTo>
                  <a:lnTo>
                    <a:pt x="44" y="236"/>
                  </a:lnTo>
                  <a:lnTo>
                    <a:pt x="65" y="258"/>
                  </a:lnTo>
                  <a:lnTo>
                    <a:pt x="91" y="274"/>
                  </a:lnTo>
                  <a:lnTo>
                    <a:pt x="120" y="284"/>
                  </a:lnTo>
                  <a:lnTo>
                    <a:pt x="152" y="288"/>
                  </a:lnTo>
                  <a:lnTo>
                    <a:pt x="182" y="284"/>
                  </a:lnTo>
                  <a:lnTo>
                    <a:pt x="211" y="274"/>
                  </a:lnTo>
                  <a:lnTo>
                    <a:pt x="237" y="258"/>
                  </a:lnTo>
                  <a:lnTo>
                    <a:pt x="258" y="236"/>
                  </a:lnTo>
                  <a:lnTo>
                    <a:pt x="273" y="211"/>
                  </a:lnTo>
                  <a:lnTo>
                    <a:pt x="284" y="182"/>
                  </a:lnTo>
                  <a:lnTo>
                    <a:pt x="288" y="151"/>
                  </a:lnTo>
                  <a:lnTo>
                    <a:pt x="284" y="119"/>
                  </a:lnTo>
                  <a:lnTo>
                    <a:pt x="273" y="90"/>
                  </a:lnTo>
                  <a:lnTo>
                    <a:pt x="258" y="66"/>
                  </a:lnTo>
                  <a:lnTo>
                    <a:pt x="237" y="43"/>
                  </a:lnTo>
                  <a:lnTo>
                    <a:pt x="211" y="28"/>
                  </a:lnTo>
                  <a:lnTo>
                    <a:pt x="182" y="17"/>
                  </a:lnTo>
                  <a:lnTo>
                    <a:pt x="152" y="14"/>
                  </a:lnTo>
                  <a:close/>
                  <a:moveTo>
                    <a:pt x="152" y="0"/>
                  </a:moveTo>
                  <a:lnTo>
                    <a:pt x="186" y="4"/>
                  </a:lnTo>
                  <a:lnTo>
                    <a:pt x="217" y="14"/>
                  </a:lnTo>
                  <a:lnTo>
                    <a:pt x="246" y="33"/>
                  </a:lnTo>
                  <a:lnTo>
                    <a:pt x="269" y="56"/>
                  </a:lnTo>
                  <a:lnTo>
                    <a:pt x="286" y="84"/>
                  </a:lnTo>
                  <a:lnTo>
                    <a:pt x="298" y="117"/>
                  </a:lnTo>
                  <a:lnTo>
                    <a:pt x="302" y="151"/>
                  </a:lnTo>
                  <a:lnTo>
                    <a:pt x="298" y="185"/>
                  </a:lnTo>
                  <a:lnTo>
                    <a:pt x="286" y="217"/>
                  </a:lnTo>
                  <a:lnTo>
                    <a:pt x="269" y="245"/>
                  </a:lnTo>
                  <a:lnTo>
                    <a:pt x="246" y="268"/>
                  </a:lnTo>
                  <a:lnTo>
                    <a:pt x="217" y="287"/>
                  </a:lnTo>
                  <a:lnTo>
                    <a:pt x="186" y="297"/>
                  </a:lnTo>
                  <a:lnTo>
                    <a:pt x="152" y="302"/>
                  </a:lnTo>
                  <a:lnTo>
                    <a:pt x="116" y="297"/>
                  </a:lnTo>
                  <a:lnTo>
                    <a:pt x="85" y="287"/>
                  </a:lnTo>
                  <a:lnTo>
                    <a:pt x="56" y="268"/>
                  </a:lnTo>
                  <a:lnTo>
                    <a:pt x="33" y="245"/>
                  </a:lnTo>
                  <a:lnTo>
                    <a:pt x="16" y="217"/>
                  </a:lnTo>
                  <a:lnTo>
                    <a:pt x="4" y="185"/>
                  </a:lnTo>
                  <a:lnTo>
                    <a:pt x="0" y="151"/>
                  </a:lnTo>
                  <a:lnTo>
                    <a:pt x="4" y="117"/>
                  </a:lnTo>
                  <a:lnTo>
                    <a:pt x="16" y="84"/>
                  </a:lnTo>
                  <a:lnTo>
                    <a:pt x="33" y="56"/>
                  </a:lnTo>
                  <a:lnTo>
                    <a:pt x="56" y="33"/>
                  </a:lnTo>
                  <a:lnTo>
                    <a:pt x="85" y="14"/>
                  </a:lnTo>
                  <a:lnTo>
                    <a:pt x="116" y="4"/>
                  </a:lnTo>
                  <a:lnTo>
                    <a:pt x="15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03884" tIns="51942" rIns="103884" bIns="51942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969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39" name="Freeform 49">
              <a:extLst>
                <a:ext uri="{FF2B5EF4-FFF2-40B4-BE49-F238E27FC236}">
                  <a16:creationId xmlns:a16="http://schemas.microsoft.com/office/drawing/2014/main" id="{BAE4982D-2593-44CA-9C3F-C3478A8E3CC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040790" y="2921000"/>
              <a:ext cx="571500" cy="569913"/>
            </a:xfrm>
            <a:custGeom>
              <a:avLst/>
              <a:gdLst>
                <a:gd name="T0" fmla="*/ 147 w 360"/>
                <a:gd name="T1" fmla="*/ 17 h 359"/>
                <a:gd name="T2" fmla="*/ 88 w 360"/>
                <a:gd name="T3" fmla="*/ 42 h 359"/>
                <a:gd name="T4" fmla="*/ 43 w 360"/>
                <a:gd name="T5" fmla="*/ 87 h 359"/>
                <a:gd name="T6" fmla="*/ 18 w 360"/>
                <a:gd name="T7" fmla="*/ 147 h 359"/>
                <a:gd name="T8" fmla="*/ 18 w 360"/>
                <a:gd name="T9" fmla="*/ 212 h 359"/>
                <a:gd name="T10" fmla="*/ 43 w 360"/>
                <a:gd name="T11" fmla="*/ 273 h 359"/>
                <a:gd name="T12" fmla="*/ 88 w 360"/>
                <a:gd name="T13" fmla="*/ 317 h 359"/>
                <a:gd name="T14" fmla="*/ 147 w 360"/>
                <a:gd name="T15" fmla="*/ 342 h 359"/>
                <a:gd name="T16" fmla="*/ 213 w 360"/>
                <a:gd name="T17" fmla="*/ 342 h 359"/>
                <a:gd name="T18" fmla="*/ 272 w 360"/>
                <a:gd name="T19" fmla="*/ 317 h 359"/>
                <a:gd name="T20" fmla="*/ 317 w 360"/>
                <a:gd name="T21" fmla="*/ 273 h 359"/>
                <a:gd name="T22" fmla="*/ 342 w 360"/>
                <a:gd name="T23" fmla="*/ 212 h 359"/>
                <a:gd name="T24" fmla="*/ 342 w 360"/>
                <a:gd name="T25" fmla="*/ 147 h 359"/>
                <a:gd name="T26" fmla="*/ 317 w 360"/>
                <a:gd name="T27" fmla="*/ 87 h 359"/>
                <a:gd name="T28" fmla="*/ 272 w 360"/>
                <a:gd name="T29" fmla="*/ 42 h 359"/>
                <a:gd name="T30" fmla="*/ 213 w 360"/>
                <a:gd name="T31" fmla="*/ 17 h 359"/>
                <a:gd name="T32" fmla="*/ 181 w 360"/>
                <a:gd name="T33" fmla="*/ 0 h 359"/>
                <a:gd name="T34" fmla="*/ 250 w 360"/>
                <a:gd name="T35" fmla="*/ 13 h 359"/>
                <a:gd name="T36" fmla="*/ 308 w 360"/>
                <a:gd name="T37" fmla="*/ 53 h 359"/>
                <a:gd name="T38" fmla="*/ 346 w 360"/>
                <a:gd name="T39" fmla="*/ 110 h 359"/>
                <a:gd name="T40" fmla="*/ 360 w 360"/>
                <a:gd name="T41" fmla="*/ 180 h 359"/>
                <a:gd name="T42" fmla="*/ 346 w 360"/>
                <a:gd name="T43" fmla="*/ 249 h 359"/>
                <a:gd name="T44" fmla="*/ 308 w 360"/>
                <a:gd name="T45" fmla="*/ 307 h 359"/>
                <a:gd name="T46" fmla="*/ 250 w 360"/>
                <a:gd name="T47" fmla="*/ 346 h 359"/>
                <a:gd name="T48" fmla="*/ 181 w 360"/>
                <a:gd name="T49" fmla="*/ 359 h 359"/>
                <a:gd name="T50" fmla="*/ 110 w 360"/>
                <a:gd name="T51" fmla="*/ 346 h 359"/>
                <a:gd name="T52" fmla="*/ 52 w 360"/>
                <a:gd name="T53" fmla="*/ 307 h 359"/>
                <a:gd name="T54" fmla="*/ 14 w 360"/>
                <a:gd name="T55" fmla="*/ 249 h 359"/>
                <a:gd name="T56" fmla="*/ 0 w 360"/>
                <a:gd name="T57" fmla="*/ 180 h 359"/>
                <a:gd name="T58" fmla="*/ 14 w 360"/>
                <a:gd name="T59" fmla="*/ 110 h 359"/>
                <a:gd name="T60" fmla="*/ 52 w 360"/>
                <a:gd name="T61" fmla="*/ 53 h 359"/>
                <a:gd name="T62" fmla="*/ 110 w 360"/>
                <a:gd name="T63" fmla="*/ 13 h 359"/>
                <a:gd name="T64" fmla="*/ 181 w 360"/>
                <a:gd name="T65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0" h="359">
                  <a:moveTo>
                    <a:pt x="181" y="15"/>
                  </a:moveTo>
                  <a:lnTo>
                    <a:pt x="147" y="17"/>
                  </a:lnTo>
                  <a:lnTo>
                    <a:pt x="115" y="26"/>
                  </a:lnTo>
                  <a:lnTo>
                    <a:pt x="88" y="42"/>
                  </a:lnTo>
                  <a:lnTo>
                    <a:pt x="63" y="63"/>
                  </a:lnTo>
                  <a:lnTo>
                    <a:pt x="43" y="87"/>
                  </a:lnTo>
                  <a:lnTo>
                    <a:pt x="27" y="115"/>
                  </a:lnTo>
                  <a:lnTo>
                    <a:pt x="18" y="147"/>
                  </a:lnTo>
                  <a:lnTo>
                    <a:pt x="14" y="180"/>
                  </a:lnTo>
                  <a:lnTo>
                    <a:pt x="18" y="212"/>
                  </a:lnTo>
                  <a:lnTo>
                    <a:pt x="27" y="244"/>
                  </a:lnTo>
                  <a:lnTo>
                    <a:pt x="43" y="273"/>
                  </a:lnTo>
                  <a:lnTo>
                    <a:pt x="63" y="296"/>
                  </a:lnTo>
                  <a:lnTo>
                    <a:pt x="88" y="317"/>
                  </a:lnTo>
                  <a:lnTo>
                    <a:pt x="115" y="333"/>
                  </a:lnTo>
                  <a:lnTo>
                    <a:pt x="147" y="342"/>
                  </a:lnTo>
                  <a:lnTo>
                    <a:pt x="181" y="345"/>
                  </a:lnTo>
                  <a:lnTo>
                    <a:pt x="213" y="342"/>
                  </a:lnTo>
                  <a:lnTo>
                    <a:pt x="245" y="333"/>
                  </a:lnTo>
                  <a:lnTo>
                    <a:pt x="272" y="317"/>
                  </a:lnTo>
                  <a:lnTo>
                    <a:pt x="297" y="296"/>
                  </a:lnTo>
                  <a:lnTo>
                    <a:pt x="317" y="273"/>
                  </a:lnTo>
                  <a:lnTo>
                    <a:pt x="333" y="244"/>
                  </a:lnTo>
                  <a:lnTo>
                    <a:pt x="342" y="212"/>
                  </a:lnTo>
                  <a:lnTo>
                    <a:pt x="346" y="180"/>
                  </a:lnTo>
                  <a:lnTo>
                    <a:pt x="342" y="147"/>
                  </a:lnTo>
                  <a:lnTo>
                    <a:pt x="333" y="115"/>
                  </a:lnTo>
                  <a:lnTo>
                    <a:pt x="317" y="87"/>
                  </a:lnTo>
                  <a:lnTo>
                    <a:pt x="297" y="63"/>
                  </a:lnTo>
                  <a:lnTo>
                    <a:pt x="272" y="42"/>
                  </a:lnTo>
                  <a:lnTo>
                    <a:pt x="245" y="26"/>
                  </a:lnTo>
                  <a:lnTo>
                    <a:pt x="213" y="17"/>
                  </a:lnTo>
                  <a:lnTo>
                    <a:pt x="181" y="15"/>
                  </a:lnTo>
                  <a:close/>
                  <a:moveTo>
                    <a:pt x="181" y="0"/>
                  </a:moveTo>
                  <a:lnTo>
                    <a:pt x="216" y="3"/>
                  </a:lnTo>
                  <a:lnTo>
                    <a:pt x="250" y="13"/>
                  </a:lnTo>
                  <a:lnTo>
                    <a:pt x="280" y="30"/>
                  </a:lnTo>
                  <a:lnTo>
                    <a:pt x="308" y="53"/>
                  </a:lnTo>
                  <a:lnTo>
                    <a:pt x="329" y="79"/>
                  </a:lnTo>
                  <a:lnTo>
                    <a:pt x="346" y="110"/>
                  </a:lnTo>
                  <a:lnTo>
                    <a:pt x="356" y="143"/>
                  </a:lnTo>
                  <a:lnTo>
                    <a:pt x="360" y="180"/>
                  </a:lnTo>
                  <a:lnTo>
                    <a:pt x="356" y="216"/>
                  </a:lnTo>
                  <a:lnTo>
                    <a:pt x="346" y="249"/>
                  </a:lnTo>
                  <a:lnTo>
                    <a:pt x="329" y="280"/>
                  </a:lnTo>
                  <a:lnTo>
                    <a:pt x="308" y="307"/>
                  </a:lnTo>
                  <a:lnTo>
                    <a:pt x="280" y="329"/>
                  </a:lnTo>
                  <a:lnTo>
                    <a:pt x="250" y="346"/>
                  </a:lnTo>
                  <a:lnTo>
                    <a:pt x="216" y="356"/>
                  </a:lnTo>
                  <a:lnTo>
                    <a:pt x="181" y="359"/>
                  </a:lnTo>
                  <a:lnTo>
                    <a:pt x="144" y="356"/>
                  </a:lnTo>
                  <a:lnTo>
                    <a:pt x="110" y="346"/>
                  </a:lnTo>
                  <a:lnTo>
                    <a:pt x="80" y="329"/>
                  </a:lnTo>
                  <a:lnTo>
                    <a:pt x="52" y="307"/>
                  </a:lnTo>
                  <a:lnTo>
                    <a:pt x="31" y="280"/>
                  </a:lnTo>
                  <a:lnTo>
                    <a:pt x="14" y="249"/>
                  </a:lnTo>
                  <a:lnTo>
                    <a:pt x="4" y="216"/>
                  </a:lnTo>
                  <a:lnTo>
                    <a:pt x="0" y="180"/>
                  </a:lnTo>
                  <a:lnTo>
                    <a:pt x="4" y="143"/>
                  </a:lnTo>
                  <a:lnTo>
                    <a:pt x="14" y="110"/>
                  </a:lnTo>
                  <a:lnTo>
                    <a:pt x="31" y="79"/>
                  </a:lnTo>
                  <a:lnTo>
                    <a:pt x="52" y="53"/>
                  </a:lnTo>
                  <a:lnTo>
                    <a:pt x="80" y="30"/>
                  </a:lnTo>
                  <a:lnTo>
                    <a:pt x="110" y="13"/>
                  </a:lnTo>
                  <a:lnTo>
                    <a:pt x="144" y="3"/>
                  </a:lnTo>
                  <a:lnTo>
                    <a:pt x="18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03884" tIns="51942" rIns="103884" bIns="51942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969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40" name="Freeform 50">
              <a:extLst>
                <a:ext uri="{FF2B5EF4-FFF2-40B4-BE49-F238E27FC236}">
                  <a16:creationId xmlns:a16="http://schemas.microsoft.com/office/drawing/2014/main" id="{066CB459-68CA-4184-9524-72E25FCE9E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94753" y="2874963"/>
              <a:ext cx="663575" cy="663575"/>
            </a:xfrm>
            <a:custGeom>
              <a:avLst/>
              <a:gdLst>
                <a:gd name="T0" fmla="*/ 170 w 418"/>
                <a:gd name="T1" fmla="*/ 19 h 418"/>
                <a:gd name="T2" fmla="*/ 101 w 418"/>
                <a:gd name="T3" fmla="*/ 48 h 418"/>
                <a:gd name="T4" fmla="*/ 47 w 418"/>
                <a:gd name="T5" fmla="*/ 100 h 418"/>
                <a:gd name="T6" fmla="*/ 19 w 418"/>
                <a:gd name="T7" fmla="*/ 169 h 418"/>
                <a:gd name="T8" fmla="*/ 19 w 418"/>
                <a:gd name="T9" fmla="*/ 248 h 418"/>
                <a:gd name="T10" fmla="*/ 47 w 418"/>
                <a:gd name="T11" fmla="*/ 317 h 418"/>
                <a:gd name="T12" fmla="*/ 101 w 418"/>
                <a:gd name="T13" fmla="*/ 370 h 418"/>
                <a:gd name="T14" fmla="*/ 170 w 418"/>
                <a:gd name="T15" fmla="*/ 398 h 418"/>
                <a:gd name="T16" fmla="*/ 248 w 418"/>
                <a:gd name="T17" fmla="*/ 398 h 418"/>
                <a:gd name="T18" fmla="*/ 317 w 418"/>
                <a:gd name="T19" fmla="*/ 370 h 418"/>
                <a:gd name="T20" fmla="*/ 371 w 418"/>
                <a:gd name="T21" fmla="*/ 317 h 418"/>
                <a:gd name="T22" fmla="*/ 399 w 418"/>
                <a:gd name="T23" fmla="*/ 248 h 418"/>
                <a:gd name="T24" fmla="*/ 399 w 418"/>
                <a:gd name="T25" fmla="*/ 169 h 418"/>
                <a:gd name="T26" fmla="*/ 371 w 418"/>
                <a:gd name="T27" fmla="*/ 100 h 418"/>
                <a:gd name="T28" fmla="*/ 317 w 418"/>
                <a:gd name="T29" fmla="*/ 48 h 418"/>
                <a:gd name="T30" fmla="*/ 248 w 418"/>
                <a:gd name="T31" fmla="*/ 19 h 418"/>
                <a:gd name="T32" fmla="*/ 210 w 418"/>
                <a:gd name="T33" fmla="*/ 0 h 418"/>
                <a:gd name="T34" fmla="*/ 282 w 418"/>
                <a:gd name="T35" fmla="*/ 12 h 418"/>
                <a:gd name="T36" fmla="*/ 343 w 418"/>
                <a:gd name="T37" fmla="*/ 49 h 418"/>
                <a:gd name="T38" fmla="*/ 389 w 418"/>
                <a:gd name="T39" fmla="*/ 104 h 418"/>
                <a:gd name="T40" fmla="*/ 414 w 418"/>
                <a:gd name="T41" fmla="*/ 171 h 418"/>
                <a:gd name="T42" fmla="*/ 414 w 418"/>
                <a:gd name="T43" fmla="*/ 247 h 418"/>
                <a:gd name="T44" fmla="*/ 389 w 418"/>
                <a:gd name="T45" fmla="*/ 313 h 418"/>
                <a:gd name="T46" fmla="*/ 343 w 418"/>
                <a:gd name="T47" fmla="*/ 368 h 418"/>
                <a:gd name="T48" fmla="*/ 282 w 418"/>
                <a:gd name="T49" fmla="*/ 405 h 418"/>
                <a:gd name="T50" fmla="*/ 210 w 418"/>
                <a:gd name="T51" fmla="*/ 418 h 418"/>
                <a:gd name="T52" fmla="*/ 136 w 418"/>
                <a:gd name="T53" fmla="*/ 405 h 418"/>
                <a:gd name="T54" fmla="*/ 75 w 418"/>
                <a:gd name="T55" fmla="*/ 368 h 418"/>
                <a:gd name="T56" fmla="*/ 29 w 418"/>
                <a:gd name="T57" fmla="*/ 313 h 418"/>
                <a:gd name="T58" fmla="*/ 4 w 418"/>
                <a:gd name="T59" fmla="*/ 247 h 418"/>
                <a:gd name="T60" fmla="*/ 4 w 418"/>
                <a:gd name="T61" fmla="*/ 171 h 418"/>
                <a:gd name="T62" fmla="*/ 29 w 418"/>
                <a:gd name="T63" fmla="*/ 104 h 418"/>
                <a:gd name="T64" fmla="*/ 75 w 418"/>
                <a:gd name="T65" fmla="*/ 49 h 418"/>
                <a:gd name="T66" fmla="*/ 136 w 418"/>
                <a:gd name="T67" fmla="*/ 12 h 418"/>
                <a:gd name="T68" fmla="*/ 210 w 418"/>
                <a:gd name="T69" fmla="*/ 0 h 4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18" h="418">
                  <a:moveTo>
                    <a:pt x="210" y="15"/>
                  </a:moveTo>
                  <a:lnTo>
                    <a:pt x="170" y="19"/>
                  </a:lnTo>
                  <a:lnTo>
                    <a:pt x="134" y="29"/>
                  </a:lnTo>
                  <a:lnTo>
                    <a:pt x="101" y="48"/>
                  </a:lnTo>
                  <a:lnTo>
                    <a:pt x="72" y="71"/>
                  </a:lnTo>
                  <a:lnTo>
                    <a:pt x="47" y="100"/>
                  </a:lnTo>
                  <a:lnTo>
                    <a:pt x="30" y="133"/>
                  </a:lnTo>
                  <a:lnTo>
                    <a:pt x="19" y="169"/>
                  </a:lnTo>
                  <a:lnTo>
                    <a:pt x="15" y="209"/>
                  </a:lnTo>
                  <a:lnTo>
                    <a:pt x="19" y="248"/>
                  </a:lnTo>
                  <a:lnTo>
                    <a:pt x="30" y="285"/>
                  </a:lnTo>
                  <a:lnTo>
                    <a:pt x="47" y="317"/>
                  </a:lnTo>
                  <a:lnTo>
                    <a:pt x="72" y="346"/>
                  </a:lnTo>
                  <a:lnTo>
                    <a:pt x="101" y="370"/>
                  </a:lnTo>
                  <a:lnTo>
                    <a:pt x="134" y="388"/>
                  </a:lnTo>
                  <a:lnTo>
                    <a:pt x="170" y="398"/>
                  </a:lnTo>
                  <a:lnTo>
                    <a:pt x="210" y="404"/>
                  </a:lnTo>
                  <a:lnTo>
                    <a:pt x="248" y="398"/>
                  </a:lnTo>
                  <a:lnTo>
                    <a:pt x="284" y="388"/>
                  </a:lnTo>
                  <a:lnTo>
                    <a:pt x="317" y="370"/>
                  </a:lnTo>
                  <a:lnTo>
                    <a:pt x="346" y="346"/>
                  </a:lnTo>
                  <a:lnTo>
                    <a:pt x="371" y="317"/>
                  </a:lnTo>
                  <a:lnTo>
                    <a:pt x="388" y="285"/>
                  </a:lnTo>
                  <a:lnTo>
                    <a:pt x="399" y="248"/>
                  </a:lnTo>
                  <a:lnTo>
                    <a:pt x="403" y="209"/>
                  </a:lnTo>
                  <a:lnTo>
                    <a:pt x="399" y="169"/>
                  </a:lnTo>
                  <a:lnTo>
                    <a:pt x="388" y="133"/>
                  </a:lnTo>
                  <a:lnTo>
                    <a:pt x="371" y="100"/>
                  </a:lnTo>
                  <a:lnTo>
                    <a:pt x="346" y="71"/>
                  </a:lnTo>
                  <a:lnTo>
                    <a:pt x="317" y="48"/>
                  </a:lnTo>
                  <a:lnTo>
                    <a:pt x="284" y="29"/>
                  </a:lnTo>
                  <a:lnTo>
                    <a:pt x="248" y="19"/>
                  </a:lnTo>
                  <a:lnTo>
                    <a:pt x="210" y="15"/>
                  </a:lnTo>
                  <a:close/>
                  <a:moveTo>
                    <a:pt x="210" y="0"/>
                  </a:moveTo>
                  <a:lnTo>
                    <a:pt x="246" y="3"/>
                  </a:lnTo>
                  <a:lnTo>
                    <a:pt x="282" y="12"/>
                  </a:lnTo>
                  <a:lnTo>
                    <a:pt x="314" y="28"/>
                  </a:lnTo>
                  <a:lnTo>
                    <a:pt x="343" y="49"/>
                  </a:lnTo>
                  <a:lnTo>
                    <a:pt x="368" y="74"/>
                  </a:lnTo>
                  <a:lnTo>
                    <a:pt x="389" y="104"/>
                  </a:lnTo>
                  <a:lnTo>
                    <a:pt x="405" y="135"/>
                  </a:lnTo>
                  <a:lnTo>
                    <a:pt x="414" y="171"/>
                  </a:lnTo>
                  <a:lnTo>
                    <a:pt x="418" y="209"/>
                  </a:lnTo>
                  <a:lnTo>
                    <a:pt x="414" y="247"/>
                  </a:lnTo>
                  <a:lnTo>
                    <a:pt x="405" y="282"/>
                  </a:lnTo>
                  <a:lnTo>
                    <a:pt x="389" y="313"/>
                  </a:lnTo>
                  <a:lnTo>
                    <a:pt x="368" y="343"/>
                  </a:lnTo>
                  <a:lnTo>
                    <a:pt x="343" y="368"/>
                  </a:lnTo>
                  <a:lnTo>
                    <a:pt x="314" y="389"/>
                  </a:lnTo>
                  <a:lnTo>
                    <a:pt x="282" y="405"/>
                  </a:lnTo>
                  <a:lnTo>
                    <a:pt x="246" y="414"/>
                  </a:lnTo>
                  <a:lnTo>
                    <a:pt x="210" y="418"/>
                  </a:lnTo>
                  <a:lnTo>
                    <a:pt x="172" y="414"/>
                  </a:lnTo>
                  <a:lnTo>
                    <a:pt x="136" y="405"/>
                  </a:lnTo>
                  <a:lnTo>
                    <a:pt x="104" y="389"/>
                  </a:lnTo>
                  <a:lnTo>
                    <a:pt x="75" y="368"/>
                  </a:lnTo>
                  <a:lnTo>
                    <a:pt x="50" y="343"/>
                  </a:lnTo>
                  <a:lnTo>
                    <a:pt x="29" y="313"/>
                  </a:lnTo>
                  <a:lnTo>
                    <a:pt x="13" y="282"/>
                  </a:lnTo>
                  <a:lnTo>
                    <a:pt x="4" y="247"/>
                  </a:lnTo>
                  <a:lnTo>
                    <a:pt x="0" y="209"/>
                  </a:lnTo>
                  <a:lnTo>
                    <a:pt x="4" y="171"/>
                  </a:lnTo>
                  <a:lnTo>
                    <a:pt x="13" y="135"/>
                  </a:lnTo>
                  <a:lnTo>
                    <a:pt x="29" y="104"/>
                  </a:lnTo>
                  <a:lnTo>
                    <a:pt x="50" y="74"/>
                  </a:lnTo>
                  <a:lnTo>
                    <a:pt x="75" y="49"/>
                  </a:lnTo>
                  <a:lnTo>
                    <a:pt x="104" y="28"/>
                  </a:lnTo>
                  <a:lnTo>
                    <a:pt x="136" y="12"/>
                  </a:lnTo>
                  <a:lnTo>
                    <a:pt x="172" y="3"/>
                  </a:lnTo>
                  <a:lnTo>
                    <a:pt x="21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103884" tIns="51942" rIns="103884" bIns="51942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969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41" name="Rectangle 51">
              <a:extLst>
                <a:ext uri="{FF2B5EF4-FFF2-40B4-BE49-F238E27FC236}">
                  <a16:creationId xmlns:a16="http://schemas.microsoft.com/office/drawing/2014/main" id="{8B7689FA-3FC3-42BA-9F0A-875FA2DFAA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5915" y="3195638"/>
              <a:ext cx="287338" cy="2222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103884" tIns="51942" rIns="103884" bIns="51942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969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42" name="Rectangle 52">
              <a:extLst>
                <a:ext uri="{FF2B5EF4-FFF2-40B4-BE49-F238E27FC236}">
                  <a16:creationId xmlns:a16="http://schemas.microsoft.com/office/drawing/2014/main" id="{3DE7F8B4-C527-4CD3-8A55-3E7C8ED008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5428" y="3343275"/>
              <a:ext cx="22225" cy="228600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103884" tIns="51942" rIns="103884" bIns="51942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969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43" name="Rectangle 53">
              <a:extLst>
                <a:ext uri="{FF2B5EF4-FFF2-40B4-BE49-F238E27FC236}">
                  <a16:creationId xmlns:a16="http://schemas.microsoft.com/office/drawing/2014/main" id="{C0095E97-870F-4EB9-806A-D01378FC81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1415" y="3195638"/>
              <a:ext cx="285750" cy="22225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103884" tIns="51942" rIns="103884" bIns="51942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969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  <p:sp>
          <p:nvSpPr>
            <p:cNvPr id="44" name="Rectangle 54">
              <a:extLst>
                <a:ext uri="{FF2B5EF4-FFF2-40B4-BE49-F238E27FC236}">
                  <a16:creationId xmlns:a16="http://schemas.microsoft.com/office/drawing/2014/main" id="{8B92E82C-7521-4CCF-94E8-C32C713CE9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5428" y="2840038"/>
              <a:ext cx="22225" cy="228600"/>
            </a:xfrm>
            <a:prstGeom prst="rect">
              <a:avLst/>
            </a:prstGeom>
            <a:grpFill/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103884" tIns="51942" rIns="103884" bIns="51942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969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cs typeface="Arial" charset="0"/>
              </a:endParaRPr>
            </a:p>
          </p:txBody>
        </p:sp>
      </p:grp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9C4505F0-A1F4-461B-8489-A9B4383DD9A8}"/>
              </a:ext>
            </a:extLst>
          </p:cNvPr>
          <p:cNvSpPr/>
          <p:nvPr/>
        </p:nvSpPr>
        <p:spPr>
          <a:xfrm>
            <a:off x="242154" y="2712623"/>
            <a:ext cx="2681353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793" indent="-19479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300" dirty="0" smtClean="0">
                <a:latin typeface="Arial" charset="0"/>
                <a:ea typeface="Times New Roman"/>
                <a:cs typeface="Arial" charset="0"/>
              </a:rPr>
              <a:t>издание приказа </a:t>
            </a:r>
            <a:r>
              <a:rPr lang="ru-RU" sz="1300" dirty="0">
                <a:latin typeface="Arial" charset="0"/>
                <a:ea typeface="Times New Roman"/>
                <a:cs typeface="Arial" charset="0"/>
              </a:rPr>
              <a:t>о создании </a:t>
            </a:r>
            <a:r>
              <a:rPr lang="ru-RU" sz="1300" dirty="0" smtClean="0">
                <a:latin typeface="Arial" charset="0"/>
                <a:ea typeface="Times New Roman"/>
                <a:cs typeface="Arial" charset="0"/>
              </a:rPr>
              <a:t>рабочей группы проекта</a:t>
            </a:r>
            <a:endParaRPr lang="ru-RU" sz="1300" dirty="0">
              <a:latin typeface="Arial" charset="0"/>
              <a:ea typeface="Times New Roman"/>
              <a:cs typeface="Arial" charset="0"/>
            </a:endParaRPr>
          </a:p>
          <a:p>
            <a:pPr marL="194793" indent="-19479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300" dirty="0">
                <a:latin typeface="Arial" charset="0"/>
                <a:ea typeface="Times New Roman"/>
                <a:cs typeface="Arial" charset="0"/>
              </a:rPr>
              <a:t>утверждение карточки проекта</a:t>
            </a:r>
          </a:p>
          <a:p>
            <a:pPr marL="194793" indent="-19479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300" dirty="0" smtClean="0">
                <a:latin typeface="Arial" charset="0"/>
                <a:ea typeface="Times New Roman"/>
                <a:cs typeface="Arial" charset="0"/>
              </a:rPr>
              <a:t>Проведение консультации членам рабочей группы </a:t>
            </a:r>
            <a:r>
              <a:rPr lang="ru-RU" sz="1300" dirty="0">
                <a:latin typeface="Arial" charset="0"/>
                <a:ea typeface="Times New Roman"/>
                <a:cs typeface="Arial" charset="0"/>
              </a:rPr>
              <a:t>методике реализации проекта </a:t>
            </a:r>
          </a:p>
          <a:p>
            <a:pPr marL="194793" indent="-19479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300" dirty="0">
                <a:latin typeface="Arial" charset="0"/>
                <a:ea typeface="Times New Roman"/>
                <a:cs typeface="Arial" charset="0"/>
              </a:rPr>
              <a:t>сбор информации о текущем состоянии</a:t>
            </a:r>
            <a:endParaRPr lang="ru-RU" sz="1300" dirty="0">
              <a:latin typeface="Arial" charset="0"/>
              <a:cs typeface="Arial" charset="0"/>
            </a:endParaRPr>
          </a:p>
          <a:p>
            <a:pPr marL="194793" indent="-19479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300" dirty="0">
                <a:latin typeface="Arial" charset="0"/>
                <a:ea typeface="Times New Roman"/>
                <a:cs typeface="Arial" charset="0"/>
              </a:rPr>
              <a:t>выявление проблем</a:t>
            </a:r>
            <a:endParaRPr lang="ru-RU" sz="1300" dirty="0">
              <a:latin typeface="Arial" charset="0"/>
              <a:cs typeface="Arial" charset="0"/>
            </a:endParaRPr>
          </a:p>
          <a:p>
            <a:pPr marL="194793" indent="-19479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300" dirty="0">
                <a:latin typeface="Arial" charset="0"/>
                <a:ea typeface="Times New Roman"/>
                <a:cs typeface="Arial" charset="0"/>
              </a:rPr>
              <a:t>определение целей</a:t>
            </a:r>
          </a:p>
          <a:p>
            <a:pPr marL="194793" indent="-19479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300" dirty="0">
                <a:latin typeface="Arial" charset="0"/>
                <a:cs typeface="Arial" charset="0"/>
              </a:rPr>
              <a:t>составление карт текущего целевого состояния процессов</a:t>
            </a: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44B6AEF7-71ED-4B1D-9FDA-F8BD56C7046C}"/>
              </a:ext>
            </a:extLst>
          </p:cNvPr>
          <p:cNvSpPr/>
          <p:nvPr/>
        </p:nvSpPr>
        <p:spPr>
          <a:xfrm>
            <a:off x="2835978" y="2693863"/>
            <a:ext cx="2366958" cy="2821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793" indent="-19479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364" dirty="0">
                <a:latin typeface="Arial" charset="0"/>
                <a:ea typeface="Times New Roman"/>
                <a:cs typeface="Arial" charset="0"/>
              </a:rPr>
              <a:t>определение </a:t>
            </a:r>
            <a:br>
              <a:rPr lang="ru-RU" sz="1364" dirty="0">
                <a:latin typeface="Arial" charset="0"/>
                <a:ea typeface="Times New Roman"/>
                <a:cs typeface="Arial" charset="0"/>
              </a:rPr>
            </a:br>
            <a:r>
              <a:rPr lang="ru-RU" sz="1364" dirty="0">
                <a:latin typeface="Arial" charset="0"/>
                <a:ea typeface="Times New Roman"/>
                <a:cs typeface="Arial" charset="0"/>
              </a:rPr>
              <a:t>задач</a:t>
            </a:r>
          </a:p>
          <a:p>
            <a:pPr marL="194793" indent="-19479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364" dirty="0">
                <a:latin typeface="Arial" charset="0"/>
                <a:ea typeface="Times New Roman"/>
                <a:cs typeface="Arial" charset="0"/>
              </a:rPr>
              <a:t>планирование мероприятий</a:t>
            </a:r>
          </a:p>
          <a:p>
            <a:pPr marL="194793" indent="-19479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364" dirty="0">
                <a:latin typeface="Arial" charset="0"/>
                <a:ea typeface="Times New Roman"/>
                <a:cs typeface="Arial" charset="0"/>
              </a:rPr>
              <a:t>старт выполнения мероприятий, проведение «K</a:t>
            </a:r>
            <a:r>
              <a:rPr lang="en-US" sz="1364" dirty="0">
                <a:latin typeface="Arial" charset="0"/>
                <a:ea typeface="Times New Roman"/>
                <a:cs typeface="Arial" charset="0"/>
              </a:rPr>
              <a:t>ick</a:t>
            </a:r>
            <a:r>
              <a:rPr lang="ru-RU" sz="1364" dirty="0">
                <a:latin typeface="Arial" charset="0"/>
                <a:ea typeface="Times New Roman"/>
                <a:cs typeface="Arial" charset="0"/>
              </a:rPr>
              <a:t>-</a:t>
            </a:r>
            <a:r>
              <a:rPr lang="ru-RU" sz="1364" dirty="0" err="1">
                <a:latin typeface="Arial" charset="0"/>
                <a:ea typeface="Times New Roman"/>
                <a:cs typeface="Arial" charset="0"/>
              </a:rPr>
              <a:t>off</a:t>
            </a:r>
            <a:r>
              <a:rPr lang="ru-RU" sz="1364" dirty="0">
                <a:latin typeface="Arial" charset="0"/>
                <a:ea typeface="Times New Roman"/>
                <a:cs typeface="Arial" charset="0"/>
              </a:rPr>
              <a:t>» - официальное объявление – о начале реализации мероприятий, утвержденных </a:t>
            </a:r>
            <a:r>
              <a:rPr lang="ru-RU" sz="1364" dirty="0" smtClean="0">
                <a:latin typeface="Arial" charset="0"/>
                <a:ea typeface="Times New Roman"/>
                <a:cs typeface="Arial" charset="0"/>
              </a:rPr>
              <a:t>директором </a:t>
            </a:r>
            <a:endParaRPr lang="ru-RU" sz="1364" dirty="0">
              <a:latin typeface="Arial" charset="0"/>
              <a:ea typeface="Times New Roman"/>
              <a:cs typeface="Arial" charset="0"/>
            </a:endParaRP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BD2E2743-1FB0-4856-B7BD-380DC7850C06}"/>
              </a:ext>
            </a:extLst>
          </p:cNvPr>
          <p:cNvSpPr/>
          <p:nvPr/>
        </p:nvSpPr>
        <p:spPr>
          <a:xfrm>
            <a:off x="5144622" y="2736178"/>
            <a:ext cx="2064201" cy="1771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793" indent="-19479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364" dirty="0">
                <a:latin typeface="Arial" charset="0"/>
                <a:ea typeface="Times New Roman"/>
                <a:cs typeface="Arial" charset="0"/>
              </a:rPr>
              <a:t>выполнение мероприятий</a:t>
            </a:r>
          </a:p>
          <a:p>
            <a:pPr marL="194793" indent="-19479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364" dirty="0">
                <a:latin typeface="Arial" charset="0"/>
                <a:ea typeface="Times New Roman"/>
                <a:cs typeface="Arial" charset="0"/>
              </a:rPr>
              <a:t>промежуточная оценка результатов реализации проектов</a:t>
            </a:r>
          </a:p>
          <a:p>
            <a:pPr marL="194793" indent="-19479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364" dirty="0">
                <a:latin typeface="Arial" charset="0"/>
                <a:ea typeface="Times New Roman"/>
                <a:cs typeface="Arial" charset="0"/>
              </a:rPr>
              <a:t>стандартизация</a:t>
            </a:r>
          </a:p>
          <a:p>
            <a:pPr marL="194793" indent="-19479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364" dirty="0">
                <a:latin typeface="Arial" charset="0"/>
                <a:ea typeface="Times New Roman"/>
                <a:cs typeface="Arial" charset="0"/>
              </a:rPr>
              <a:t>балансировка</a:t>
            </a: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4DA5DA36-5D7D-46D0-ABB9-E0AA514D7C05}"/>
              </a:ext>
            </a:extLst>
          </p:cNvPr>
          <p:cNvSpPr/>
          <p:nvPr/>
        </p:nvSpPr>
        <p:spPr>
          <a:xfrm>
            <a:off x="7107017" y="2753068"/>
            <a:ext cx="1644178" cy="21916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4793" indent="-19479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364" dirty="0">
                <a:latin typeface="Arial" charset="0"/>
                <a:ea typeface="Times New Roman"/>
                <a:cs typeface="Arial" charset="0"/>
              </a:rPr>
              <a:t>производственный контроль</a:t>
            </a:r>
          </a:p>
          <a:p>
            <a:pPr marL="194793" indent="-19479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364" dirty="0">
                <a:latin typeface="Arial" charset="0"/>
                <a:ea typeface="Times New Roman"/>
                <a:cs typeface="Arial" charset="0"/>
              </a:rPr>
              <a:t>мониторинг</a:t>
            </a:r>
          </a:p>
          <a:p>
            <a:pPr marL="194793" indent="-19479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364" dirty="0">
                <a:latin typeface="Arial" charset="0"/>
                <a:ea typeface="Times New Roman"/>
                <a:cs typeface="Arial" charset="0"/>
              </a:rPr>
              <a:t>корректировка мероприятий</a:t>
            </a:r>
          </a:p>
          <a:p>
            <a:pPr marL="194793" indent="-19479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364" dirty="0">
                <a:latin typeface="Arial" charset="0"/>
                <a:ea typeface="Times New Roman"/>
                <a:cs typeface="Arial" charset="0"/>
              </a:rPr>
              <a:t>оперативные улучшения</a:t>
            </a:r>
          </a:p>
          <a:p>
            <a:pPr marL="194793" indent="-194793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364" dirty="0">
                <a:latin typeface="Arial" charset="0"/>
                <a:ea typeface="Times New Roman"/>
                <a:cs typeface="Arial" charset="0"/>
              </a:rPr>
              <a:t>Утверждение стандартов/регламентов</a:t>
            </a:r>
          </a:p>
        </p:txBody>
      </p:sp>
      <p:grpSp>
        <p:nvGrpSpPr>
          <p:cNvPr id="21" name="Группа 71">
            <a:extLst>
              <a:ext uri="{FF2B5EF4-FFF2-40B4-BE49-F238E27FC236}">
                <a16:creationId xmlns:a16="http://schemas.microsoft.com/office/drawing/2014/main" id="{A95C7719-4D02-4A74-B9AA-26C4B0771756}"/>
              </a:ext>
            </a:extLst>
          </p:cNvPr>
          <p:cNvGrpSpPr/>
          <p:nvPr/>
        </p:nvGrpSpPr>
        <p:grpSpPr>
          <a:xfrm>
            <a:off x="6515199" y="1549057"/>
            <a:ext cx="226828" cy="419261"/>
            <a:chOff x="5915771" y="1076246"/>
            <a:chExt cx="274842" cy="418705"/>
          </a:xfrm>
        </p:grpSpPr>
        <p:sp>
          <p:nvSpPr>
            <p:cNvPr id="73" name="Пятиугольник 84">
              <a:extLst>
                <a:ext uri="{FF2B5EF4-FFF2-40B4-BE49-F238E27FC236}">
                  <a16:creationId xmlns:a16="http://schemas.microsoft.com/office/drawing/2014/main" id="{FBCCD20F-9E54-4E59-838D-771DDF18CBB1}"/>
                </a:ext>
              </a:extLst>
            </p:cNvPr>
            <p:cNvSpPr/>
            <p:nvPr/>
          </p:nvSpPr>
          <p:spPr>
            <a:xfrm>
              <a:off x="5947273" y="1076246"/>
              <a:ext cx="243340" cy="142774"/>
            </a:xfrm>
            <a:prstGeom prst="homePlate">
              <a:avLst/>
            </a:prstGeom>
            <a:solidFill>
              <a:srgbClr val="DAF7D3"/>
            </a:solidFill>
            <a:ln w="3175" cap="flat" cmpd="sng" algn="ctr">
              <a:solidFill>
                <a:srgbClr val="AFEEA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969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cxnSp>
          <p:nvCxnSpPr>
            <p:cNvPr id="74" name="Прямая соединительная линия 73">
              <a:extLst>
                <a:ext uri="{FF2B5EF4-FFF2-40B4-BE49-F238E27FC236}">
                  <a16:creationId xmlns:a16="http://schemas.microsoft.com/office/drawing/2014/main" id="{73F89DD7-2CDA-4F08-8EF6-24A26B9B248C}"/>
                </a:ext>
              </a:extLst>
            </p:cNvPr>
            <p:cNvCxnSpPr>
              <a:cxnSpLocks/>
            </p:cNvCxnSpPr>
            <p:nvPr/>
          </p:nvCxnSpPr>
          <p:spPr>
            <a:xfrm>
              <a:off x="5946804" y="1096533"/>
              <a:ext cx="0" cy="306556"/>
            </a:xfrm>
            <a:prstGeom prst="line">
              <a:avLst/>
            </a:prstGeom>
            <a:noFill/>
            <a:ln w="9525" cap="flat" cmpd="sng" algn="ctr">
              <a:solidFill>
                <a:srgbClr val="90CDD7">
                  <a:lumMod val="50000"/>
                </a:srgbClr>
              </a:solidFill>
              <a:prstDash val="solid"/>
            </a:ln>
            <a:effectLst/>
          </p:spPr>
        </p:cxnSp>
        <p:sp>
          <p:nvSpPr>
            <p:cNvPr id="75" name="Равнобедренный треугольник 74">
              <a:extLst>
                <a:ext uri="{FF2B5EF4-FFF2-40B4-BE49-F238E27FC236}">
                  <a16:creationId xmlns:a16="http://schemas.microsoft.com/office/drawing/2014/main" id="{90BA61C5-720B-4FFE-84AD-1C77402FCC6A}"/>
                </a:ext>
              </a:extLst>
            </p:cNvPr>
            <p:cNvSpPr/>
            <p:nvPr/>
          </p:nvSpPr>
          <p:spPr>
            <a:xfrm>
              <a:off x="5915771" y="1359673"/>
              <a:ext cx="59014" cy="135278"/>
            </a:xfrm>
            <a:prstGeom prst="triangle">
              <a:avLst/>
            </a:prstGeom>
            <a:solidFill>
              <a:srgbClr val="90CDD7">
                <a:lumMod val="50000"/>
              </a:srgbClr>
            </a:solidFill>
            <a:ln w="25400" cap="flat" cmpd="sng" algn="ctr">
              <a:solidFill>
                <a:srgbClr val="90CDD7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969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grpSp>
        <p:nvGrpSpPr>
          <p:cNvPr id="23" name="Группа 75">
            <a:extLst>
              <a:ext uri="{FF2B5EF4-FFF2-40B4-BE49-F238E27FC236}">
                <a16:creationId xmlns:a16="http://schemas.microsoft.com/office/drawing/2014/main" id="{C77A82C8-0893-411D-9334-2C2B63761A5A}"/>
              </a:ext>
            </a:extLst>
          </p:cNvPr>
          <p:cNvGrpSpPr/>
          <p:nvPr/>
        </p:nvGrpSpPr>
        <p:grpSpPr>
          <a:xfrm>
            <a:off x="7136736" y="980312"/>
            <a:ext cx="1374241" cy="979179"/>
            <a:chOff x="5915771" y="1096533"/>
            <a:chExt cx="562509" cy="398418"/>
          </a:xfrm>
        </p:grpSpPr>
        <p:sp>
          <p:nvSpPr>
            <p:cNvPr id="77" name="Пятиугольник 84">
              <a:extLst>
                <a:ext uri="{FF2B5EF4-FFF2-40B4-BE49-F238E27FC236}">
                  <a16:creationId xmlns:a16="http://schemas.microsoft.com/office/drawing/2014/main" id="{3F4C764C-115A-4FF5-A3D6-A8011E01175D}"/>
                </a:ext>
              </a:extLst>
            </p:cNvPr>
            <p:cNvSpPr/>
            <p:nvPr/>
          </p:nvSpPr>
          <p:spPr>
            <a:xfrm>
              <a:off x="5945278" y="1114444"/>
              <a:ext cx="533002" cy="233279"/>
            </a:xfrm>
            <a:prstGeom prst="homePlate">
              <a:avLst/>
            </a:prstGeom>
            <a:solidFill>
              <a:srgbClr val="DAF7D3"/>
            </a:solidFill>
            <a:ln w="3175" cap="flat" cmpd="sng" algn="ctr">
              <a:solidFill>
                <a:srgbClr val="AFEEA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969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cxnSp>
          <p:nvCxnSpPr>
            <p:cNvPr id="78" name="Прямая соединительная линия 77">
              <a:extLst>
                <a:ext uri="{FF2B5EF4-FFF2-40B4-BE49-F238E27FC236}">
                  <a16:creationId xmlns:a16="http://schemas.microsoft.com/office/drawing/2014/main" id="{708CD4F3-1A89-42A3-BA76-5525E04054E8}"/>
                </a:ext>
              </a:extLst>
            </p:cNvPr>
            <p:cNvCxnSpPr>
              <a:cxnSpLocks/>
            </p:cNvCxnSpPr>
            <p:nvPr/>
          </p:nvCxnSpPr>
          <p:spPr>
            <a:xfrm>
              <a:off x="5946804" y="1096533"/>
              <a:ext cx="0" cy="306556"/>
            </a:xfrm>
            <a:prstGeom prst="line">
              <a:avLst/>
            </a:prstGeom>
            <a:noFill/>
            <a:ln w="9525" cap="flat" cmpd="sng" algn="ctr">
              <a:solidFill>
                <a:srgbClr val="90CDD7">
                  <a:lumMod val="50000"/>
                </a:srgbClr>
              </a:solidFill>
              <a:prstDash val="solid"/>
            </a:ln>
            <a:effectLst/>
          </p:spPr>
        </p:cxnSp>
        <p:sp>
          <p:nvSpPr>
            <p:cNvPr id="79" name="Равнобедренный треугольник 78">
              <a:extLst>
                <a:ext uri="{FF2B5EF4-FFF2-40B4-BE49-F238E27FC236}">
                  <a16:creationId xmlns:a16="http://schemas.microsoft.com/office/drawing/2014/main" id="{01904264-7E12-48F8-9385-2A7E8085723F}"/>
                </a:ext>
              </a:extLst>
            </p:cNvPr>
            <p:cNvSpPr/>
            <p:nvPr/>
          </p:nvSpPr>
          <p:spPr>
            <a:xfrm>
              <a:off x="5915771" y="1359673"/>
              <a:ext cx="59014" cy="135278"/>
            </a:xfrm>
            <a:prstGeom prst="triangle">
              <a:avLst/>
            </a:prstGeom>
            <a:solidFill>
              <a:srgbClr val="90CDD7">
                <a:lumMod val="50000"/>
              </a:srgbClr>
            </a:solidFill>
            <a:ln w="25400" cap="flat" cmpd="sng" algn="ctr">
              <a:solidFill>
                <a:srgbClr val="90CDD7">
                  <a:lumMod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969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</p:grp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EAE47968-FC35-4296-A1D2-9E525B45F7EC}"/>
              </a:ext>
            </a:extLst>
          </p:cNvPr>
          <p:cNvSpPr/>
          <p:nvPr/>
        </p:nvSpPr>
        <p:spPr>
          <a:xfrm>
            <a:off x="7169685" y="1033451"/>
            <a:ext cx="130575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000" b="1" dirty="0">
                <a:latin typeface="Arial" charset="0"/>
                <a:cs typeface="Arial" charset="0"/>
              </a:rPr>
              <a:t>Предъявление</a:t>
            </a:r>
            <a:br>
              <a:rPr lang="ru-RU" sz="1000" b="1" dirty="0">
                <a:latin typeface="Arial" charset="0"/>
                <a:cs typeface="Arial" charset="0"/>
              </a:rPr>
            </a:br>
            <a:r>
              <a:rPr lang="ru-RU" sz="1000" b="1" dirty="0">
                <a:latin typeface="Arial" charset="0"/>
                <a:cs typeface="Arial" charset="0"/>
              </a:rPr>
              <a:t>результатов</a:t>
            </a:r>
          </a:p>
        </p:txBody>
      </p:sp>
      <p:sp>
        <p:nvSpPr>
          <p:cNvPr id="80" name="Прямоугольник 79">
            <a:extLst>
              <a:ext uri="{FF2B5EF4-FFF2-40B4-BE49-F238E27FC236}">
                <a16:creationId xmlns:a16="http://schemas.microsoft.com/office/drawing/2014/main" id="{8C6354B6-67AF-4A66-8ECE-643253BF80C7}"/>
              </a:ext>
            </a:extLst>
          </p:cNvPr>
          <p:cNvSpPr/>
          <p:nvPr/>
        </p:nvSpPr>
        <p:spPr>
          <a:xfrm>
            <a:off x="2845022" y="1536988"/>
            <a:ext cx="13048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Arial" charset="0"/>
                <a:cs typeface="Arial" charset="0"/>
              </a:rPr>
              <a:t>01.09.23-20.09.23</a:t>
            </a:r>
            <a:endParaRPr lang="ru-RU" sz="1400" dirty="0">
              <a:latin typeface="Arial" charset="0"/>
              <a:cs typeface="Arial" charset="0"/>
            </a:endParaRPr>
          </a:p>
        </p:txBody>
      </p:sp>
      <p:sp>
        <p:nvSpPr>
          <p:cNvPr id="81" name="Прямоугольник 80">
            <a:extLst>
              <a:ext uri="{FF2B5EF4-FFF2-40B4-BE49-F238E27FC236}">
                <a16:creationId xmlns:a16="http://schemas.microsoft.com/office/drawing/2014/main" id="{DD6149CB-2B41-4FF6-8CC4-EF519C03F61A}"/>
              </a:ext>
            </a:extLst>
          </p:cNvPr>
          <p:cNvSpPr/>
          <p:nvPr/>
        </p:nvSpPr>
        <p:spPr>
          <a:xfrm>
            <a:off x="5286380" y="1428736"/>
            <a:ext cx="10715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Arial" charset="0"/>
                <a:cs typeface="Arial" charset="0"/>
              </a:rPr>
              <a:t>20.09.23-15.12.23</a:t>
            </a:r>
            <a:endParaRPr lang="ru-RU" sz="1400" dirty="0">
              <a:latin typeface="Arial" charset="0"/>
              <a:cs typeface="Arial" charset="0"/>
            </a:endParaRPr>
          </a:p>
        </p:txBody>
      </p:sp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id="{E2057A4B-B6B0-42C6-B0B4-9719F14F14BA}"/>
              </a:ext>
            </a:extLst>
          </p:cNvPr>
          <p:cNvSpPr/>
          <p:nvPr/>
        </p:nvSpPr>
        <p:spPr>
          <a:xfrm>
            <a:off x="7143768" y="1500174"/>
            <a:ext cx="13048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Arial" charset="0"/>
                <a:cs typeface="Arial" charset="0"/>
              </a:rPr>
              <a:t>25.12.2023</a:t>
            </a:r>
            <a:endParaRPr lang="ru-RU" sz="1400" dirty="0">
              <a:latin typeface="Arial" charset="0"/>
              <a:cs typeface="Arial" charset="0"/>
            </a:endParaRPr>
          </a:p>
        </p:txBody>
      </p: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50FFAFD3-64D6-4F28-B0BE-71203A11D6EC}"/>
              </a:ext>
            </a:extLst>
          </p:cNvPr>
          <p:cNvCxnSpPr>
            <a:cxnSpLocks/>
          </p:cNvCxnSpPr>
          <p:nvPr/>
        </p:nvCxnSpPr>
        <p:spPr>
          <a:xfrm flipH="1">
            <a:off x="4651249" y="2525475"/>
            <a:ext cx="177327" cy="353012"/>
          </a:xfrm>
          <a:prstGeom prst="line">
            <a:avLst/>
          </a:prstGeom>
          <a:noFill/>
          <a:ln w="3175" cap="flat" cmpd="sng" algn="ctr">
            <a:solidFill>
              <a:srgbClr val="3E87BD">
                <a:lumMod val="50000"/>
              </a:srgbClr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720890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МЕРОПРИЯТИЙ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solidFill>
            <a:srgbClr val="92D050"/>
          </a:solidFill>
        </p:spPr>
        <p:txBody>
          <a:bodyPr/>
          <a:lstStyle/>
          <a:p>
            <a:pPr algn="ctr"/>
            <a:r>
              <a:rPr lang="ru-RU" dirty="0" smtClean="0"/>
              <a:t>Проблема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lvl="0">
              <a:buNone/>
            </a:pPr>
            <a:r>
              <a:rPr lang="ru-RU" dirty="0" smtClean="0"/>
              <a:t>1. Ограничение времени  проведения индивидуальных коррекционных  занятий в связи  с  необходимостью соблюдения  режима дня в детском саду.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solidFill>
            <a:srgbClr val="00B0F0"/>
          </a:solidFill>
        </p:spPr>
        <p:txBody>
          <a:bodyPr/>
          <a:lstStyle/>
          <a:p>
            <a:pPr algn="ctr"/>
            <a:r>
              <a:rPr lang="ru-RU" dirty="0" smtClean="0"/>
              <a:t>Задачи</a:t>
            </a:r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sz="quarter" idx="4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1.1. Проанализировать рациональность использования рабочего времени узкими специалистами;</a:t>
            </a:r>
          </a:p>
          <a:p>
            <a:pPr>
              <a:buNone/>
            </a:pPr>
            <a:r>
              <a:rPr lang="ru-RU" dirty="0" smtClean="0"/>
              <a:t>1.2. Разработать и утвердить рациональный график рабочего времени узких специалистов.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/>
          <p:nvPr/>
        </p:nvPicPr>
        <p:blipFill>
          <a:blip r:embed="rId3"/>
          <a:srcRect l="39812" t="29983" r="14290" b="37732"/>
          <a:stretch>
            <a:fillRect/>
          </a:stretch>
        </p:blipFill>
        <p:spPr bwMode="auto">
          <a:xfrm>
            <a:off x="500034" y="857232"/>
            <a:ext cx="8429684" cy="4857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Фотография дня учителя-логопеда</a:t>
            </a:r>
            <a:endParaRPr lang="ru-RU" dirty="0"/>
          </a:p>
        </p:txBody>
      </p:sp>
      <p:pic>
        <p:nvPicPr>
          <p:cNvPr id="4" name="Рисунок 3" descr="C:\Users\User\Downloads\2024-02-26_12-12-47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92" t="31765" r="21694" b="19169"/>
          <a:stretch/>
        </p:blipFill>
        <p:spPr bwMode="auto">
          <a:xfrm>
            <a:off x="349184" y="1268760"/>
            <a:ext cx="8388423" cy="54006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Изменённый  график рабочего времени учителя-логопеда</a:t>
            </a:r>
            <a:endParaRPr lang="ru-RU" dirty="0"/>
          </a:p>
        </p:txBody>
      </p:sp>
      <p:pic>
        <p:nvPicPr>
          <p:cNvPr id="4" name="Рисунок 3" descr="C:\Users\User\Downloads\2024-02-26_12-15-07.pn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19" t="27667" r="22052" b="12709"/>
          <a:stretch/>
        </p:blipFill>
        <p:spPr bwMode="auto">
          <a:xfrm>
            <a:off x="423129" y="1408332"/>
            <a:ext cx="8397343" cy="544966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МЕРОПРИЯТИЙ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solidFill>
            <a:srgbClr val="92D050"/>
          </a:solidFill>
        </p:spPr>
        <p:txBody>
          <a:bodyPr/>
          <a:lstStyle/>
          <a:p>
            <a:pPr algn="ctr"/>
            <a:r>
              <a:rPr lang="ru-RU" dirty="0" smtClean="0"/>
              <a:t>Проблема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lvl="0">
              <a:buNone/>
            </a:pPr>
            <a:r>
              <a:rPr lang="ru-RU" dirty="0" smtClean="0"/>
              <a:t>2. Накладки в расписании, в связи с отсутствием  достаточного  количества  помещений для проведения   фронтальных  занятий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solidFill>
            <a:srgbClr val="00B0F0"/>
          </a:solidFill>
        </p:spPr>
        <p:txBody>
          <a:bodyPr/>
          <a:lstStyle/>
          <a:p>
            <a:pPr algn="ctr"/>
            <a:r>
              <a:rPr lang="ru-RU" dirty="0" smtClean="0"/>
              <a:t>Задачи</a:t>
            </a:r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sz="quarter" idx="4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2.1. Проанализировать    имеющуюся  материально-техническую  базу (помещения  и оборудование)</a:t>
            </a:r>
          </a:p>
          <a:p>
            <a:pPr>
              <a:buNone/>
            </a:pPr>
            <a:r>
              <a:rPr lang="ru-RU" dirty="0" smtClean="0"/>
              <a:t>2.2. Оборудовать дополнительные помещения для  коррекционно-развивающих занятий.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/>
          <a:srcRect l="39952" t="61342" r="14221" b="9086"/>
          <a:stretch>
            <a:fillRect/>
          </a:stretch>
        </p:blipFill>
        <p:spPr bwMode="auto">
          <a:xfrm>
            <a:off x="714348" y="857232"/>
            <a:ext cx="8001056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6286512" y="1000108"/>
            <a:ext cx="2571768" cy="23574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ВЫСВОБОЖДЕНИЕ  ГРУППОВЫХ ЯЧЕЕК</a:t>
            </a:r>
            <a:endParaRPr lang="ru-RU" b="1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357554" y="1071546"/>
            <a:ext cx="2500330" cy="23574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УМЕНЬШЕНИЕ КОЛИЧЕСТВА ВОСПИТАННИКОВ</a:t>
            </a:r>
            <a:endParaRPr lang="ru-RU" b="1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14282" y="1071546"/>
            <a:ext cx="2571768" cy="235745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/>
              <a:t>СНИЖЕНИЕ РОЖДАЕМОСТИ</a:t>
            </a:r>
            <a:endParaRPr lang="ru-RU" b="1" dirty="0"/>
          </a:p>
        </p:txBody>
      </p:sp>
      <p:pic>
        <p:nvPicPr>
          <p:cNvPr id="8" name="Рисунок 7" descr="https://prv3.lori-images.net/chelovek-derzhit-domik-v-rukah-0001228919-preview.jpg"/>
          <p:cNvPicPr/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926" t="9351" r="14567" b="10687"/>
          <a:stretch>
            <a:fillRect/>
          </a:stretch>
        </p:blipFill>
        <p:spPr bwMode="auto">
          <a:xfrm>
            <a:off x="3571868" y="3714752"/>
            <a:ext cx="2348999" cy="28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Стрелка вправо 8"/>
          <p:cNvSpPr/>
          <p:nvPr/>
        </p:nvSpPr>
        <p:spPr>
          <a:xfrm>
            <a:off x="2786050" y="2071678"/>
            <a:ext cx="571504" cy="57150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5857884" y="2143116"/>
            <a:ext cx="500066" cy="57150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s://sun9-22.userapi.com/impg/SyBZ_jjcaRr6BdZGg79grBH9aM4Ev0R-kzkM7Q/1yus8qVraN0.jpg?size=1280x720&amp;quality=95&amp;sign=d273a3fafeea5ab8fe166bb42e3e25d1&amp;type=albu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571612"/>
            <a:ext cx="8127972" cy="4571985"/>
          </a:xfrm>
          <a:prstGeom prst="rect">
            <a:avLst/>
          </a:prstGeom>
          <a:noFill/>
          <a:ln w="165100">
            <a:solidFill>
              <a:srgbClr val="92D050"/>
            </a:solidFill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Спальная       кабинет учителя-дефектолога      </a:t>
            </a:r>
            <a:endParaRPr lang="ru-RU" sz="3600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2357422" y="642918"/>
            <a:ext cx="571504" cy="571504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un9-21.userapi.com/impg/Z-GvyfDYR3WK8XkG2lsMogSlZ4HNZsLX16tNtg/M-Dk6QEpT4A.jpg?size=1280x720&amp;quality=95&amp;sign=69a27832fc927b5e5ba1fafe8da8eadd&amp;type=albu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928670"/>
            <a:ext cx="7977158" cy="4487152"/>
          </a:xfrm>
          <a:prstGeom prst="rect">
            <a:avLst/>
          </a:prstGeom>
          <a:noFill/>
          <a:ln w="152400">
            <a:solidFill>
              <a:srgbClr val="92D05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https://sun9-49.userapi.com/impg/OqQxeRPAlhHjITsXtgvX86VgzKnfP2tpAkn1RQ/XqfwhhH8bIo.jpg?size=1280x720&amp;quality=95&amp;sign=ca10c119ac6fc8135e3801550b7818c4&amp;type=albu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643050"/>
            <a:ext cx="8382057" cy="4714908"/>
          </a:xfrm>
          <a:prstGeom prst="rect">
            <a:avLst/>
          </a:prstGeom>
          <a:noFill/>
          <a:ln w="155575">
            <a:solidFill>
              <a:srgbClr val="92D050"/>
            </a:solidFill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71482" y="285728"/>
            <a:ext cx="8472518" cy="114300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Приёмная          кабинет учителя-логопеда</a:t>
            </a:r>
            <a:endParaRPr lang="ru-RU" sz="3600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3000364" y="642918"/>
            <a:ext cx="571504" cy="571504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https://sun9-7.userapi.com/impg/U-Ms22KPbHX9omqJR6Sbmx3QvgVmgmBLq5zQQg/yCF3PLsu5DA.jpg?size=1280x720&amp;quality=95&amp;sign=521a34576c260a5278ad3d7dbe2e974b&amp;type=albu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000108"/>
            <a:ext cx="8334348" cy="4688071"/>
          </a:xfrm>
          <a:prstGeom prst="rect">
            <a:avLst/>
          </a:prstGeom>
          <a:noFill/>
          <a:ln w="155575">
            <a:solidFill>
              <a:srgbClr val="92D05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МЕРОПРИЯТИЙ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solidFill>
            <a:srgbClr val="92D050"/>
          </a:solidFill>
        </p:spPr>
        <p:txBody>
          <a:bodyPr/>
          <a:lstStyle/>
          <a:p>
            <a:pPr algn="ctr"/>
            <a:r>
              <a:rPr lang="ru-RU" dirty="0" smtClean="0"/>
              <a:t>Проблема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>
              <a:buNone/>
            </a:pPr>
            <a:r>
              <a:rPr lang="ru-RU" dirty="0" smtClean="0"/>
              <a:t>3. Большая загруженность узких  специалистов в связи  с большим количеством  детей с ОВЗ</a:t>
            </a:r>
          </a:p>
          <a:p>
            <a:pPr lvl="0">
              <a:buNone/>
            </a:pP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solidFill>
            <a:srgbClr val="00B0F0"/>
          </a:solidFill>
        </p:spPr>
        <p:txBody>
          <a:bodyPr/>
          <a:lstStyle/>
          <a:p>
            <a:pPr algn="ctr"/>
            <a:r>
              <a:rPr lang="ru-RU" dirty="0" smtClean="0"/>
              <a:t>Задачи</a:t>
            </a:r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sz="quarter" idx="4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/>
              <a:t>3.1. Составить оптимальное расписание  коррекционно-развивающих занятий с детьми с ОВЗ</a:t>
            </a:r>
          </a:p>
          <a:p>
            <a:pPr>
              <a:buNone/>
            </a:pPr>
            <a:r>
              <a:rPr lang="ru-RU" dirty="0" smtClean="0"/>
              <a:t>3.2. Актуализировать для родителей проблему  охвата детей коррекционно-развивающими занятиями</a:t>
            </a:r>
          </a:p>
          <a:p>
            <a:pPr>
              <a:buNone/>
            </a:pPr>
            <a:r>
              <a:rPr lang="ru-RU" dirty="0" smtClean="0"/>
              <a:t>3.3. Вовлечь родителей в коррекционно -развивающую  работу с детьми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 l="26024" t="48164" r="14108" b="8702"/>
          <a:stretch>
            <a:fillRect/>
          </a:stretch>
        </p:blipFill>
        <p:spPr bwMode="auto">
          <a:xfrm>
            <a:off x="571472" y="500042"/>
            <a:ext cx="8001056" cy="56436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/>
          <p:cNvGraphicFramePr/>
          <p:nvPr/>
        </p:nvGraphicFramePr>
        <p:xfrm>
          <a:off x="0" y="214290"/>
          <a:ext cx="9144000" cy="6643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720092803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46021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/>
          <p:cNvGraphicFramePr/>
          <p:nvPr/>
        </p:nvGraphicFramePr>
        <p:xfrm>
          <a:off x="0" y="357166"/>
          <a:ext cx="9144000" cy="6143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 l="27639" t="22590" r="24417" b="7831"/>
          <a:stretch>
            <a:fillRect/>
          </a:stretch>
        </p:blipFill>
        <p:spPr bwMode="auto">
          <a:xfrm>
            <a:off x="500034" y="500042"/>
            <a:ext cx="8143932" cy="5643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/>
          <a:srcRect l="25927" t="31928" r="13940" b="19578"/>
          <a:stretch>
            <a:fillRect/>
          </a:stretch>
        </p:blipFill>
        <p:spPr bwMode="auto">
          <a:xfrm>
            <a:off x="571472" y="785794"/>
            <a:ext cx="8072493" cy="5357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2" descr="https://sun9-69.userapi.com/impg/mYRB-pD_NG0dk_1x9S4Ilz3Vcn79-J4vSbz8dw/U_Pxb556has.jpg?size=1280x977&amp;quality=95&amp;sign=dbf3cd84b3e84e7dcfc5bea6314bd977&amp;type=album"/>
          <p:cNvPicPr>
            <a:picLocks noChangeAspect="1" noChangeArrowheads="1"/>
          </p:cNvPicPr>
          <p:nvPr/>
        </p:nvPicPr>
        <p:blipFill>
          <a:blip r:embed="rId2"/>
          <a:srcRect l="5240" t="6866" r="5672" b="7314"/>
          <a:stretch>
            <a:fillRect/>
          </a:stretch>
        </p:blipFill>
        <p:spPr bwMode="auto">
          <a:xfrm>
            <a:off x="714348" y="642918"/>
            <a:ext cx="7286676" cy="5357850"/>
          </a:xfrm>
          <a:prstGeom prst="rect">
            <a:avLst/>
          </a:prstGeom>
          <a:noFill/>
          <a:ln w="190500">
            <a:solidFill>
              <a:srgbClr val="92D05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/>
          <p:nvPr/>
        </p:nvPicPr>
        <p:blipFill>
          <a:blip r:embed="rId2"/>
          <a:srcRect l="25592" t="42169" r="12881" b="17408"/>
          <a:stretch>
            <a:fillRect/>
          </a:stretch>
        </p:blipFill>
        <p:spPr bwMode="auto">
          <a:xfrm>
            <a:off x="642910" y="857232"/>
            <a:ext cx="7715304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/>
          <a:srcRect l="4941" t="13763" r="16203" b="26495"/>
          <a:stretch>
            <a:fillRect/>
          </a:stretch>
        </p:blipFill>
        <p:spPr bwMode="auto">
          <a:xfrm>
            <a:off x="0" y="1785926"/>
            <a:ext cx="9144000" cy="5072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Прямоугольник 2"/>
          <p:cNvSpPr/>
          <p:nvPr/>
        </p:nvSpPr>
        <p:spPr>
          <a:xfrm>
            <a:off x="1214414" y="642919"/>
            <a:ext cx="67866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hlinkClick r:id="rId3"/>
              </a:rPr>
              <a:t>https://sites.google.com/view/glavnoe-ne-opozdat/</a:t>
            </a:r>
            <a:r>
              <a:rPr lang="ru-RU" dirty="0" smtClean="0">
                <a:hlinkClick r:id="rId3"/>
              </a:rPr>
              <a:t>главная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МЕРОПРИЯТИЙ</a:t>
            </a:r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solidFill>
            <a:srgbClr val="92D050"/>
          </a:solidFill>
        </p:spPr>
        <p:txBody>
          <a:bodyPr/>
          <a:lstStyle/>
          <a:p>
            <a:pPr algn="ctr"/>
            <a:r>
              <a:rPr lang="ru-RU" dirty="0" smtClean="0"/>
              <a:t>Проблема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2"/>
          </p:nvPr>
        </p:nvSpPr>
        <p:spPr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pPr lvl="0">
              <a:buNone/>
            </a:pPr>
            <a:r>
              <a:rPr lang="ru-RU" dirty="0" smtClean="0"/>
              <a:t>4. Большие временные  затраты  на заполнение  специалистами документации </a:t>
            </a:r>
          </a:p>
          <a:p>
            <a:pPr>
              <a:buNone/>
            </a:pPr>
            <a:endParaRPr lang="ru-RU" dirty="0" smtClean="0"/>
          </a:p>
          <a:p>
            <a:pPr lvl="0">
              <a:buNone/>
            </a:pP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solidFill>
            <a:srgbClr val="00B0F0"/>
          </a:solidFill>
        </p:spPr>
        <p:txBody>
          <a:bodyPr/>
          <a:lstStyle/>
          <a:p>
            <a:pPr algn="ctr"/>
            <a:r>
              <a:rPr lang="ru-RU" dirty="0" smtClean="0"/>
              <a:t>Задачи</a:t>
            </a:r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sz="quarter" idx="4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4.1.Упростить процесс заполнения документации специалистами с помощью создания шаблонов.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 rotWithShape="1">
          <a:blip r:embed="rId2"/>
          <a:srcRect l="20088" t="23624" r="8926" b="37621"/>
          <a:stretch/>
        </p:blipFill>
        <p:spPr bwMode="auto">
          <a:xfrm>
            <a:off x="323528" y="692696"/>
            <a:ext cx="8352928" cy="568863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28201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6050" t="15750" r="16985" b="15345"/>
          <a:stretch/>
        </p:blipFill>
        <p:spPr>
          <a:xfrm>
            <a:off x="179512" y="908720"/>
            <a:ext cx="8712968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16719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4043362" cy="5340369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Разработаны  упрощённые  формы  заполнения  индивидуальных  планов  коррекционной  работы, характеристик и представлений  на детей  с ОВЗ.</a:t>
            </a:r>
          </a:p>
          <a:p>
            <a:r>
              <a:rPr lang="ru-RU" dirty="0" smtClean="0"/>
              <a:t>Разработаны  технологические  карты  для  организации  работы  с детьми  с проблемами речевого развития </a:t>
            </a:r>
            <a:endParaRPr lang="ru-RU" dirty="0"/>
          </a:p>
        </p:txBody>
      </p:sp>
      <p:pic>
        <p:nvPicPr>
          <p:cNvPr id="119810" name="Picture 2" descr="https://chernigovka.org/sites/default/files/e5922366f22aa14e543cba21ade52cf7_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1571612"/>
            <a:ext cx="3737101" cy="38576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Дорожная  карта</a:t>
            </a:r>
            <a:endParaRPr lang="ru-RU" dirty="0"/>
          </a:p>
        </p:txBody>
      </p:sp>
      <p:pic>
        <p:nvPicPr>
          <p:cNvPr id="5" name="Рисунок 4"/>
          <p:cNvPicPr/>
          <p:nvPr/>
        </p:nvPicPr>
        <p:blipFill>
          <a:blip r:embed="rId2"/>
          <a:srcRect l="1372" t="24836" r="19365" b="19277"/>
          <a:stretch>
            <a:fillRect/>
          </a:stretch>
        </p:blipFill>
        <p:spPr bwMode="auto">
          <a:xfrm>
            <a:off x="0" y="1285860"/>
            <a:ext cx="8929718" cy="5214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96863"/>
            <a:ext cx="8686800" cy="1143000"/>
          </a:xfrm>
        </p:spPr>
        <p:txBody>
          <a:bodyPr>
            <a:normAutofit/>
          </a:bodyPr>
          <a:lstStyle/>
          <a:p>
            <a:pPr algn="r"/>
            <a:r>
              <a:rPr lang="ru-RU" sz="3600" dirty="0" smtClean="0"/>
              <a:t>             </a:t>
            </a:r>
            <a:r>
              <a:rPr lang="ru-RU" sz="3600" b="1" dirty="0" smtClean="0"/>
              <a:t>Результаты реализации проекта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Принято  решение  о закрытии  проекта 28.12.2023 г.</a:t>
            </a:r>
          </a:p>
          <a:p>
            <a:r>
              <a:rPr lang="ru-RU" dirty="0" smtClean="0"/>
              <a:t>Цель достигнута: </a:t>
            </a:r>
          </a:p>
          <a:p>
            <a:pPr marL="0" indent="0">
              <a:buNone/>
            </a:pPr>
            <a:r>
              <a:rPr lang="ru-RU" dirty="0"/>
              <a:t>-</a:t>
            </a:r>
            <a:r>
              <a:rPr lang="ru-RU" dirty="0" smtClean="0"/>
              <a:t>увеличился охват </a:t>
            </a:r>
            <a:r>
              <a:rPr lang="ru-RU" dirty="0"/>
              <a:t>детей с ОВЗ качественной коррекционно-развивающей </a:t>
            </a:r>
            <a:r>
              <a:rPr lang="ru-RU" dirty="0" smtClean="0"/>
              <a:t>работой (40-75 детей -  3 занятия);</a:t>
            </a:r>
          </a:p>
          <a:p>
            <a:pPr marL="0" indent="0">
              <a:buNone/>
            </a:pPr>
            <a:r>
              <a:rPr lang="ru-RU" dirty="0" smtClean="0"/>
              <a:t>- Сократили  время заполнения  документации с 3 часов до 1 часа в неделю. </a:t>
            </a:r>
            <a:endParaRPr lang="ru-RU" dirty="0"/>
          </a:p>
        </p:txBody>
      </p:sp>
      <p:pic>
        <p:nvPicPr>
          <p:cNvPr id="4" name="Рисунок 3" descr="https://www.esstudioediciones.com/blog/correccion-libro-editorial-publicar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939" y="285602"/>
            <a:ext cx="1835696" cy="1154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1953</TotalTime>
  <Words>830</Words>
  <Application>Microsoft Office PowerPoint</Application>
  <PresentationFormat>Экран (4:3)</PresentationFormat>
  <Paragraphs>168</Paragraphs>
  <Slides>40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4" baseType="lpstr">
      <vt:lpstr>Arial</vt:lpstr>
      <vt:lpstr>Calibri</vt:lpstr>
      <vt:lpstr>Times New Roman</vt:lpstr>
      <vt:lpstr>Тема Office</vt:lpstr>
      <vt:lpstr>   Проект «Оптимизация процесса  проведения  индивидуальных   коррекционных  занятий с детьми  с ОВЗ  узкими специалистами (учителя-логопеды,  учителя-дефектологи, педагог-психолог )»  </vt:lpstr>
      <vt:lpstr>Презентация PowerPoint</vt:lpstr>
      <vt:lpstr>        Ежегодный  рост количества  детей  с ОВЗ</vt:lpstr>
      <vt:lpstr>Презентация PowerPoint</vt:lpstr>
      <vt:lpstr>Мозговой  штурм            потери</vt:lpstr>
      <vt:lpstr>Древовидная диаграмма</vt:lpstr>
      <vt:lpstr>Презентация PowerPoint</vt:lpstr>
      <vt:lpstr>Основание выбора проекта </vt:lpstr>
      <vt:lpstr>Цели и плановый эффект</vt:lpstr>
      <vt:lpstr>Презентация PowerPoint</vt:lpstr>
      <vt:lpstr>Эффекты:</vt:lpstr>
      <vt:lpstr>Ключевые  события  и сроки</vt:lpstr>
      <vt:lpstr>Этапы реализации проекта </vt:lpstr>
      <vt:lpstr>ПЛАН МЕРОПРИЯТИЙ</vt:lpstr>
      <vt:lpstr>Презентация PowerPoint</vt:lpstr>
      <vt:lpstr>Фотография дня учителя-логопеда</vt:lpstr>
      <vt:lpstr>Изменённый  график рабочего времени учителя-логопеда</vt:lpstr>
      <vt:lpstr>ПЛАН МЕРОПРИЯТИЙ</vt:lpstr>
      <vt:lpstr>Презентация PowerPoint</vt:lpstr>
      <vt:lpstr>Презентация PowerPoint</vt:lpstr>
      <vt:lpstr>Спальная       кабинет учителя-дефектолога      </vt:lpstr>
      <vt:lpstr>Презентация PowerPoint</vt:lpstr>
      <vt:lpstr>Приёмная          кабинет учителя-логопеда</vt:lpstr>
      <vt:lpstr>Презентация PowerPoint</vt:lpstr>
      <vt:lpstr>ПЛАН МЕРОПРИЯТИЙ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ПЛАН МЕРОПРИЯТИЙ</vt:lpstr>
      <vt:lpstr>Презентация PowerPoint</vt:lpstr>
      <vt:lpstr>Презентация PowerPoint</vt:lpstr>
      <vt:lpstr>Презентация PowerPoint</vt:lpstr>
      <vt:lpstr>Дорожная  карта</vt:lpstr>
      <vt:lpstr>             Результаты реализации проекта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«Оптимизация  процесса одевания детей в группах раннего и младшего  дошкольного возраста»  </dc:title>
  <dc:creator>Пользователь</dc:creator>
  <cp:lastModifiedBy>User</cp:lastModifiedBy>
  <cp:revision>157</cp:revision>
  <dcterms:created xsi:type="dcterms:W3CDTF">2023-03-16T17:36:40Z</dcterms:created>
  <dcterms:modified xsi:type="dcterms:W3CDTF">2024-02-26T07:34:04Z</dcterms:modified>
</cp:coreProperties>
</file>