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7"/>
  </p:notesMasterIdLst>
  <p:sldIdLst>
    <p:sldId id="262" r:id="rId2"/>
    <p:sldId id="276" r:id="rId3"/>
    <p:sldId id="324" r:id="rId4"/>
    <p:sldId id="277" r:id="rId5"/>
    <p:sldId id="294" r:id="rId6"/>
    <p:sldId id="293" r:id="rId7"/>
    <p:sldId id="292" r:id="rId8"/>
    <p:sldId id="295" r:id="rId9"/>
    <p:sldId id="291" r:id="rId10"/>
    <p:sldId id="296" r:id="rId11"/>
    <p:sldId id="297" r:id="rId12"/>
    <p:sldId id="298" r:id="rId13"/>
    <p:sldId id="301" r:id="rId14"/>
    <p:sldId id="299" r:id="rId15"/>
    <p:sldId id="303" r:id="rId16"/>
    <p:sldId id="302" r:id="rId17"/>
    <p:sldId id="304" r:id="rId18"/>
    <p:sldId id="305" r:id="rId19"/>
    <p:sldId id="306" r:id="rId20"/>
    <p:sldId id="309" r:id="rId21"/>
    <p:sldId id="307" r:id="rId22"/>
    <p:sldId id="311" r:id="rId23"/>
    <p:sldId id="308" r:id="rId24"/>
    <p:sldId id="313" r:id="rId25"/>
    <p:sldId id="312" r:id="rId26"/>
    <p:sldId id="314" r:id="rId27"/>
    <p:sldId id="315" r:id="rId28"/>
    <p:sldId id="320" r:id="rId29"/>
    <p:sldId id="260" r:id="rId30"/>
    <p:sldId id="261" r:id="rId31"/>
    <p:sldId id="263" r:id="rId32"/>
    <p:sldId id="267" r:id="rId33"/>
    <p:sldId id="264" r:id="rId34"/>
    <p:sldId id="265" r:id="rId35"/>
    <p:sldId id="316" r:id="rId36"/>
    <p:sldId id="319" r:id="rId37"/>
    <p:sldId id="317" r:id="rId38"/>
    <p:sldId id="266" r:id="rId39"/>
    <p:sldId id="318" r:id="rId40"/>
    <p:sldId id="325" r:id="rId41"/>
    <p:sldId id="268" r:id="rId42"/>
    <p:sldId id="321" r:id="rId43"/>
    <p:sldId id="322" r:id="rId44"/>
    <p:sldId id="323" r:id="rId45"/>
    <p:sldId id="271" r:id="rId4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99FF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5057" autoAdjust="0"/>
    <p:restoredTop sz="94660"/>
  </p:normalViewPr>
  <p:slideViewPr>
    <p:cSldViewPr snapToGrid="0">
      <p:cViewPr varScale="1">
        <p:scale>
          <a:sx n="66" d="100"/>
          <a:sy n="66" d="100"/>
        </p:scale>
        <p:origin x="7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8F9FD2-2E68-4043-A2F8-4D06508E14F6}" type="datetimeFigureOut">
              <a:rPr lang="ru-RU" smtClean="0"/>
              <a:t>06.11.2024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341055-6F60-4595-A01E-EE4FA24BB0E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образ слайда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Замещающий текст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ru-RU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341055-6F60-4595-A01E-EE4FA24BB0E5}" type="slidenum">
              <a:rPr lang="ru-RU" smtClean="0"/>
              <a:t>45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E8CEE-D56A-4E39-BDD5-7014882BF06B}" type="datetimeFigureOut">
              <a:rPr lang="ru-RU" smtClean="0"/>
              <a:t>06.11.2024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44C67-90E3-422B-9FCD-AFCA9952FF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E8CEE-D56A-4E39-BDD5-7014882BF06B}" type="datetimeFigureOut">
              <a:rPr lang="ru-RU" smtClean="0"/>
              <a:t>06.11.2024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44C67-90E3-422B-9FCD-AFCA9952FF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E8CEE-D56A-4E39-BDD5-7014882BF06B}" type="datetimeFigureOut">
              <a:rPr lang="ru-RU" smtClean="0"/>
              <a:t>06.11.2024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44C67-90E3-422B-9FCD-AFCA9952FF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E8CEE-D56A-4E39-BDD5-7014882BF06B}" type="datetimeFigureOut">
              <a:rPr lang="ru-RU" smtClean="0"/>
              <a:t>06.11.2024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44C67-90E3-422B-9FCD-AFCA9952FF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E8CEE-D56A-4E39-BDD5-7014882BF06B}" type="datetimeFigureOut">
              <a:rPr lang="ru-RU" smtClean="0"/>
              <a:t>06.11.2024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44C67-90E3-422B-9FCD-AFCA9952FF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E8CEE-D56A-4E39-BDD5-7014882BF06B}" type="datetimeFigureOut">
              <a:rPr lang="ru-RU" smtClean="0"/>
              <a:t>06.11.2024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44C67-90E3-422B-9FCD-AFCA9952FF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E8CEE-D56A-4E39-BDD5-7014882BF06B}" type="datetimeFigureOut">
              <a:rPr lang="ru-RU" smtClean="0"/>
              <a:t>06.11.2024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44C67-90E3-422B-9FCD-AFCA9952FF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E8CEE-D56A-4E39-BDD5-7014882BF06B}" type="datetimeFigureOut">
              <a:rPr lang="ru-RU" smtClean="0"/>
              <a:t>06.11.2024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44C67-90E3-422B-9FCD-AFCA9952FF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E8CEE-D56A-4E39-BDD5-7014882BF06B}" type="datetimeFigureOut">
              <a:rPr lang="ru-RU" smtClean="0"/>
              <a:t>06.11.2024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44C67-90E3-422B-9FCD-AFCA9952FF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E8CEE-D56A-4E39-BDD5-7014882BF06B}" type="datetimeFigureOut">
              <a:rPr lang="ru-RU" smtClean="0"/>
              <a:t>06.11.2024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44C67-90E3-422B-9FCD-AFCA9952FF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E8CEE-D56A-4E39-BDD5-7014882BF06B}" type="datetimeFigureOut">
              <a:rPr lang="ru-RU" smtClean="0"/>
              <a:t>06.11.2024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44C67-90E3-422B-9FCD-AFCA9952FF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7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7E8CEE-D56A-4E39-BDD5-7014882BF06B}" type="datetimeFigureOut">
              <a:rPr lang="ru-RU" smtClean="0"/>
              <a:t>06.11.2024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344C67-90E3-422B-9FCD-AFCA9952FF3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microsoft.com/office/2007/relationships/hdphoto" Target="../media/hdphoto2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2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microsoft.com/office/2007/relationships/hdphoto" Target="../media/hdphoto1.wdp"/><Relationship Id="rId7" Type="http://schemas.openxmlformats.org/officeDocument/2006/relationships/image" Target="../media/image2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10" Type="http://schemas.openxmlformats.org/officeDocument/2006/relationships/image" Target="../media/image27.jpeg"/><Relationship Id="rId4" Type="http://schemas.openxmlformats.org/officeDocument/2006/relationships/image" Target="../media/image2.png"/><Relationship Id="rId9" Type="http://schemas.openxmlformats.org/officeDocument/2006/relationships/image" Target="../media/image26.png"/></Relationships>
</file>

<file path=ppt/slides/_rels/slide4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.png"/></Relationships>
</file>

<file path=ppt/slides/_rels/slide4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3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.png"/></Relationships>
</file>

<file path=ppt/slides/_rels/slide4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5EEDF4"/>
              </a:clrFrom>
              <a:clrTo>
                <a:srgbClr val="5EEDF4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risscrossEtching trans="83000" pressure="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2056"/>
          <a:stretch>
            <a:fillRect/>
          </a:stretch>
        </p:blipFill>
        <p:spPr>
          <a:xfrm>
            <a:off x="-1" y="-1"/>
            <a:ext cx="12192001" cy="682171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softEdge rad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010" y="705485"/>
            <a:ext cx="10972165" cy="564134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250950" y="931545"/>
            <a:ext cx="7651750" cy="890587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 defTabSz="266700">
              <a:lnSpc>
                <a:spcPct val="114000"/>
              </a:lnSpc>
            </a:pPr>
            <a:r>
              <a:rPr lang="ru-RU" sz="2000" dirty="0" smtClean="0">
                <a:solidFill>
                  <a:srgbClr val="7030A0"/>
                </a:solidFill>
                <a:sym typeface="+mn-ea"/>
              </a:rPr>
              <a:t>УПРАВЛЕНИЕ ОБРАЗОВАНИЯ АДМИНИСТРАЦИИ ЛГО</a:t>
            </a:r>
            <a:endParaRPr lang="ru-RU" sz="2000" dirty="0" smtClean="0">
              <a:solidFill>
                <a:srgbClr val="7030A0"/>
              </a:solidFill>
            </a:endParaRPr>
          </a:p>
          <a:p>
            <a:pPr algn="ctr" defTabSz="266700">
              <a:lnSpc>
                <a:spcPct val="114000"/>
              </a:lnSpc>
            </a:pPr>
            <a:r>
              <a:rPr lang="ru-RU" sz="2000" b="1" dirty="0" smtClean="0">
                <a:solidFill>
                  <a:srgbClr val="7030A0"/>
                </a:solidFill>
                <a:sym typeface="+mn-ea"/>
              </a:rPr>
              <a:t>МУНИЦИПАЛЬНОЕ БЮДЖЕТНОЕ ДОШКОЛЬНОЕ</a:t>
            </a:r>
            <a:endParaRPr lang="ru-RU" sz="2000" dirty="0" smtClean="0">
              <a:solidFill>
                <a:srgbClr val="7030A0"/>
              </a:solidFill>
            </a:endParaRPr>
          </a:p>
          <a:p>
            <a:pPr algn="ctr" defTabSz="266700">
              <a:lnSpc>
                <a:spcPct val="114000"/>
              </a:lnSpc>
            </a:pPr>
            <a:r>
              <a:rPr lang="ru-RU" sz="2000" b="1" dirty="0" smtClean="0">
                <a:solidFill>
                  <a:srgbClr val="7030A0"/>
                </a:solidFill>
                <a:sym typeface="+mn-ea"/>
              </a:rPr>
              <a:t> ОБРАЗОВАТЕЛЬНОЕ УЧРЕЖДЕНИЕ</a:t>
            </a:r>
            <a:endParaRPr lang="ru-RU" sz="2000" dirty="0" smtClean="0">
              <a:solidFill>
                <a:srgbClr val="7030A0"/>
              </a:solidFill>
            </a:endParaRPr>
          </a:p>
          <a:p>
            <a:pPr algn="ctr" defTabSz="266700">
              <a:lnSpc>
                <a:spcPct val="114000"/>
              </a:lnSpc>
            </a:pPr>
            <a:r>
              <a:rPr lang="ru-RU" sz="2000" b="1" dirty="0" smtClean="0">
                <a:solidFill>
                  <a:srgbClr val="7030A0"/>
                </a:solidFill>
                <a:sym typeface="+mn-ea"/>
              </a:rPr>
              <a:t>«ДЕТСКИЙ САД № 11»</a:t>
            </a:r>
            <a:endParaRPr lang="ru-RU" sz="2000" dirty="0" smtClean="0">
              <a:solidFill>
                <a:srgbClr val="7030A0"/>
              </a:solidFill>
            </a:endParaRPr>
          </a:p>
          <a:p>
            <a:pPr algn="ctr" defTabSz="266700">
              <a:lnSpc>
                <a:spcPct val="114000"/>
              </a:lnSpc>
            </a:pPr>
            <a:r>
              <a:rPr lang="ru-RU" sz="3200" dirty="0" smtClean="0">
                <a:solidFill>
                  <a:srgbClr val="7030A0"/>
                </a:solidFill>
                <a:sym typeface="+mn-ea"/>
              </a:rPr>
              <a:t> </a:t>
            </a:r>
            <a:endParaRPr lang="ru-RU" sz="3200" dirty="0" smtClean="0">
              <a:solidFill>
                <a:srgbClr val="7030A0"/>
              </a:solidFill>
            </a:endParaRPr>
          </a:p>
          <a:p>
            <a:pPr algn="ctr" defTabSz="266700">
              <a:lnSpc>
                <a:spcPct val="114000"/>
              </a:lnSpc>
            </a:pPr>
            <a:r>
              <a:rPr lang="ru-RU" sz="3200" b="1" dirty="0">
                <a:latin typeface="Times New Roman" panose="02020603050405020304"/>
                <a:ea typeface="SimSun" panose="02010600030101010101" pitchFamily="2" charset="-122"/>
                <a:sym typeface="+mn-ea"/>
              </a:rPr>
              <a:t>ПРОЕКТ</a:t>
            </a:r>
          </a:p>
          <a:p>
            <a:pPr algn="ctr" defTabSz="266700">
              <a:lnSpc>
                <a:spcPct val="114000"/>
              </a:lnSpc>
            </a:pPr>
            <a:r>
              <a:rPr sz="3200" b="1" dirty="0">
                <a:latin typeface="Times New Roman" panose="02020603050405020304"/>
                <a:ea typeface="SimSun" panose="02010600030101010101" pitchFamily="2" charset="-122"/>
                <a:sym typeface="+mn-ea"/>
              </a:rPr>
              <a:t>«</a:t>
            </a:r>
            <a:r>
              <a:rPr sz="3200" b="1" dirty="0" err="1">
                <a:latin typeface="Times New Roman" panose="02020603050405020304"/>
                <a:ea typeface="SimSun" panose="02010600030101010101" pitchFamily="2" charset="-122"/>
                <a:sym typeface="+mn-ea"/>
              </a:rPr>
              <a:t>Оптимизация</a:t>
            </a:r>
            <a:r>
              <a:rPr sz="3200" b="1" dirty="0">
                <a:latin typeface="Times New Roman" panose="02020603050405020304"/>
                <a:ea typeface="SimSun" panose="02010600030101010101" pitchFamily="2" charset="-122"/>
                <a:sym typeface="+mn-ea"/>
              </a:rPr>
              <a:t>  </a:t>
            </a:r>
            <a:r>
              <a:rPr sz="3200" b="1" dirty="0" err="1">
                <a:latin typeface="Times New Roman" panose="02020603050405020304"/>
                <a:ea typeface="SimSun" panose="02010600030101010101" pitchFamily="2" charset="-122"/>
                <a:sym typeface="+mn-ea"/>
              </a:rPr>
              <a:t>процесса</a:t>
            </a:r>
            <a:r>
              <a:rPr sz="3200" b="1" dirty="0">
                <a:latin typeface="Times New Roman" panose="02020603050405020304"/>
                <a:ea typeface="SimSun" panose="02010600030101010101" pitchFamily="2" charset="-122"/>
                <a:sym typeface="+mn-ea"/>
              </a:rPr>
              <a:t> </a:t>
            </a:r>
            <a:endParaRPr sz="3200" b="1" dirty="0">
              <a:latin typeface="Times New Roman" panose="02020603050405020304"/>
              <a:ea typeface="SimSun" panose="02010600030101010101" pitchFamily="2" charset="-122"/>
            </a:endParaRPr>
          </a:p>
          <a:p>
            <a:pPr algn="ctr" defTabSz="266700">
              <a:lnSpc>
                <a:spcPct val="114000"/>
              </a:lnSpc>
            </a:pPr>
            <a:r>
              <a:rPr sz="3200" b="1" dirty="0">
                <a:latin typeface="Times New Roman" panose="02020603050405020304"/>
                <a:ea typeface="SimSun" panose="02010600030101010101" pitchFamily="2" charset="-122"/>
                <a:sym typeface="+mn-ea"/>
              </a:rPr>
              <a:t> </a:t>
            </a:r>
            <a:r>
              <a:rPr sz="3200" b="1" dirty="0" err="1">
                <a:latin typeface="Times New Roman" panose="02020603050405020304"/>
                <a:ea typeface="SimSun" panose="02010600030101010101" pitchFamily="2" charset="-122"/>
                <a:sym typeface="+mn-ea"/>
              </a:rPr>
              <a:t>разработки</a:t>
            </a:r>
            <a:r>
              <a:rPr sz="3200" b="1" dirty="0">
                <a:latin typeface="Times New Roman" panose="02020603050405020304"/>
                <a:ea typeface="SimSun" panose="02010600030101010101" pitchFamily="2" charset="-122"/>
                <a:sym typeface="+mn-ea"/>
              </a:rPr>
              <a:t> и </a:t>
            </a:r>
            <a:r>
              <a:rPr lang="ru-RU" sz="3200" b="1" dirty="0" smtClean="0">
                <a:latin typeface="Times New Roman" panose="02020603050405020304"/>
                <a:ea typeface="SimSun" panose="02010600030101010101" pitchFamily="2" charset="-122"/>
                <a:sym typeface="+mn-ea"/>
              </a:rPr>
              <a:t>внедрения</a:t>
            </a:r>
            <a:r>
              <a:rPr sz="3200" b="1" dirty="0" smtClean="0">
                <a:latin typeface="Times New Roman" panose="02020603050405020304"/>
                <a:ea typeface="SimSun" panose="02010600030101010101" pitchFamily="2" charset="-122"/>
                <a:sym typeface="+mn-ea"/>
              </a:rPr>
              <a:t> </a:t>
            </a:r>
            <a:endParaRPr sz="3200" b="1" dirty="0">
              <a:latin typeface="Times New Roman" panose="02020603050405020304"/>
              <a:ea typeface="SimSun" panose="02010600030101010101" pitchFamily="2" charset="-122"/>
            </a:endParaRPr>
          </a:p>
          <a:p>
            <a:pPr algn="ctr" defTabSz="266700">
              <a:lnSpc>
                <a:spcPct val="114000"/>
              </a:lnSpc>
            </a:pPr>
            <a:r>
              <a:rPr sz="3200" b="1" dirty="0" err="1">
                <a:latin typeface="Times New Roman" panose="02020603050405020304"/>
                <a:ea typeface="SimSun" panose="02010600030101010101" pitchFamily="2" charset="-122"/>
                <a:sym typeface="+mn-ea"/>
              </a:rPr>
              <a:t>бренда</a:t>
            </a:r>
            <a:r>
              <a:rPr sz="3200" b="1" dirty="0">
                <a:latin typeface="Times New Roman" panose="02020603050405020304"/>
                <a:ea typeface="SimSun" panose="02010600030101010101" pitchFamily="2" charset="-122"/>
                <a:sym typeface="+mn-ea"/>
              </a:rPr>
              <a:t> </a:t>
            </a:r>
            <a:r>
              <a:rPr sz="3200" b="1" dirty="0" err="1">
                <a:latin typeface="Times New Roman" panose="02020603050405020304"/>
                <a:ea typeface="SimSun" panose="02010600030101010101" pitchFamily="2" charset="-122"/>
                <a:sym typeface="+mn-ea"/>
              </a:rPr>
              <a:t>детского</a:t>
            </a:r>
            <a:r>
              <a:rPr sz="3200" b="1" dirty="0">
                <a:latin typeface="Times New Roman" panose="02020603050405020304"/>
                <a:ea typeface="SimSun" panose="02010600030101010101" pitchFamily="2" charset="-122"/>
                <a:sym typeface="+mn-ea"/>
              </a:rPr>
              <a:t> </a:t>
            </a:r>
            <a:r>
              <a:rPr sz="3200" b="1" dirty="0" err="1">
                <a:latin typeface="Times New Roman" panose="02020603050405020304"/>
                <a:ea typeface="SimSun" panose="02010600030101010101" pitchFamily="2" charset="-122"/>
                <a:sym typeface="+mn-ea"/>
              </a:rPr>
              <a:t>сада</a:t>
            </a:r>
            <a:r>
              <a:rPr lang="ru-RU" sz="3200" b="1" dirty="0">
                <a:latin typeface="Times New Roman" panose="02020603050405020304"/>
                <a:ea typeface="SimSun" panose="02010600030101010101" pitchFamily="2" charset="-122"/>
                <a:sym typeface="+mn-ea"/>
              </a:rPr>
              <a:t>»</a:t>
            </a:r>
            <a:endParaRPr sz="5400" b="1" dirty="0">
              <a:latin typeface="Times New Roman" panose="02020603050405020304"/>
              <a:ea typeface="SimSun" panose="02010600030101010101" pitchFamily="2" charset="-122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5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1143" r="95429">
                        <a14:backgroundMark x1="97905" y1="95279" x2="97905" y2="9527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34655" y="931545"/>
            <a:ext cx="3525520" cy="31299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5EEDF4"/>
              </a:clrFrom>
              <a:clrTo>
                <a:srgbClr val="5EEDF4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 trans="83000" pressure="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2056"/>
          <a:stretch>
            <a:fillRect/>
          </a:stretch>
        </p:blipFill>
        <p:spPr>
          <a:xfrm>
            <a:off x="-1" y="-1"/>
            <a:ext cx="12192001" cy="682171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softEdge rad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013" y="357249"/>
            <a:ext cx="10101941" cy="5641123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567543" y="1228398"/>
            <a:ext cx="9056914" cy="4523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3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b="1" dirty="0">
                <a:sym typeface="+mn-ea"/>
              </a:rPr>
              <a:t>Заказчик  проекта: </a:t>
            </a:r>
            <a:r>
              <a:rPr lang="ru-RU" sz="3600" dirty="0">
                <a:sym typeface="+mn-ea"/>
              </a:rPr>
              <a:t>директор</a:t>
            </a:r>
            <a:endParaRPr lang="ru-RU" sz="3600" dirty="0"/>
          </a:p>
          <a:p>
            <a:pPr marL="0" indent="0" algn="l">
              <a:buNone/>
            </a:pPr>
            <a:r>
              <a:rPr lang="ru-RU" sz="3600" b="1" dirty="0">
                <a:sym typeface="+mn-ea"/>
              </a:rPr>
              <a:t>Границы проекта:</a:t>
            </a:r>
            <a:r>
              <a:rPr lang="ru-RU" sz="3600" dirty="0">
                <a:sym typeface="+mn-ea"/>
              </a:rPr>
              <a:t> 15 января – 16 сентября 2024 года. </a:t>
            </a:r>
            <a:endParaRPr lang="ru-RU" sz="3600" dirty="0"/>
          </a:p>
          <a:p>
            <a:pPr marL="0" indent="0" algn="l">
              <a:buNone/>
            </a:pPr>
            <a:r>
              <a:rPr lang="ru-RU" sz="3600" b="1" dirty="0">
                <a:sym typeface="+mn-ea"/>
              </a:rPr>
              <a:t>Руководитель проекта: </a:t>
            </a:r>
            <a:r>
              <a:rPr lang="ru-RU" sz="3600" dirty="0">
                <a:sym typeface="+mn-ea"/>
              </a:rPr>
              <a:t>директор</a:t>
            </a:r>
            <a:endParaRPr lang="ru-RU" sz="3600" dirty="0"/>
          </a:p>
          <a:p>
            <a:pPr marL="0" indent="0" algn="l">
              <a:buNone/>
            </a:pPr>
            <a:r>
              <a:rPr lang="ru-RU" sz="3600" b="1" dirty="0">
                <a:sym typeface="+mn-ea"/>
              </a:rPr>
              <a:t>Команда  проекта:</a:t>
            </a:r>
            <a:r>
              <a:rPr lang="ru-RU" sz="3600" dirty="0">
                <a:sym typeface="+mn-ea"/>
              </a:rPr>
              <a:t> заместитель директора по МР, старшие воспитатели, социальный педагог (прошла КПК по брендингу), педагоги.</a:t>
            </a:r>
            <a:endParaRPr lang="ru-RU" sz="3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2018665" y="2874010"/>
            <a:ext cx="6617335" cy="995045"/>
          </a:xfrm>
          <a:prstGeom prst="rect">
            <a:avLst/>
          </a:prstGeom>
        </p:spPr>
        <p:txBody>
          <a:bodyPr>
            <a:noAutofit/>
          </a:bodyPr>
          <a:lstStyle/>
          <a:p>
            <a:pPr defTabSz="266700">
              <a:lnSpc>
                <a:spcPct val="107000"/>
              </a:lnSpc>
            </a:pPr>
            <a:endParaRPr sz="1600">
              <a:latin typeface="Times New Roman" panose="02020603050405020304"/>
              <a:ea typeface="Times New Roman" panose="020206030504050203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5EEDF4"/>
              </a:clrFrom>
              <a:clrTo>
                <a:srgbClr val="5EEDF4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 trans="83000" pressure="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2056"/>
          <a:stretch>
            <a:fillRect/>
          </a:stretch>
        </p:blipFill>
        <p:spPr>
          <a:xfrm>
            <a:off x="0" y="-119653"/>
            <a:ext cx="12192001" cy="682171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softEdge rad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080" y="270871"/>
            <a:ext cx="11185840" cy="604066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727835" y="1228090"/>
            <a:ext cx="9057005" cy="370903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2117090" y="2874010"/>
            <a:ext cx="6617335" cy="995045"/>
          </a:xfrm>
          <a:prstGeom prst="rect">
            <a:avLst/>
          </a:prstGeom>
        </p:spPr>
        <p:txBody>
          <a:bodyPr>
            <a:noAutofit/>
          </a:bodyPr>
          <a:lstStyle/>
          <a:p>
            <a:pPr defTabSz="266700">
              <a:lnSpc>
                <a:spcPct val="107000"/>
              </a:lnSpc>
            </a:pPr>
            <a:endParaRPr sz="1600"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49015" y="4499271"/>
            <a:ext cx="2513950" cy="159398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Снижение  рождаемости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357710" y="3214441"/>
            <a:ext cx="2793016" cy="159398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Снижение  численности воспитанников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556806" y="2077017"/>
            <a:ext cx="2513950" cy="159398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КОНУРЕНЦИЯ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8926296" y="501446"/>
            <a:ext cx="2513950" cy="159398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Повышение конкурентоспособности</a:t>
            </a:r>
            <a:endParaRPr lang="ru-RU" sz="2800" dirty="0">
              <a:solidFill>
                <a:schemeClr val="tx1"/>
              </a:solidFill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 flipV="1">
            <a:off x="1905990" y="3561216"/>
            <a:ext cx="1468310" cy="938055"/>
          </a:xfrm>
          <a:prstGeom prst="straightConnector1">
            <a:avLst/>
          </a:prstGeom>
          <a:ln w="130175">
            <a:solidFill>
              <a:srgbClr val="FF00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V="1">
            <a:off x="5069990" y="2515492"/>
            <a:ext cx="1662820" cy="669824"/>
          </a:xfrm>
          <a:prstGeom prst="straightConnector1">
            <a:avLst/>
          </a:prstGeom>
          <a:ln w="130175">
            <a:solidFill>
              <a:srgbClr val="FF00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V="1">
            <a:off x="7587982" y="1252967"/>
            <a:ext cx="1468310" cy="938055"/>
          </a:xfrm>
          <a:prstGeom prst="straightConnector1">
            <a:avLst/>
          </a:prstGeom>
          <a:ln w="130175">
            <a:solidFill>
              <a:srgbClr val="FF00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5EEDF4"/>
              </a:clrFrom>
              <a:clrTo>
                <a:srgbClr val="5EEDF4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 trans="83000" pressure="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2056"/>
          <a:stretch>
            <a:fillRect/>
          </a:stretch>
        </p:blipFill>
        <p:spPr>
          <a:xfrm>
            <a:off x="-1" y="-1"/>
            <a:ext cx="12192001" cy="682171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softEdge rad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806" y="590186"/>
            <a:ext cx="10446385" cy="564134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727835" y="1228090"/>
            <a:ext cx="9057005" cy="370903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Бренд —  перечень  уникальных  решений, ценностных  свойств, связанных   с товаром  или услугой организации, чёткий понятный  позитивный образ, способствующий   узнаваемости организации, подчёркивающий  имиджевые приемущества, помогающий удержаться наплаву </a:t>
            </a:r>
          </a:p>
          <a:p>
            <a:pPr algn="ctr"/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i="1" dirty="0" smtClean="0"/>
              <a:t>                                                      </a:t>
            </a:r>
            <a:r>
              <a:rPr lang="en-US" i="1" dirty="0" smtClean="0"/>
              <a:t>James </a:t>
            </a:r>
            <a:r>
              <a:rPr lang="en-US" i="1" dirty="0"/>
              <a:t>R. Gregory, </a:t>
            </a:r>
            <a:r>
              <a:rPr lang="en-US" i="1" dirty="0" err="1" smtClean="0"/>
              <a:t>из</a:t>
            </a:r>
            <a:r>
              <a:rPr lang="ru-RU" i="1" dirty="0" smtClean="0"/>
              <a:t> </a:t>
            </a:r>
            <a:r>
              <a:rPr lang="en-US" i="1" dirty="0" err="1" smtClean="0"/>
              <a:t>книги</a:t>
            </a:r>
            <a:r>
              <a:rPr lang="en-US" i="1" dirty="0" smtClean="0"/>
              <a:t> </a:t>
            </a:r>
            <a:r>
              <a:rPr lang="en-US" i="1" dirty="0"/>
              <a:t>«Leveraging the Corporate Brand»</a:t>
            </a:r>
            <a:endParaRPr lang="ru-RU" sz="28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2117090" y="2874010"/>
            <a:ext cx="6617335" cy="995045"/>
          </a:xfrm>
          <a:prstGeom prst="rect">
            <a:avLst/>
          </a:prstGeom>
        </p:spPr>
        <p:txBody>
          <a:bodyPr>
            <a:noAutofit/>
          </a:bodyPr>
          <a:lstStyle/>
          <a:p>
            <a:pPr defTabSz="266700">
              <a:lnSpc>
                <a:spcPct val="107000"/>
              </a:lnSpc>
            </a:pPr>
            <a:endParaRPr sz="1600">
              <a:latin typeface="Times New Roman" panose="02020603050405020304"/>
              <a:ea typeface="Times New Roman" panose="020206030504050203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5EEDF4"/>
              </a:clrFrom>
              <a:clrTo>
                <a:srgbClr val="5EEDF4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 trans="83000" pressure="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2056"/>
          <a:stretch>
            <a:fillRect/>
          </a:stretch>
        </p:blipFill>
        <p:spPr>
          <a:xfrm>
            <a:off x="-1" y="-1"/>
            <a:ext cx="12192001" cy="682171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softEdge rad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490" y="550545"/>
            <a:ext cx="10446385" cy="564134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321435" y="550545"/>
            <a:ext cx="9057005" cy="370903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Нематериальные  составляющие  бренда:</a:t>
            </a:r>
          </a:p>
          <a:p>
            <a:pPr algn="ctr"/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1518285" y="1981200"/>
            <a:ext cx="9751060" cy="1863725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indent="-342900" defTabSz="266700">
              <a:lnSpc>
                <a:spcPct val="107000"/>
              </a:lnSpc>
              <a:buFont typeface="Wingdings" panose="05000000000000000000" charset="0"/>
              <a:buChar char="Ø"/>
            </a:pPr>
            <a:r>
              <a:rPr lang="ru-RU" sz="2400" dirty="0" smtClean="0">
                <a:latin typeface="Times New Roman" panose="02020603050405020304"/>
                <a:ea typeface="Times New Roman" panose="02020603050405020304"/>
              </a:rPr>
              <a:t>идея </a:t>
            </a:r>
            <a:r>
              <a:rPr lang="ru-RU" sz="2400" dirty="0">
                <a:latin typeface="Times New Roman" panose="02020603050405020304"/>
                <a:ea typeface="Times New Roman" panose="02020603050405020304"/>
              </a:rPr>
              <a:t>бренда — оригинальность и новизна, дизайн;</a:t>
            </a:r>
          </a:p>
          <a:p>
            <a:pPr marL="342900" indent="-342900" defTabSz="266700">
              <a:lnSpc>
                <a:spcPct val="107000"/>
              </a:lnSpc>
              <a:buFont typeface="Wingdings" panose="05000000000000000000" charset="0"/>
              <a:buChar char="Ø"/>
            </a:pPr>
            <a:r>
              <a:rPr lang="ru-RU" sz="2400" dirty="0" smtClean="0">
                <a:latin typeface="Times New Roman" panose="02020603050405020304"/>
                <a:ea typeface="Times New Roman" panose="02020603050405020304"/>
              </a:rPr>
              <a:t>миссия </a:t>
            </a:r>
            <a:r>
              <a:rPr lang="ru-RU" sz="2400" dirty="0">
                <a:latin typeface="Times New Roman" panose="02020603050405020304"/>
                <a:ea typeface="Times New Roman" panose="02020603050405020304"/>
              </a:rPr>
              <a:t>— основная характеристика, которая определяет его сущность, </a:t>
            </a:r>
          </a:p>
          <a:p>
            <a:pPr marL="342900" indent="-342900" defTabSz="266700">
              <a:lnSpc>
                <a:spcPct val="107000"/>
              </a:lnSpc>
              <a:buFont typeface="Wingdings" panose="05000000000000000000" charset="0"/>
              <a:buChar char="Ø"/>
            </a:pPr>
            <a:r>
              <a:rPr lang="ru-RU" sz="2400" dirty="0" smtClean="0">
                <a:latin typeface="Times New Roman" panose="02020603050405020304"/>
                <a:ea typeface="Times New Roman" panose="02020603050405020304"/>
              </a:rPr>
              <a:t>функциональные </a:t>
            </a:r>
            <a:r>
              <a:rPr lang="ru-RU" sz="2400" dirty="0">
                <a:latin typeface="Times New Roman" panose="02020603050405020304"/>
                <a:ea typeface="Times New Roman" panose="02020603050405020304"/>
              </a:rPr>
              <a:t>и эмоциональные ценности бренда;</a:t>
            </a:r>
          </a:p>
          <a:p>
            <a:pPr marL="342900" indent="-342900" defTabSz="266700">
              <a:lnSpc>
                <a:spcPct val="107000"/>
              </a:lnSpc>
              <a:buFont typeface="Wingdings" panose="05000000000000000000" charset="0"/>
              <a:buChar char="Ø"/>
            </a:pPr>
            <a:r>
              <a:rPr lang="ru-RU" sz="2400" dirty="0" smtClean="0">
                <a:latin typeface="Times New Roman" panose="02020603050405020304"/>
                <a:ea typeface="Times New Roman" panose="02020603050405020304"/>
              </a:rPr>
              <a:t>идентичность </a:t>
            </a:r>
            <a:r>
              <a:rPr lang="ru-RU" sz="2400" dirty="0">
                <a:latin typeface="Times New Roman" panose="02020603050405020304"/>
                <a:ea typeface="Times New Roman" panose="02020603050405020304"/>
              </a:rPr>
              <a:t>— индивидуальность, характеризующаяся признаками отличия. Например, логотип;</a:t>
            </a:r>
          </a:p>
          <a:p>
            <a:pPr marL="342900" indent="-342900" defTabSz="266700">
              <a:lnSpc>
                <a:spcPct val="107000"/>
              </a:lnSpc>
              <a:buFont typeface="Wingdings" panose="05000000000000000000" charset="0"/>
              <a:buChar char="Ø"/>
            </a:pPr>
            <a:r>
              <a:rPr lang="ru-RU" sz="2400" dirty="0" smtClean="0">
                <a:latin typeface="Times New Roman" panose="02020603050405020304"/>
                <a:ea typeface="Times New Roman" panose="02020603050405020304"/>
              </a:rPr>
              <a:t>образ </a:t>
            </a:r>
            <a:r>
              <a:rPr lang="ru-RU" sz="2400" dirty="0">
                <a:latin typeface="Times New Roman" panose="02020603050405020304"/>
                <a:ea typeface="Times New Roman" panose="02020603050405020304"/>
              </a:rPr>
              <a:t>— восприятие бренда целевой аудиторией потребителей;</a:t>
            </a:r>
            <a:endParaRPr sz="2400" dirty="0">
              <a:latin typeface="Times New Roman" panose="02020603050405020304"/>
              <a:ea typeface="Times New Roman" panose="020206030504050203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5EEDF4"/>
              </a:clrFrom>
              <a:clrTo>
                <a:srgbClr val="5EEDF4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 trans="83000" pressure="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2056"/>
          <a:stretch>
            <a:fillRect/>
          </a:stretch>
        </p:blipFill>
        <p:spPr>
          <a:xfrm>
            <a:off x="-1" y="-1"/>
            <a:ext cx="12192001" cy="682171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softEdge rad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490" y="550545"/>
            <a:ext cx="10446385" cy="564134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321435" y="550545"/>
            <a:ext cx="9057005" cy="370903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Материальные  составляющие  бренда:</a:t>
            </a:r>
          </a:p>
          <a:p>
            <a:pPr algn="ctr"/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1518285" y="1473200"/>
            <a:ext cx="9751060" cy="1863725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indent="-342900" defTabSz="266700">
              <a:lnSpc>
                <a:spcPct val="107000"/>
              </a:lnSpc>
              <a:buFont typeface="Wingdings" panose="05000000000000000000" charset="0"/>
              <a:buChar char="Ø"/>
            </a:pPr>
            <a:r>
              <a:rPr lang="ru-RU" sz="2400" dirty="0">
                <a:latin typeface="Times New Roman" panose="02020603050405020304"/>
                <a:ea typeface="Times New Roman" panose="02020603050405020304"/>
              </a:rPr>
              <a:t>название;</a:t>
            </a:r>
          </a:p>
          <a:p>
            <a:pPr marL="342900" indent="-342900" defTabSz="266700">
              <a:lnSpc>
                <a:spcPct val="107000"/>
              </a:lnSpc>
              <a:buFont typeface="Wingdings" panose="05000000000000000000" charset="0"/>
              <a:buChar char="Ø"/>
            </a:pPr>
            <a:r>
              <a:rPr sz="2400" dirty="0" err="1">
                <a:latin typeface="Times New Roman" panose="02020603050405020304"/>
                <a:ea typeface="Times New Roman" panose="02020603050405020304"/>
                <a:sym typeface="+mn-ea"/>
              </a:rPr>
              <a:t>герой</a:t>
            </a:r>
            <a:r>
              <a:rPr sz="2400" dirty="0">
                <a:latin typeface="Times New Roman" panose="02020603050405020304"/>
                <a:ea typeface="Times New Roman" panose="02020603050405020304"/>
                <a:sym typeface="+mn-ea"/>
              </a:rPr>
              <a:t>, </a:t>
            </a:r>
            <a:r>
              <a:rPr sz="2400" dirty="0" err="1">
                <a:latin typeface="Times New Roman" panose="02020603050405020304"/>
                <a:ea typeface="Times New Roman" panose="02020603050405020304"/>
                <a:sym typeface="+mn-ea"/>
              </a:rPr>
              <a:t>ставший</a:t>
            </a:r>
            <a:r>
              <a:rPr sz="2400" dirty="0"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sz="2400" dirty="0" err="1">
                <a:latin typeface="Times New Roman" panose="02020603050405020304"/>
                <a:ea typeface="Times New Roman" panose="02020603050405020304"/>
                <a:sym typeface="+mn-ea"/>
              </a:rPr>
              <a:t>лицом</a:t>
            </a:r>
            <a:r>
              <a:rPr sz="2400" dirty="0"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sz="2400" dirty="0" err="1">
                <a:latin typeface="Times New Roman" panose="02020603050405020304"/>
                <a:ea typeface="Times New Roman" panose="02020603050405020304"/>
                <a:sym typeface="+mn-ea"/>
              </a:rPr>
              <a:t>детского</a:t>
            </a:r>
            <a:r>
              <a:rPr sz="2400" dirty="0"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sz="2400" dirty="0" err="1">
                <a:latin typeface="Times New Roman" panose="02020603050405020304"/>
                <a:ea typeface="Times New Roman" panose="02020603050405020304"/>
                <a:sym typeface="+mn-ea"/>
              </a:rPr>
              <a:t>сада</a:t>
            </a:r>
            <a:r>
              <a:rPr sz="2400" dirty="0">
                <a:latin typeface="Times New Roman" panose="02020603050405020304"/>
                <a:ea typeface="Times New Roman" panose="02020603050405020304"/>
                <a:sym typeface="+mn-ea"/>
              </a:rPr>
              <a:t>;</a:t>
            </a:r>
            <a:endParaRPr sz="2400" dirty="0">
              <a:latin typeface="Times New Roman" panose="02020603050405020304"/>
              <a:ea typeface="Times New Roman" panose="02020603050405020304"/>
            </a:endParaRPr>
          </a:p>
          <a:p>
            <a:pPr marL="342900" indent="-342900" defTabSz="266700">
              <a:lnSpc>
                <a:spcPct val="107000"/>
              </a:lnSpc>
              <a:buFont typeface="Wingdings" panose="05000000000000000000" charset="0"/>
              <a:buChar char="Ø"/>
            </a:pPr>
            <a:r>
              <a:rPr sz="2400" dirty="0" err="1">
                <a:latin typeface="Times New Roman" panose="02020603050405020304"/>
                <a:ea typeface="Times New Roman" panose="02020603050405020304"/>
              </a:rPr>
              <a:t>логотип</a:t>
            </a:r>
            <a:r>
              <a:rPr sz="2400" dirty="0">
                <a:latin typeface="Times New Roman" panose="02020603050405020304"/>
                <a:ea typeface="Times New Roman" panose="02020603050405020304"/>
              </a:rPr>
              <a:t>, </a:t>
            </a:r>
            <a:r>
              <a:rPr sz="2400" dirty="0" err="1">
                <a:latin typeface="Times New Roman" panose="02020603050405020304"/>
                <a:ea typeface="Times New Roman" panose="02020603050405020304"/>
              </a:rPr>
              <a:t>эмблема</a:t>
            </a:r>
            <a:r>
              <a:rPr lang="ru-RU" sz="2400" dirty="0">
                <a:latin typeface="Times New Roman" panose="02020603050405020304"/>
                <a:ea typeface="Times New Roman" panose="02020603050405020304"/>
              </a:rPr>
              <a:t>;</a:t>
            </a:r>
            <a:endParaRPr sz="2400" dirty="0">
              <a:latin typeface="Times New Roman" panose="02020603050405020304"/>
              <a:ea typeface="Times New Roman" panose="02020603050405020304"/>
            </a:endParaRPr>
          </a:p>
          <a:p>
            <a:pPr marL="342900" indent="-342900" defTabSz="266700">
              <a:lnSpc>
                <a:spcPct val="107000"/>
              </a:lnSpc>
              <a:buFont typeface="Wingdings" panose="05000000000000000000" charset="0"/>
              <a:buChar char="Ø"/>
            </a:pPr>
            <a:r>
              <a:rPr sz="2400" dirty="0" err="1">
                <a:latin typeface="Times New Roman" panose="02020603050405020304"/>
                <a:ea typeface="Times New Roman" panose="02020603050405020304"/>
              </a:rPr>
              <a:t>фирменный</a:t>
            </a:r>
            <a:r>
              <a:rPr sz="24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400" dirty="0" err="1">
                <a:latin typeface="Times New Roman" panose="02020603050405020304"/>
                <a:ea typeface="Times New Roman" panose="02020603050405020304"/>
              </a:rPr>
              <a:t>стиль</a:t>
            </a:r>
            <a:r>
              <a:rPr sz="2400" dirty="0">
                <a:latin typeface="Times New Roman" panose="02020603050405020304"/>
                <a:ea typeface="Times New Roman" panose="02020603050405020304"/>
              </a:rPr>
              <a:t> – </a:t>
            </a:r>
            <a:r>
              <a:rPr sz="2400" dirty="0" err="1">
                <a:latin typeface="Times New Roman" panose="02020603050405020304"/>
                <a:ea typeface="Times New Roman" panose="02020603050405020304"/>
              </a:rPr>
              <a:t>цвета</a:t>
            </a:r>
            <a:r>
              <a:rPr sz="2400" dirty="0">
                <a:latin typeface="Times New Roman" panose="02020603050405020304"/>
                <a:ea typeface="Times New Roman" panose="02020603050405020304"/>
              </a:rPr>
              <a:t>, </a:t>
            </a:r>
            <a:r>
              <a:rPr sz="2400" dirty="0" err="1">
                <a:latin typeface="Times New Roman" panose="02020603050405020304"/>
                <a:ea typeface="Times New Roman" panose="02020603050405020304"/>
              </a:rPr>
              <a:t>стиль</a:t>
            </a:r>
            <a:r>
              <a:rPr sz="24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400" dirty="0" err="1">
                <a:latin typeface="Times New Roman" panose="02020603050405020304"/>
                <a:ea typeface="Times New Roman" panose="02020603050405020304"/>
              </a:rPr>
              <a:t>шрифта</a:t>
            </a:r>
            <a:r>
              <a:rPr sz="2400" dirty="0">
                <a:latin typeface="Times New Roman" panose="02020603050405020304"/>
                <a:ea typeface="Times New Roman" panose="02020603050405020304"/>
              </a:rPr>
              <a:t>, </a:t>
            </a:r>
            <a:r>
              <a:rPr lang="ru-RU" sz="2400" dirty="0">
                <a:latin typeface="Times New Roman" panose="02020603050405020304"/>
                <a:ea typeface="Times New Roman" panose="02020603050405020304"/>
              </a:rPr>
              <a:t>корпоративный стиль в одежде</a:t>
            </a:r>
            <a:r>
              <a:rPr sz="2400" dirty="0">
                <a:latin typeface="Times New Roman" panose="02020603050405020304"/>
                <a:ea typeface="Times New Roman" panose="02020603050405020304"/>
              </a:rPr>
              <a:t> и </a:t>
            </a:r>
            <a:r>
              <a:rPr sz="2400" dirty="0" err="1">
                <a:latin typeface="Times New Roman" panose="02020603050405020304"/>
                <a:ea typeface="Times New Roman" panose="02020603050405020304"/>
              </a:rPr>
              <a:t>прочее</a:t>
            </a:r>
            <a:r>
              <a:rPr sz="2400" dirty="0">
                <a:latin typeface="Times New Roman" panose="02020603050405020304"/>
                <a:ea typeface="Times New Roman" panose="02020603050405020304"/>
              </a:rPr>
              <a:t>;</a:t>
            </a:r>
          </a:p>
          <a:p>
            <a:pPr marL="342900" indent="-342900" defTabSz="266700">
              <a:lnSpc>
                <a:spcPct val="107000"/>
              </a:lnSpc>
              <a:buFont typeface="Wingdings" panose="05000000000000000000" charset="0"/>
              <a:buChar char="Ø"/>
            </a:pPr>
            <a:r>
              <a:rPr sz="2400" dirty="0" err="1">
                <a:latin typeface="Times New Roman" panose="02020603050405020304"/>
                <a:ea typeface="Times New Roman" panose="02020603050405020304"/>
              </a:rPr>
              <a:t>фотографии</a:t>
            </a:r>
            <a:r>
              <a:rPr sz="2400" dirty="0">
                <a:latin typeface="Times New Roman" panose="02020603050405020304"/>
                <a:ea typeface="Times New Roman" panose="02020603050405020304"/>
              </a:rPr>
              <a:t>, </a:t>
            </a:r>
            <a:r>
              <a:rPr sz="2400" dirty="0" err="1">
                <a:latin typeface="Times New Roman" panose="02020603050405020304"/>
                <a:ea typeface="Times New Roman" panose="02020603050405020304"/>
              </a:rPr>
              <a:t>графика</a:t>
            </a:r>
            <a:r>
              <a:rPr sz="2400" dirty="0">
                <a:latin typeface="Times New Roman" panose="02020603050405020304"/>
                <a:ea typeface="Times New Roman" panose="02020603050405020304"/>
              </a:rPr>
              <a:t> и </a:t>
            </a:r>
            <a:r>
              <a:rPr sz="2400" dirty="0" err="1">
                <a:latin typeface="Times New Roman" panose="02020603050405020304"/>
                <a:ea typeface="Times New Roman" panose="02020603050405020304"/>
              </a:rPr>
              <a:t>иллюстрации</a:t>
            </a:r>
            <a:r>
              <a:rPr sz="2400" dirty="0">
                <a:latin typeface="Times New Roman" panose="02020603050405020304"/>
                <a:ea typeface="Times New Roman" panose="02020603050405020304"/>
              </a:rPr>
              <a:t>;</a:t>
            </a:r>
          </a:p>
          <a:p>
            <a:pPr marL="342900" indent="-342900" defTabSz="266700">
              <a:lnSpc>
                <a:spcPct val="107000"/>
              </a:lnSpc>
              <a:buFont typeface="Wingdings" panose="05000000000000000000" charset="0"/>
              <a:buChar char="Ø"/>
            </a:pPr>
            <a:r>
              <a:rPr sz="2400" dirty="0" err="1">
                <a:latin typeface="Times New Roman" panose="02020603050405020304"/>
                <a:ea typeface="Times New Roman" panose="02020603050405020304"/>
              </a:rPr>
              <a:t>слоган</a:t>
            </a:r>
            <a:r>
              <a:rPr sz="2400" dirty="0">
                <a:latin typeface="Times New Roman" panose="02020603050405020304"/>
                <a:ea typeface="Times New Roman" panose="02020603050405020304"/>
              </a:rPr>
              <a:t>;</a:t>
            </a:r>
          </a:p>
          <a:p>
            <a:pPr marL="342900" indent="-342900" defTabSz="266700">
              <a:lnSpc>
                <a:spcPct val="107000"/>
              </a:lnSpc>
              <a:buFont typeface="Wingdings" panose="05000000000000000000" charset="0"/>
              <a:buChar char="Ø"/>
            </a:pPr>
            <a:r>
              <a:rPr sz="2400" dirty="0" err="1">
                <a:latin typeface="Times New Roman" panose="02020603050405020304"/>
                <a:ea typeface="Times New Roman" panose="02020603050405020304"/>
              </a:rPr>
              <a:t>сайт</a:t>
            </a:r>
            <a:r>
              <a:rPr sz="2400" dirty="0">
                <a:latin typeface="Times New Roman" panose="02020603050405020304"/>
                <a:ea typeface="Times New Roman" panose="02020603050405020304"/>
              </a:rPr>
              <a:t> и </a:t>
            </a:r>
            <a:r>
              <a:rPr sz="2400" dirty="0" err="1">
                <a:latin typeface="Times New Roman" panose="02020603050405020304"/>
                <a:ea typeface="Times New Roman" panose="02020603050405020304"/>
              </a:rPr>
              <a:t>официальная</a:t>
            </a:r>
            <a:r>
              <a:rPr sz="24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400" dirty="0" err="1">
                <a:latin typeface="Times New Roman" panose="02020603050405020304"/>
                <a:ea typeface="Times New Roman" panose="02020603050405020304"/>
              </a:rPr>
              <a:t>группа</a:t>
            </a:r>
            <a:r>
              <a:rPr sz="2400" dirty="0">
                <a:latin typeface="Times New Roman" panose="02020603050405020304"/>
                <a:ea typeface="Times New Roman" panose="02020603050405020304"/>
              </a:rPr>
              <a:t> Вк и </a:t>
            </a:r>
            <a:r>
              <a:rPr sz="2400" dirty="0" err="1">
                <a:latin typeface="Times New Roman" panose="02020603050405020304"/>
                <a:ea typeface="Times New Roman" panose="02020603050405020304"/>
              </a:rPr>
              <a:t>их</a:t>
            </a:r>
            <a:r>
              <a:rPr sz="24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400" dirty="0" err="1">
                <a:latin typeface="Times New Roman" panose="02020603050405020304"/>
                <a:ea typeface="Times New Roman" panose="02020603050405020304"/>
              </a:rPr>
              <a:t>дизайнерское</a:t>
            </a:r>
            <a:r>
              <a:rPr sz="24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400" dirty="0" err="1">
                <a:latin typeface="Times New Roman" panose="02020603050405020304"/>
                <a:ea typeface="Times New Roman" panose="02020603050405020304"/>
              </a:rPr>
              <a:t>оформление</a:t>
            </a:r>
            <a:r>
              <a:rPr lang="ru-RU" sz="2400" dirty="0">
                <a:latin typeface="Times New Roman" panose="02020603050405020304"/>
                <a:ea typeface="Times New Roman" panose="02020603050405020304"/>
              </a:rPr>
              <a:t>;</a:t>
            </a:r>
          </a:p>
          <a:p>
            <a:pPr marL="342900" indent="-342900" defTabSz="266700">
              <a:lnSpc>
                <a:spcPct val="107000"/>
              </a:lnSpc>
              <a:buFont typeface="Wingdings" panose="05000000000000000000" charset="0"/>
              <a:buChar char="Ø"/>
            </a:pPr>
            <a:r>
              <a:rPr sz="2400" dirty="0" err="1">
                <a:latin typeface="Times New Roman" panose="02020603050405020304"/>
                <a:ea typeface="Times New Roman" panose="02020603050405020304"/>
              </a:rPr>
              <a:t>корпоративная</a:t>
            </a:r>
            <a:r>
              <a:rPr sz="24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400" dirty="0" err="1">
                <a:latin typeface="Times New Roman" panose="02020603050405020304"/>
                <a:ea typeface="Times New Roman" panose="02020603050405020304"/>
              </a:rPr>
              <a:t>коммуникация</a:t>
            </a:r>
            <a:r>
              <a:rPr sz="2400" dirty="0">
                <a:latin typeface="Times New Roman" panose="02020603050405020304"/>
                <a:ea typeface="Times New Roman" panose="02020603050405020304"/>
              </a:rPr>
              <a:t> –мероприятия,  </a:t>
            </a:r>
            <a:r>
              <a:rPr sz="2400" dirty="0" err="1">
                <a:latin typeface="Times New Roman" panose="02020603050405020304"/>
                <a:ea typeface="Times New Roman" panose="02020603050405020304"/>
              </a:rPr>
              <a:t>события</a:t>
            </a:r>
            <a:r>
              <a:rPr sz="2400" dirty="0">
                <a:latin typeface="Times New Roman" panose="02020603050405020304"/>
                <a:ea typeface="Times New Roman" panose="02020603050405020304"/>
              </a:rPr>
              <a:t>;</a:t>
            </a:r>
          </a:p>
          <a:p>
            <a:pPr marL="342900" indent="-342900" defTabSz="266700">
              <a:lnSpc>
                <a:spcPct val="107000"/>
              </a:lnSpc>
              <a:buFont typeface="Wingdings" panose="05000000000000000000" charset="0"/>
              <a:buChar char="Ø"/>
            </a:pPr>
            <a:r>
              <a:rPr sz="2400" dirty="0" err="1">
                <a:latin typeface="Times New Roman" panose="02020603050405020304"/>
                <a:ea typeface="Times New Roman" panose="02020603050405020304"/>
              </a:rPr>
              <a:t>правила</a:t>
            </a:r>
            <a:r>
              <a:rPr sz="24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400" dirty="0" err="1">
                <a:latin typeface="Times New Roman" panose="02020603050405020304"/>
                <a:ea typeface="Times New Roman" panose="02020603050405020304"/>
              </a:rPr>
              <a:t>поведения</a:t>
            </a:r>
            <a:r>
              <a:rPr sz="2400" dirty="0">
                <a:latin typeface="Times New Roman" panose="02020603050405020304"/>
                <a:ea typeface="Times New Roman" panose="02020603050405020304"/>
              </a:rPr>
              <a:t> и </a:t>
            </a:r>
            <a:r>
              <a:rPr sz="2400" dirty="0" err="1">
                <a:latin typeface="Times New Roman" panose="02020603050405020304"/>
                <a:ea typeface="Times New Roman" panose="02020603050405020304"/>
              </a:rPr>
              <a:t>корпоративная</a:t>
            </a:r>
            <a:r>
              <a:rPr sz="24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400" dirty="0" err="1" smtClean="0">
                <a:latin typeface="Times New Roman" panose="02020603050405020304"/>
                <a:ea typeface="Times New Roman" panose="02020603050405020304"/>
              </a:rPr>
              <a:t>культура</a:t>
            </a:r>
            <a:r>
              <a:rPr lang="ru-RU" sz="2400" dirty="0">
                <a:latin typeface="Times New Roman" panose="02020603050405020304"/>
                <a:ea typeface="Times New Roman" panose="02020603050405020304"/>
              </a:rPr>
              <a:t>.</a:t>
            </a:r>
            <a:endParaRPr sz="2400" dirty="0">
              <a:latin typeface="Times New Roman" panose="02020603050405020304"/>
              <a:ea typeface="Times New Roman" panose="02020603050405020304"/>
            </a:endParaRPr>
          </a:p>
          <a:p>
            <a:pPr marL="342900" indent="-342900" defTabSz="266700">
              <a:lnSpc>
                <a:spcPct val="107000"/>
              </a:lnSpc>
              <a:buFont typeface="Wingdings" panose="05000000000000000000" charset="0"/>
              <a:buChar char="Ø"/>
            </a:pPr>
            <a:endParaRPr sz="2400" dirty="0">
              <a:latin typeface="Times New Roman" panose="02020603050405020304"/>
              <a:ea typeface="Times New Roman" panose="020206030504050203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2596" y="0"/>
            <a:ext cx="8229600" cy="1000108"/>
          </a:xfrm>
        </p:spPr>
        <p:txBody>
          <a:bodyPr/>
          <a:lstStyle/>
          <a:p>
            <a:r>
              <a:rPr lang="ru-RU" dirty="0" smtClean="0"/>
              <a:t>Мозговой  штурм                потери</a:t>
            </a:r>
            <a:endParaRPr lang="ru-RU" dirty="0"/>
          </a:p>
        </p:txBody>
      </p:sp>
      <p:sp>
        <p:nvSpPr>
          <p:cNvPr id="7" name="Пятно 1 6"/>
          <p:cNvSpPr/>
          <p:nvPr/>
        </p:nvSpPr>
        <p:spPr>
          <a:xfrm>
            <a:off x="80327" y="4693920"/>
            <a:ext cx="3020695" cy="2233143"/>
          </a:xfrm>
          <a:prstGeom prst="irregularSeal1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Ожидание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8" name="Пятно 1 7"/>
          <p:cNvSpPr/>
          <p:nvPr/>
        </p:nvSpPr>
        <p:spPr>
          <a:xfrm>
            <a:off x="-10482" y="2472941"/>
            <a:ext cx="2847200" cy="2270540"/>
          </a:xfrm>
          <a:prstGeom prst="irregularSeal1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Излишняя обработка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116705" y="2835245"/>
            <a:ext cx="8075295" cy="146177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Выполнение  лишней  работы из-за  отсутствия чёткого  плана  мероприятий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243705" y="5763264"/>
            <a:ext cx="7534910" cy="102569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sym typeface="+mn-ea"/>
              </a:rPr>
              <a:t>Кадровый  дефицит (отсутствие  </a:t>
            </a:r>
            <a:r>
              <a:rPr lang="ru-RU" sz="2400" b="1" dirty="0" smtClean="0">
                <a:solidFill>
                  <a:schemeClr val="tx1"/>
                </a:solidFill>
                <a:sym typeface="+mn-ea"/>
              </a:rPr>
              <a:t>ставок художника</a:t>
            </a:r>
            <a:r>
              <a:rPr lang="ru-RU" sz="2400" b="1" dirty="0">
                <a:solidFill>
                  <a:schemeClr val="tx1"/>
                </a:solidFill>
                <a:sym typeface="+mn-ea"/>
              </a:rPr>
              <a:t>,  кастелянши, системного администратора</a:t>
            </a:r>
            <a:r>
              <a:rPr lang="ru-RU" sz="2400" b="1" dirty="0" smtClean="0">
                <a:solidFill>
                  <a:schemeClr val="tx1"/>
                </a:solidFill>
                <a:sym typeface="+mn-ea"/>
              </a:rPr>
              <a:t>)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243705" y="4616336"/>
            <a:ext cx="7754332" cy="84899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 </a:t>
            </a:r>
            <a:r>
              <a:rPr lang="ru-RU" sz="2400" b="1" dirty="0">
                <a:solidFill>
                  <a:schemeClr val="tx1"/>
                </a:solidFill>
              </a:rPr>
              <a:t>Отсутствие </a:t>
            </a:r>
            <a:r>
              <a:rPr lang="ru-RU" sz="2400" b="1" dirty="0" smtClean="0">
                <a:solidFill>
                  <a:schemeClr val="tx1"/>
                </a:solidFill>
              </a:rPr>
              <a:t>бюджетных средств  </a:t>
            </a:r>
            <a:r>
              <a:rPr lang="ru-RU" sz="2400" b="1" dirty="0">
                <a:solidFill>
                  <a:schemeClr val="tx1"/>
                </a:solidFill>
              </a:rPr>
              <a:t>на  создание  и </a:t>
            </a:r>
            <a:r>
              <a:rPr lang="ru-RU" sz="2400" b="1" dirty="0" smtClean="0">
                <a:solidFill>
                  <a:schemeClr val="tx1"/>
                </a:solidFill>
              </a:rPr>
              <a:t>внедрение бренда</a:t>
            </a:r>
            <a:endParaRPr lang="ru-RU" sz="2400" b="1" dirty="0">
              <a:solidFill>
                <a:schemeClr val="tx1"/>
              </a:solidFill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2543935" y="3608211"/>
            <a:ext cx="1699770" cy="48592"/>
          </a:xfrm>
          <a:prstGeom prst="straightConnector1">
            <a:avLst/>
          </a:prstGeom>
          <a:ln w="120650" cap="rnd">
            <a:solidFill>
              <a:srgbClr val="FF0066"/>
            </a:solidFill>
            <a:round/>
            <a:tailEnd type="arrow" w="med" len="med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2859737" y="1757483"/>
            <a:ext cx="1376680" cy="32385"/>
          </a:xfrm>
          <a:prstGeom prst="straightConnector1">
            <a:avLst/>
          </a:prstGeom>
          <a:ln w="123825">
            <a:solidFill>
              <a:srgbClr val="FF0066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2769473" y="5855459"/>
            <a:ext cx="1474232" cy="420650"/>
          </a:xfrm>
          <a:prstGeom prst="straightConnector1">
            <a:avLst/>
          </a:prstGeom>
          <a:ln w="130175">
            <a:solidFill>
              <a:srgbClr val="FF0066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2520348" y="5317925"/>
            <a:ext cx="1704340" cy="0"/>
          </a:xfrm>
          <a:prstGeom prst="straightConnector1">
            <a:avLst/>
          </a:prstGeom>
          <a:ln w="127000">
            <a:solidFill>
              <a:srgbClr val="FF0066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5" name="Пятно 1 14"/>
          <p:cNvSpPr/>
          <p:nvPr/>
        </p:nvSpPr>
        <p:spPr>
          <a:xfrm>
            <a:off x="-33501" y="500054"/>
            <a:ext cx="2893238" cy="2087247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Лишние движения</a:t>
            </a:r>
            <a:endParaRPr lang="ru-RU" sz="2400" b="1" dirty="0">
              <a:solidFill>
                <a:schemeClr val="tx1"/>
              </a:solidFill>
            </a:endParaRPr>
          </a:p>
        </p:txBody>
      </p:sp>
      <p:cxnSp>
        <p:nvCxnSpPr>
          <p:cNvPr id="19" name="Прямая со стрелкой 18"/>
          <p:cNvCxnSpPr/>
          <p:nvPr/>
        </p:nvCxnSpPr>
        <p:spPr>
          <a:xfrm>
            <a:off x="6322645" y="454640"/>
            <a:ext cx="1376680" cy="32385"/>
          </a:xfrm>
          <a:prstGeom prst="straightConnector1">
            <a:avLst/>
          </a:prstGeom>
          <a:ln w="123825">
            <a:solidFill>
              <a:srgbClr val="FF0066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0" name="Скругленный прямоугольник 19"/>
          <p:cNvSpPr/>
          <p:nvPr/>
        </p:nvSpPr>
        <p:spPr>
          <a:xfrm>
            <a:off x="4243705" y="1254123"/>
            <a:ext cx="7642081" cy="8954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 smtClean="0">
              <a:sym typeface="+mn-ea"/>
            </a:endParaRPr>
          </a:p>
          <a:p>
            <a:pPr algn="ctr"/>
            <a:endParaRPr lang="ru-RU" sz="2400" b="1" dirty="0" smtClean="0">
              <a:sym typeface="+mn-ea"/>
            </a:endParaRPr>
          </a:p>
          <a:p>
            <a:pPr algn="ctr"/>
            <a:r>
              <a:rPr lang="ru-RU" sz="2400" b="1" dirty="0" smtClean="0">
                <a:solidFill>
                  <a:schemeClr val="tx1"/>
                </a:solidFill>
                <a:sym typeface="+mn-ea"/>
              </a:rPr>
              <a:t>Отсутствие  опыта  по разработке и внедрению бренда</a:t>
            </a:r>
            <a:endParaRPr lang="ru-RU" sz="2400" b="1" dirty="0">
              <a:solidFill>
                <a:schemeClr val="tx1"/>
              </a:solidFill>
            </a:endParaRPr>
          </a:p>
          <a:p>
            <a:pPr algn="ctr"/>
            <a:r>
              <a:rPr lang="ru-RU" sz="2400" b="1" dirty="0"/>
              <a:t> </a:t>
            </a:r>
          </a:p>
          <a:p>
            <a:pPr algn="ctr"/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941527" y="2057708"/>
            <a:ext cx="4291944" cy="52210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sym typeface="+mn-ea"/>
              </a:rPr>
              <a:t>Высокие временные  затраты   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924471" y="2979354"/>
            <a:ext cx="2792095" cy="1735455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ym typeface="+mn-ea"/>
              </a:rPr>
              <a:t> </a:t>
            </a:r>
            <a:r>
              <a:rPr lang="ru-RU" b="1" dirty="0">
                <a:solidFill>
                  <a:schemeClr val="tx1"/>
                </a:solidFill>
                <a:sym typeface="+mn-ea"/>
              </a:rPr>
              <a:t>кадровый  дефицит (отсутствие  ставок,  художника,  кастелянши, системного администратора).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93778" y="3114058"/>
            <a:ext cx="2189253" cy="146301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</a:rPr>
              <a:t>Нет чёткого  алгоритма создания  бренда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838627" y="3116893"/>
            <a:ext cx="2466125" cy="1457339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</a:rPr>
              <a:t>Много  времени  требуется  на проведение </a:t>
            </a:r>
            <a:r>
              <a:rPr lang="ru-RU" sz="1600" b="1" dirty="0" smtClean="0">
                <a:solidFill>
                  <a:schemeClr val="tx1"/>
                </a:solidFill>
              </a:rPr>
              <a:t>опросов </a:t>
            </a:r>
            <a:r>
              <a:rPr lang="ru-RU" sz="1600" b="1" dirty="0">
                <a:solidFill>
                  <a:schemeClr val="tx1"/>
                </a:solidFill>
              </a:rPr>
              <a:t>для учёта  мнения   всех  участников </a:t>
            </a: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9790687" y="3025155"/>
            <a:ext cx="1857388" cy="1500198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</a:rPr>
              <a:t>Недостаточно </a:t>
            </a:r>
            <a:r>
              <a:rPr lang="ru-RU" sz="1600" b="1" dirty="0" smtClean="0">
                <a:solidFill>
                  <a:schemeClr val="tx1"/>
                </a:solidFill>
              </a:rPr>
              <a:t>бюджетных  </a:t>
            </a:r>
            <a:r>
              <a:rPr lang="ru-RU" sz="1600" b="1" dirty="0">
                <a:solidFill>
                  <a:schemeClr val="tx1"/>
                </a:solidFill>
              </a:rPr>
              <a:t>средств</a:t>
            </a: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7555291" y="5031606"/>
            <a:ext cx="1924945" cy="171451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uFillTx/>
                <a:ea typeface="+Основной текст (восточно-азиат" charset="0"/>
              </a:rPr>
              <a:t>Недостаточно изучены  возможности и способности сотрудников</a:t>
            </a:r>
          </a:p>
        </p:txBody>
      </p:sp>
      <p:sp>
        <p:nvSpPr>
          <p:cNvPr id="40" name="Стрелка вниз 39"/>
          <p:cNvSpPr/>
          <p:nvPr/>
        </p:nvSpPr>
        <p:spPr>
          <a:xfrm>
            <a:off x="10232285" y="2512682"/>
            <a:ext cx="517441" cy="564187"/>
          </a:xfrm>
          <a:prstGeom prst="downArrow">
            <a:avLst>
              <a:gd name="adj1" fmla="val 36588"/>
              <a:gd name="adj2" fmla="val 50000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Стрелка вниз 40"/>
          <p:cNvSpPr/>
          <p:nvPr/>
        </p:nvSpPr>
        <p:spPr>
          <a:xfrm>
            <a:off x="2533212" y="2597064"/>
            <a:ext cx="517920" cy="537283"/>
          </a:xfrm>
          <a:prstGeom prst="downArrow">
            <a:avLst>
              <a:gd name="adj1" fmla="val 36588"/>
              <a:gd name="adj2" fmla="val 50000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2645534" y="5285934"/>
            <a:ext cx="2235785" cy="146018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uFillTx/>
                <a:ea typeface="+Основной текст (восточно-азиат" charset="0"/>
              </a:rPr>
              <a:t>Отсутствие   плана деятельности с распределением  обязанностей между сотрудниками</a:t>
            </a: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94899" y="5268685"/>
            <a:ext cx="2364548" cy="1477433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uFillTx/>
                <a:ea typeface="+Основной текст (восточно-азиат" charset="0"/>
              </a:rPr>
              <a:t>Отсутствие </a:t>
            </a:r>
            <a:r>
              <a:rPr lang="ru-RU" sz="1600" b="1" dirty="0" smtClean="0">
                <a:solidFill>
                  <a:schemeClr val="tx1"/>
                </a:solidFill>
                <a:uFillTx/>
                <a:ea typeface="+Основной текст (восточно-азиат" charset="0"/>
              </a:rPr>
              <a:t>сотрудников, компетентных  </a:t>
            </a:r>
            <a:r>
              <a:rPr lang="ru-RU" sz="1600" b="1" dirty="0">
                <a:solidFill>
                  <a:schemeClr val="tx1"/>
                </a:solidFill>
                <a:uFillTx/>
                <a:ea typeface="+Основной текст (восточно-азиат" charset="0"/>
              </a:rPr>
              <a:t>в данном  вопросе</a:t>
            </a:r>
          </a:p>
        </p:txBody>
      </p:sp>
      <p:sp>
        <p:nvSpPr>
          <p:cNvPr id="45" name="Стрелка вниз 44"/>
          <p:cNvSpPr/>
          <p:nvPr/>
        </p:nvSpPr>
        <p:spPr>
          <a:xfrm>
            <a:off x="1293778" y="4554305"/>
            <a:ext cx="270318" cy="714380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Стрелка вниз 45"/>
          <p:cNvSpPr/>
          <p:nvPr/>
        </p:nvSpPr>
        <p:spPr>
          <a:xfrm>
            <a:off x="3246942" y="4554304"/>
            <a:ext cx="270318" cy="714380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5100247" y="4911494"/>
            <a:ext cx="1698978" cy="189411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uFillTx/>
                <a:ea typeface="+Основной текст (восточно-азиат" charset="0"/>
              </a:rPr>
              <a:t>Недостаточно  используются  современные   </a:t>
            </a:r>
            <a:r>
              <a:rPr lang="ru-RU" sz="1600" b="1" dirty="0" smtClean="0">
                <a:solidFill>
                  <a:schemeClr val="tx1"/>
                </a:solidFill>
                <a:uFillTx/>
                <a:ea typeface="+Основной текст (восточно-азиат" charset="0"/>
              </a:rPr>
              <a:t>возможности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uFillTx/>
                <a:ea typeface="+Основной текст (восточно-азиат" charset="0"/>
              </a:rPr>
              <a:t>организации  </a:t>
            </a:r>
            <a:r>
              <a:rPr lang="ru-RU" sz="1600" b="1" dirty="0">
                <a:solidFill>
                  <a:schemeClr val="tx1"/>
                </a:solidFill>
                <a:uFillTx/>
                <a:ea typeface="+Основной текст (восточно-азиат" charset="0"/>
              </a:rPr>
              <a:t>опросов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9753717" y="5047493"/>
            <a:ext cx="1927226" cy="1698625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uFillTx/>
                <a:ea typeface="+Основной текст (восточно-азиат" charset="0"/>
              </a:rPr>
              <a:t>Не   продумано привлечение   дополнительных   источников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879536" y="298791"/>
            <a:ext cx="7870190" cy="7143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sym typeface="+mn-ea"/>
              </a:rPr>
              <a:t>Низкая конкурентоспособность 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051132" y="1241821"/>
            <a:ext cx="7883287" cy="51867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sym typeface="+mn-ea"/>
              </a:rPr>
              <a:t>Отсутствие бренда 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25" name="Стрелка вниз 24"/>
          <p:cNvSpPr/>
          <p:nvPr/>
        </p:nvSpPr>
        <p:spPr>
          <a:xfrm>
            <a:off x="4209143" y="1644300"/>
            <a:ext cx="391435" cy="474786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низ 25"/>
          <p:cNvSpPr/>
          <p:nvPr/>
        </p:nvSpPr>
        <p:spPr>
          <a:xfrm>
            <a:off x="6655651" y="792669"/>
            <a:ext cx="389400" cy="577169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7219260" y="1993746"/>
            <a:ext cx="4291944" cy="52210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sym typeface="+mn-ea"/>
              </a:rPr>
              <a:t>Высокие  материальные  затраты 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29" name="Стрелка вниз 28"/>
          <p:cNvSpPr/>
          <p:nvPr/>
        </p:nvSpPr>
        <p:spPr>
          <a:xfrm>
            <a:off x="8236762" y="2521364"/>
            <a:ext cx="517441" cy="564187"/>
          </a:xfrm>
          <a:prstGeom prst="downArrow">
            <a:avLst>
              <a:gd name="adj1" fmla="val 36588"/>
              <a:gd name="adj2" fmla="val 50000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трелка вниз 29"/>
          <p:cNvSpPr/>
          <p:nvPr/>
        </p:nvSpPr>
        <p:spPr>
          <a:xfrm>
            <a:off x="4900517" y="2587404"/>
            <a:ext cx="517441" cy="564187"/>
          </a:xfrm>
          <a:prstGeom prst="downArrow">
            <a:avLst>
              <a:gd name="adj1" fmla="val 36588"/>
              <a:gd name="adj2" fmla="val 50000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трелка вниз 32"/>
          <p:cNvSpPr/>
          <p:nvPr/>
        </p:nvSpPr>
        <p:spPr>
          <a:xfrm>
            <a:off x="8940800" y="1656368"/>
            <a:ext cx="339499" cy="450650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Стрелка вниз 33"/>
          <p:cNvSpPr/>
          <p:nvPr/>
        </p:nvSpPr>
        <p:spPr>
          <a:xfrm>
            <a:off x="5810248" y="4571999"/>
            <a:ext cx="285752" cy="580571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Стрелка вниз 35"/>
          <p:cNvSpPr/>
          <p:nvPr/>
        </p:nvSpPr>
        <p:spPr>
          <a:xfrm>
            <a:off x="8196218" y="4679264"/>
            <a:ext cx="285752" cy="580571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Стрелка вниз 36"/>
          <p:cNvSpPr/>
          <p:nvPr/>
        </p:nvSpPr>
        <p:spPr>
          <a:xfrm>
            <a:off x="10509783" y="4539227"/>
            <a:ext cx="285752" cy="580571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5EEDF4"/>
              </a:clrFrom>
              <a:clrTo>
                <a:srgbClr val="5EEDF4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 trans="83000" pressure="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2056"/>
          <a:stretch>
            <a:fillRect/>
          </a:stretch>
        </p:blipFill>
        <p:spPr>
          <a:xfrm>
            <a:off x="-1" y="-1"/>
            <a:ext cx="12192001" cy="682171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softEdge rad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125" y="550545"/>
            <a:ext cx="10446385" cy="564134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727835" y="1228090"/>
            <a:ext cx="9057005" cy="370903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endParaRPr lang="ru-RU" sz="28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2117090" y="2874010"/>
            <a:ext cx="6617335" cy="995045"/>
          </a:xfrm>
          <a:prstGeom prst="rect">
            <a:avLst/>
          </a:prstGeom>
        </p:spPr>
        <p:txBody>
          <a:bodyPr>
            <a:noAutofit/>
          </a:bodyPr>
          <a:lstStyle/>
          <a:p>
            <a:pPr defTabSz="266700">
              <a:lnSpc>
                <a:spcPct val="107000"/>
              </a:lnSpc>
            </a:pPr>
            <a:endParaRPr sz="1600">
              <a:latin typeface="Times New Roman" panose="02020603050405020304"/>
              <a:ea typeface="Times New Roman" panose="02020603050405020304"/>
            </a:endParaRPr>
          </a:p>
        </p:txBody>
      </p:sp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5"/>
          <a:srcRect l="20649" t="22092" r="21918" b="14505"/>
          <a:stretch>
            <a:fillRect/>
          </a:stretch>
        </p:blipFill>
        <p:spPr>
          <a:xfrm>
            <a:off x="970915" y="189865"/>
            <a:ext cx="10348595" cy="64230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5EEDF4"/>
              </a:clrFrom>
              <a:clrTo>
                <a:srgbClr val="5EEDF4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 trans="83000" pressure="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2056"/>
          <a:stretch>
            <a:fillRect/>
          </a:stretch>
        </p:blipFill>
        <p:spPr>
          <a:xfrm>
            <a:off x="-1" y="-1"/>
            <a:ext cx="12192001" cy="682171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softEdge rad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490" y="550545"/>
            <a:ext cx="10446385" cy="564134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321435" y="124460"/>
            <a:ext cx="9057005" cy="370903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8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Основание  выбора  проекта:</a:t>
            </a:r>
          </a:p>
          <a:p>
            <a:pPr algn="ctr"/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1321435" y="1473200"/>
            <a:ext cx="9751060" cy="1863725"/>
          </a:xfrm>
          <a:prstGeom prst="rect">
            <a:avLst/>
          </a:prstGeom>
        </p:spPr>
        <p:txBody>
          <a:bodyPr>
            <a:noAutofit/>
          </a:bodyPr>
          <a:lstStyle/>
          <a:p>
            <a:pPr indent="0" defTabSz="266700">
              <a:lnSpc>
                <a:spcPct val="107000"/>
              </a:lnSpc>
              <a:buFont typeface="Wingdings" panose="05000000000000000000" charset="0"/>
              <a:buNone/>
            </a:pPr>
            <a:r>
              <a:rPr sz="2800" dirty="0">
                <a:latin typeface="Times New Roman" panose="02020603050405020304"/>
                <a:ea typeface="Times New Roman" panose="02020603050405020304"/>
              </a:rPr>
              <a:t>1.Большая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конкуренция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среди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детских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садов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города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в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связи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с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уменьшением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количества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детей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и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наличием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свободных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мест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.</a:t>
            </a:r>
          </a:p>
          <a:p>
            <a:pPr indent="0" defTabSz="266700">
              <a:lnSpc>
                <a:spcPct val="107000"/>
              </a:lnSpc>
              <a:buFont typeface="Wingdings" panose="05000000000000000000" charset="0"/>
              <a:buNone/>
            </a:pPr>
            <a:r>
              <a:rPr sz="2800" dirty="0">
                <a:latin typeface="Times New Roman" panose="02020603050405020304"/>
                <a:ea typeface="Times New Roman" panose="02020603050405020304"/>
              </a:rPr>
              <a:t>2.Необходимость в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повышении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конкурентоспособности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на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рынке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образовательных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услуг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.</a:t>
            </a:r>
          </a:p>
          <a:p>
            <a:pPr indent="0" defTabSz="266700">
              <a:lnSpc>
                <a:spcPct val="107000"/>
              </a:lnSpc>
              <a:buFont typeface="Wingdings" panose="05000000000000000000" charset="0"/>
              <a:buNone/>
            </a:pPr>
            <a:r>
              <a:rPr sz="2800" dirty="0">
                <a:latin typeface="Times New Roman" panose="02020603050405020304"/>
                <a:ea typeface="Times New Roman" panose="02020603050405020304"/>
              </a:rPr>
              <a:t>3.Трудоемкость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процесса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разработки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и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формирования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бренда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.</a:t>
            </a:r>
          </a:p>
          <a:p>
            <a:pPr indent="0" defTabSz="266700">
              <a:lnSpc>
                <a:spcPct val="107000"/>
              </a:lnSpc>
              <a:buFont typeface="Wingdings" panose="05000000000000000000" charset="0"/>
              <a:buNone/>
            </a:pPr>
            <a:r>
              <a:rPr sz="2800" dirty="0">
                <a:latin typeface="Times New Roman" panose="02020603050405020304"/>
                <a:ea typeface="Times New Roman" panose="02020603050405020304"/>
              </a:rPr>
              <a:t>4.Большие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временные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затраты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на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разработку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и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формировани</a:t>
            </a:r>
            <a:r>
              <a:rPr lang="ru-RU" sz="2800" dirty="0" err="1">
                <a:latin typeface="Times New Roman" panose="02020603050405020304"/>
                <a:ea typeface="Times New Roman" panose="02020603050405020304"/>
              </a:rPr>
              <a:t>е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бренда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детского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сада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. </a:t>
            </a:r>
          </a:p>
          <a:p>
            <a:pPr indent="0" defTabSz="266700">
              <a:lnSpc>
                <a:spcPct val="107000"/>
              </a:lnSpc>
              <a:buFont typeface="Wingdings" panose="05000000000000000000" charset="0"/>
              <a:buNone/>
            </a:pPr>
            <a:r>
              <a:rPr sz="2800" dirty="0">
                <a:latin typeface="Times New Roman" panose="02020603050405020304"/>
                <a:ea typeface="Times New Roman" panose="02020603050405020304"/>
              </a:rPr>
              <a:t>5.Высокие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издержки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на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создание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и </a:t>
            </a:r>
            <a:r>
              <a:rPr lang="ru-RU" sz="2800" dirty="0" smtClean="0">
                <a:latin typeface="Times New Roman" panose="02020603050405020304"/>
                <a:ea typeface="Times New Roman" panose="02020603050405020304"/>
              </a:rPr>
              <a:t>внедрение</a:t>
            </a:r>
            <a:r>
              <a:rPr sz="2800" dirty="0" smtClean="0">
                <a:latin typeface="Times New Roman" panose="02020603050405020304"/>
                <a:ea typeface="Times New Roman" panose="02020603050405020304"/>
              </a:rPr>
              <a:t>;</a:t>
            </a:r>
            <a:endParaRPr sz="2800" dirty="0">
              <a:latin typeface="Times New Roman" panose="02020603050405020304"/>
              <a:ea typeface="Times New Roman" panose="02020603050405020304"/>
            </a:endParaRPr>
          </a:p>
          <a:p>
            <a:pPr indent="0" defTabSz="266700">
              <a:lnSpc>
                <a:spcPct val="107000"/>
              </a:lnSpc>
              <a:buFont typeface="Wingdings" panose="05000000000000000000" charset="0"/>
              <a:buNone/>
            </a:pPr>
            <a:r>
              <a:rPr sz="2800" b="1" dirty="0" err="1">
                <a:latin typeface="Times New Roman" panose="02020603050405020304"/>
                <a:ea typeface="Times New Roman" panose="02020603050405020304"/>
              </a:rPr>
              <a:t>Ключевой</a:t>
            </a:r>
            <a:r>
              <a:rPr sz="2800" b="1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800" b="1" dirty="0" err="1">
                <a:latin typeface="Times New Roman" panose="02020603050405020304"/>
                <a:ea typeface="Times New Roman" panose="02020603050405020304"/>
              </a:rPr>
              <a:t>риск</a:t>
            </a:r>
            <a:r>
              <a:rPr sz="2800" b="1" dirty="0">
                <a:latin typeface="Times New Roman" panose="02020603050405020304"/>
                <a:ea typeface="Times New Roman" panose="02020603050405020304"/>
              </a:rPr>
              <a:t>: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снижение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количества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воспитанников</a:t>
            </a:r>
            <a:endParaRPr sz="2800" dirty="0">
              <a:latin typeface="Times New Roman" panose="02020603050405020304"/>
              <a:ea typeface="Times New Roman" panose="020206030504050203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5EEDF4"/>
              </a:clrFrom>
              <a:clrTo>
                <a:srgbClr val="5EEDF4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 trans="83000" pressure="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2056"/>
          <a:stretch>
            <a:fillRect/>
          </a:stretch>
        </p:blipFill>
        <p:spPr>
          <a:xfrm>
            <a:off x="-1" y="-1"/>
            <a:ext cx="12192001" cy="682171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softEdge rad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490" y="550545"/>
            <a:ext cx="10446385" cy="564134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321435" y="124460"/>
            <a:ext cx="9057005" cy="370903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8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Цели и плановый эффект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 algn="ctr"/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1321435" y="1473200"/>
            <a:ext cx="9751060" cy="1863725"/>
          </a:xfrm>
          <a:prstGeom prst="rect">
            <a:avLst/>
          </a:prstGeom>
        </p:spPr>
        <p:txBody>
          <a:bodyPr>
            <a:noAutofit/>
          </a:bodyPr>
          <a:lstStyle/>
          <a:p>
            <a:pPr indent="0" defTabSz="266700">
              <a:lnSpc>
                <a:spcPct val="107000"/>
              </a:lnSpc>
              <a:buFont typeface="Wingdings" panose="05000000000000000000" charset="0"/>
              <a:buNone/>
            </a:pPr>
            <a:r>
              <a:rPr sz="2800" b="1" dirty="0" err="1">
                <a:latin typeface="Times New Roman" panose="02020603050405020304"/>
                <a:ea typeface="Times New Roman" panose="02020603050405020304"/>
              </a:rPr>
              <a:t>Цель</a:t>
            </a:r>
            <a:r>
              <a:rPr sz="2800" b="1" dirty="0">
                <a:latin typeface="Times New Roman" panose="02020603050405020304"/>
                <a:ea typeface="Times New Roman" panose="02020603050405020304"/>
              </a:rPr>
              <a:t>: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сокращение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временных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затрат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 и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минимизация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материальных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издержек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на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разработку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и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формирование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бренда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детского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сада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,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выгодно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и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значимо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отличающего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детский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сад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от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других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ДОО. </a:t>
            </a:r>
          </a:p>
          <a:p>
            <a:pPr indent="0" defTabSz="266700">
              <a:lnSpc>
                <a:spcPct val="107000"/>
              </a:lnSpc>
              <a:buFont typeface="Wingdings" panose="05000000000000000000" charset="0"/>
              <a:buNone/>
            </a:pPr>
            <a:r>
              <a:rPr sz="2800" b="1" dirty="0" err="1">
                <a:latin typeface="Times New Roman" panose="02020603050405020304"/>
                <a:ea typeface="Times New Roman" panose="02020603050405020304"/>
              </a:rPr>
              <a:t>Задачи</a:t>
            </a:r>
            <a:r>
              <a:rPr sz="2800" b="1" dirty="0">
                <a:latin typeface="Times New Roman" panose="02020603050405020304"/>
                <a:ea typeface="Times New Roman" panose="02020603050405020304"/>
              </a:rPr>
              <a:t>: </a:t>
            </a:r>
          </a:p>
          <a:p>
            <a:pPr indent="0" defTabSz="266700">
              <a:lnSpc>
                <a:spcPct val="107000"/>
              </a:lnSpc>
              <a:buFont typeface="Wingdings" panose="05000000000000000000" charset="0"/>
              <a:buNone/>
            </a:pPr>
            <a:r>
              <a:rPr sz="2800" dirty="0">
                <a:latin typeface="Times New Roman" panose="02020603050405020304"/>
                <a:ea typeface="Times New Roman" panose="02020603050405020304"/>
              </a:rPr>
              <a:t>1.Изучить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опыт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разработки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бренда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другими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ОО.</a:t>
            </a:r>
          </a:p>
          <a:p>
            <a:pPr indent="0" defTabSz="266700">
              <a:lnSpc>
                <a:spcPct val="107000"/>
              </a:lnSpc>
              <a:buFont typeface="Wingdings" panose="05000000000000000000" charset="0"/>
              <a:buNone/>
            </a:pPr>
            <a:r>
              <a:rPr sz="2800" dirty="0">
                <a:latin typeface="Times New Roman" panose="02020603050405020304"/>
                <a:ea typeface="Times New Roman" panose="02020603050405020304"/>
              </a:rPr>
              <a:t>2.Проанализировать 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процесс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разработки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и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формирования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бренда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с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точки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зрения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временных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затрат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;</a:t>
            </a:r>
          </a:p>
          <a:p>
            <a:pPr indent="0" defTabSz="266700">
              <a:lnSpc>
                <a:spcPct val="107000"/>
              </a:lnSpc>
              <a:buFont typeface="Wingdings" panose="05000000000000000000" charset="0"/>
              <a:buNone/>
            </a:pPr>
            <a:r>
              <a:rPr sz="2800" dirty="0">
                <a:latin typeface="Times New Roman" panose="02020603050405020304"/>
                <a:ea typeface="Times New Roman" panose="02020603050405020304"/>
              </a:rPr>
              <a:t>3.Составить 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оптимальный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план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мероприятий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по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разработке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и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формированию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бренда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5EEDF4"/>
              </a:clrFrom>
              <a:clrTo>
                <a:srgbClr val="5EEDF4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 trans="83000" pressure="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2056"/>
          <a:stretch>
            <a:fillRect/>
          </a:stretch>
        </p:blipFill>
        <p:spPr>
          <a:xfrm>
            <a:off x="-1" y="-1"/>
            <a:ext cx="12192001" cy="682171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softEdge rad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490" y="550545"/>
            <a:ext cx="10446385" cy="564134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321435" y="124460"/>
            <a:ext cx="9057005" cy="370903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8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Цели и плановый эффект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 algn="ctr"/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1321435" y="1358265"/>
            <a:ext cx="9751060" cy="1863725"/>
          </a:xfrm>
          <a:prstGeom prst="rect">
            <a:avLst/>
          </a:prstGeom>
        </p:spPr>
        <p:txBody>
          <a:bodyPr>
            <a:noAutofit/>
          </a:bodyPr>
          <a:lstStyle/>
          <a:p>
            <a:pPr indent="0" defTabSz="266700">
              <a:lnSpc>
                <a:spcPct val="107000"/>
              </a:lnSpc>
              <a:buFont typeface="Wingdings" panose="05000000000000000000" charset="0"/>
              <a:buNone/>
            </a:pPr>
            <a:endParaRPr sz="2800">
              <a:latin typeface="Times New Roman" panose="02020603050405020304"/>
              <a:ea typeface="Times New Roman" panose="02020603050405020304"/>
            </a:endParaRPr>
          </a:p>
        </p:txBody>
      </p:sp>
      <p:pic>
        <p:nvPicPr>
          <p:cNvPr id="5" name="Изображение 4" descr="2024-10-28_19-42-34"/>
          <p:cNvPicPr>
            <a:picLocks noChangeAspect="1"/>
          </p:cNvPicPr>
          <p:nvPr/>
        </p:nvPicPr>
        <p:blipFill>
          <a:blip r:embed="rId5"/>
          <a:srcRect l="20979" t="63417" r="50718" b="24318"/>
          <a:stretch>
            <a:fillRect/>
          </a:stretch>
        </p:blipFill>
        <p:spPr>
          <a:xfrm>
            <a:off x="1031875" y="1913255"/>
            <a:ext cx="10040620" cy="27203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5EEDF4"/>
              </a:clrFrom>
              <a:clrTo>
                <a:srgbClr val="5EEDF4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 trans="83000" pressure="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2056"/>
          <a:stretch>
            <a:fillRect/>
          </a:stretch>
        </p:blipFill>
        <p:spPr>
          <a:xfrm>
            <a:off x="-1" y="-1"/>
            <a:ext cx="12192001" cy="682171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softEdge rad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490" y="608330"/>
            <a:ext cx="10446385" cy="564134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535430" y="-27940"/>
            <a:ext cx="9057005" cy="370903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8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8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Ключевые события  и сроки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 algn="ctr"/>
            <a:endParaRPr lang="ru-RU" sz="32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ru-RU" sz="32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1118235" y="1517015"/>
            <a:ext cx="9931400" cy="2043430"/>
          </a:xfrm>
          <a:prstGeom prst="rect">
            <a:avLst/>
          </a:prstGeom>
        </p:spPr>
        <p:txBody>
          <a:bodyPr>
            <a:noAutofit/>
          </a:bodyPr>
          <a:lstStyle/>
          <a:p>
            <a:pPr indent="0" defTabSz="266700">
              <a:lnSpc>
                <a:spcPct val="107000"/>
              </a:lnSpc>
              <a:buFont typeface="Wingdings" panose="05000000000000000000" charset="0"/>
              <a:buNone/>
            </a:pPr>
            <a:r>
              <a:rPr sz="2400">
                <a:latin typeface="Times New Roman" panose="02020603050405020304"/>
                <a:ea typeface="Times New Roman" panose="02020603050405020304"/>
              </a:rPr>
              <a:t>1.Начало проекта – 15 январ</a:t>
            </a:r>
            <a:r>
              <a:rPr lang="ru-RU" sz="2400">
                <a:latin typeface="Times New Roman" panose="02020603050405020304"/>
                <a:ea typeface="Times New Roman" panose="02020603050405020304"/>
              </a:rPr>
              <a:t>я</a:t>
            </a:r>
            <a:r>
              <a:rPr sz="2400">
                <a:latin typeface="Times New Roman" panose="02020603050405020304"/>
                <a:ea typeface="Times New Roman" panose="02020603050405020304"/>
              </a:rPr>
              <a:t> 2024.</a:t>
            </a:r>
          </a:p>
          <a:p>
            <a:pPr indent="0" defTabSz="266700">
              <a:lnSpc>
                <a:spcPct val="107000"/>
              </a:lnSpc>
              <a:buFont typeface="Wingdings" panose="05000000000000000000" charset="0"/>
              <a:buNone/>
            </a:pPr>
            <a:r>
              <a:rPr sz="2400">
                <a:latin typeface="Times New Roman" panose="02020603050405020304"/>
                <a:ea typeface="Times New Roman" panose="02020603050405020304"/>
              </a:rPr>
              <a:t>2.Анализ  текущей ситуации, картирование  процесса 15.01.2024-21.02.2024.</a:t>
            </a:r>
          </a:p>
          <a:p>
            <a:pPr indent="0" defTabSz="266700">
              <a:lnSpc>
                <a:spcPct val="107000"/>
              </a:lnSpc>
              <a:buFont typeface="Wingdings" panose="05000000000000000000" charset="0"/>
              <a:buNone/>
            </a:pPr>
            <a:r>
              <a:rPr sz="2400">
                <a:latin typeface="Times New Roman" panose="02020603050405020304"/>
                <a:ea typeface="Times New Roman" panose="02020603050405020304"/>
              </a:rPr>
              <a:t>3.Выявление  проблем, определение  первопричин, формирование  предложений по их решению, оценка рисков реализации – 22.01.2024 - 26.01.2024.</a:t>
            </a:r>
          </a:p>
          <a:p>
            <a:pPr indent="0" defTabSz="266700">
              <a:lnSpc>
                <a:spcPct val="107000"/>
              </a:lnSpc>
              <a:buFont typeface="Wingdings" panose="05000000000000000000" charset="0"/>
              <a:buNone/>
            </a:pPr>
            <a:r>
              <a:rPr sz="2400">
                <a:latin typeface="Times New Roman" panose="02020603050405020304"/>
                <a:ea typeface="Times New Roman" panose="02020603050405020304"/>
              </a:rPr>
              <a:t>4.Разработка карты целевого состояния процесса 16.02-20.02.24.</a:t>
            </a:r>
          </a:p>
          <a:p>
            <a:pPr indent="0" defTabSz="266700">
              <a:lnSpc>
                <a:spcPct val="107000"/>
              </a:lnSpc>
              <a:buFont typeface="Wingdings" panose="05000000000000000000" charset="0"/>
              <a:buNone/>
            </a:pPr>
            <a:r>
              <a:rPr sz="2400">
                <a:latin typeface="Times New Roman" panose="02020603050405020304"/>
                <a:ea typeface="Times New Roman" panose="02020603050405020304"/>
              </a:rPr>
              <a:t>5.Разработка «дорожной  карты» реализации проекта 29.01. – 31.01.2024</a:t>
            </a:r>
          </a:p>
          <a:p>
            <a:pPr indent="0" defTabSz="266700">
              <a:lnSpc>
                <a:spcPct val="107000"/>
              </a:lnSpc>
              <a:buFont typeface="Wingdings" panose="05000000000000000000" charset="0"/>
              <a:buNone/>
            </a:pPr>
            <a:r>
              <a:rPr sz="2400">
                <a:latin typeface="Times New Roman" panose="02020603050405020304"/>
                <a:ea typeface="Times New Roman" panose="02020603050405020304"/>
              </a:rPr>
              <a:t>6.Kick-off – защита «дорожной карты» проекта – 01.02.24.</a:t>
            </a:r>
          </a:p>
          <a:p>
            <a:pPr indent="0" defTabSz="266700">
              <a:lnSpc>
                <a:spcPct val="107000"/>
              </a:lnSpc>
              <a:buFont typeface="Wingdings" panose="05000000000000000000" charset="0"/>
              <a:buNone/>
            </a:pPr>
            <a:r>
              <a:rPr sz="2400">
                <a:latin typeface="Times New Roman" panose="02020603050405020304"/>
                <a:ea typeface="Times New Roman" panose="02020603050405020304"/>
              </a:rPr>
              <a:t>7.Реализация предложений – 02.02.24 - 23.08.24.</a:t>
            </a:r>
          </a:p>
          <a:p>
            <a:pPr indent="0" defTabSz="266700">
              <a:lnSpc>
                <a:spcPct val="107000"/>
              </a:lnSpc>
              <a:buFont typeface="Wingdings" panose="05000000000000000000" charset="0"/>
              <a:buNone/>
            </a:pPr>
            <a:r>
              <a:rPr sz="2400">
                <a:latin typeface="Times New Roman" panose="02020603050405020304"/>
                <a:ea typeface="Times New Roman" panose="02020603050405020304"/>
              </a:rPr>
              <a:t>8.Мониторинг результатов – к 01.09.24.</a:t>
            </a:r>
          </a:p>
          <a:p>
            <a:pPr indent="0" defTabSz="266700">
              <a:lnSpc>
                <a:spcPct val="107000"/>
              </a:lnSpc>
              <a:buFont typeface="Wingdings" panose="05000000000000000000" charset="0"/>
              <a:buNone/>
            </a:pPr>
            <a:r>
              <a:rPr lang="ru-RU" sz="2400">
                <a:latin typeface="Times New Roman" panose="02020603050405020304"/>
                <a:ea typeface="Times New Roman" panose="02020603050405020304"/>
              </a:rPr>
              <a:t>9. </a:t>
            </a:r>
            <a:r>
              <a:rPr sz="2400">
                <a:latin typeface="Times New Roman" panose="02020603050405020304"/>
                <a:ea typeface="Times New Roman" panose="02020603050405020304"/>
              </a:rPr>
              <a:t>Закрытие проекта – 16.09.24.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5EEDF4"/>
              </a:clrFrom>
              <a:clrTo>
                <a:srgbClr val="5EEDF4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 trans="83000" pressure="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2056"/>
          <a:stretch>
            <a:fillRect/>
          </a:stretch>
        </p:blipFill>
        <p:spPr>
          <a:xfrm>
            <a:off x="-1" y="-1"/>
            <a:ext cx="12192001" cy="682171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softEdge rad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490" y="550545"/>
            <a:ext cx="10446385" cy="564134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321435" y="124460"/>
            <a:ext cx="9057005" cy="370903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8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8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Эффекты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 algn="ctr"/>
            <a:endParaRPr lang="ru-RU" sz="32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ru-RU" sz="32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1321435" y="1817370"/>
            <a:ext cx="9751060" cy="1863725"/>
          </a:xfrm>
          <a:prstGeom prst="rect">
            <a:avLst/>
          </a:prstGeom>
        </p:spPr>
        <p:txBody>
          <a:bodyPr>
            <a:noAutofit/>
          </a:bodyPr>
          <a:lstStyle/>
          <a:p>
            <a:pPr marL="457200" indent="-457200" defTabSz="266700">
              <a:lnSpc>
                <a:spcPct val="107000"/>
              </a:lnSpc>
              <a:buFont typeface="Wingdings" panose="05000000000000000000" charset="0"/>
              <a:buChar char="Ø"/>
            </a:pPr>
            <a:r>
              <a:rPr sz="2800">
                <a:latin typeface="Times New Roman" panose="02020603050405020304"/>
                <a:ea typeface="Times New Roman" panose="02020603050405020304"/>
              </a:rPr>
              <a:t>Сокращение временных затрат  и минимизация материальных издержек на разработку бренда на 50%</a:t>
            </a:r>
          </a:p>
          <a:p>
            <a:pPr marL="457200" indent="-457200" defTabSz="266700">
              <a:lnSpc>
                <a:spcPct val="107000"/>
              </a:lnSpc>
              <a:buFont typeface="Wingdings" panose="05000000000000000000" charset="0"/>
              <a:buChar char="Ø"/>
            </a:pPr>
            <a:endParaRPr sz="2800">
              <a:latin typeface="Times New Roman" panose="02020603050405020304"/>
              <a:ea typeface="Times New Roman" panose="02020603050405020304"/>
            </a:endParaRPr>
          </a:p>
          <a:p>
            <a:pPr marL="457200" indent="-457200" defTabSz="266700">
              <a:lnSpc>
                <a:spcPct val="107000"/>
              </a:lnSpc>
              <a:buFont typeface="Wingdings" panose="05000000000000000000" charset="0"/>
              <a:buChar char="Ø"/>
            </a:pPr>
            <a:r>
              <a:rPr sz="2800">
                <a:latin typeface="Times New Roman" panose="02020603050405020304"/>
                <a:ea typeface="Times New Roman" panose="02020603050405020304"/>
              </a:rPr>
              <a:t>Увеличение притока воспитанников на 30%</a:t>
            </a:r>
          </a:p>
          <a:p>
            <a:pPr marL="457200" indent="-457200" defTabSz="266700">
              <a:lnSpc>
                <a:spcPct val="107000"/>
              </a:lnSpc>
              <a:buFont typeface="Wingdings" panose="05000000000000000000" charset="0"/>
              <a:buChar char="Ø"/>
            </a:pPr>
            <a:endParaRPr sz="2800">
              <a:latin typeface="Times New Roman" panose="02020603050405020304"/>
              <a:ea typeface="Times New Roman" panose="02020603050405020304"/>
            </a:endParaRPr>
          </a:p>
          <a:p>
            <a:pPr marL="457200" indent="-457200" defTabSz="266700">
              <a:lnSpc>
                <a:spcPct val="107000"/>
              </a:lnSpc>
              <a:buFont typeface="Wingdings" panose="05000000000000000000" charset="0"/>
              <a:buChar char="Ø"/>
            </a:pPr>
            <a:r>
              <a:rPr sz="2800">
                <a:latin typeface="Times New Roman" panose="02020603050405020304"/>
                <a:ea typeface="Times New Roman" panose="02020603050405020304"/>
              </a:rPr>
              <a:t>Стабильная посещаемость 85% (установка учредителя)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ПЛАН МЕРОПРИЯТИЙ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839788" y="1690688"/>
            <a:ext cx="5157787" cy="823912"/>
          </a:xfrm>
          <a:solidFill>
            <a:srgbClr val="92D050"/>
          </a:solidFill>
        </p:spPr>
        <p:txBody>
          <a:bodyPr/>
          <a:lstStyle/>
          <a:p>
            <a:pPr algn="ctr"/>
            <a:r>
              <a:rPr lang="ru-RU" dirty="0" smtClean="0"/>
              <a:t>Проблема</a:t>
            </a: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pPr lvl="0">
              <a:buNone/>
            </a:pPr>
            <a:r>
              <a:rPr lang="ru-RU" dirty="0" smtClean="0"/>
              <a:t>1. </a:t>
            </a:r>
            <a:r>
              <a:rPr lang="ru-RU" dirty="0"/>
              <a:t>Отсутствие опыта по созданию бренда</a:t>
            </a: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solidFill>
            <a:srgbClr val="00B0F0"/>
          </a:solidFill>
        </p:spPr>
        <p:txBody>
          <a:bodyPr/>
          <a:lstStyle/>
          <a:p>
            <a:pPr algn="ctr"/>
            <a:r>
              <a:rPr lang="ru-RU" dirty="0" smtClean="0"/>
              <a:t>Задачи</a:t>
            </a:r>
            <a:endParaRPr lang="ru-RU" dirty="0"/>
          </a:p>
        </p:txBody>
      </p:sp>
      <p:sp>
        <p:nvSpPr>
          <p:cNvPr id="10" name="Содержимое 9"/>
          <p:cNvSpPr>
            <a:spLocks noGrp="1"/>
          </p:cNvSpPr>
          <p:nvPr>
            <p:ph sz="quarter" idx="4"/>
          </p:nvPr>
        </p:nvSpPr>
        <p:spPr>
          <a:xfrm>
            <a:off x="6172200" y="2514600"/>
            <a:ext cx="5183188" cy="3684588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ru-RU" dirty="0"/>
              <a:t>1. Изучение процесса создания и развития бренда.</a:t>
            </a:r>
          </a:p>
        </p:txBody>
      </p:sp>
      <p:pic>
        <p:nvPicPr>
          <p:cNvPr id="1030" name="Picture 6" descr="https://avatars.mds.yandex.net/i?id=bb0d5844ea0945ef15065c4a5695fd939c154f64-4271045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2686" y="165319"/>
            <a:ext cx="2022702" cy="1515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5EEDF4"/>
              </a:clrFrom>
              <a:clrTo>
                <a:srgbClr val="5EEDF4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 trans="83000" pressure="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2056"/>
          <a:stretch>
            <a:fillRect/>
          </a:stretch>
        </p:blipFill>
        <p:spPr>
          <a:xfrm>
            <a:off x="-1" y="-1"/>
            <a:ext cx="12192001" cy="682171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softEdge rad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490" y="796290"/>
            <a:ext cx="10446385" cy="564134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535430" y="-27940"/>
            <a:ext cx="9057005" cy="370903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8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algn="ctr"/>
            <a:r>
              <a:rPr lang="ru-RU" sz="3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План  мероприятий:</a:t>
            </a:r>
          </a:p>
          <a:p>
            <a:pPr algn="ctr"/>
            <a:endParaRPr lang="ru-RU" sz="32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ru-RU" sz="32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1118235" y="1517015"/>
            <a:ext cx="9931400" cy="2043430"/>
          </a:xfrm>
          <a:prstGeom prst="rect">
            <a:avLst/>
          </a:prstGeom>
        </p:spPr>
        <p:txBody>
          <a:bodyPr>
            <a:noAutofit/>
          </a:bodyPr>
          <a:lstStyle/>
          <a:p>
            <a:pPr indent="0" defTabSz="266700">
              <a:lnSpc>
                <a:spcPct val="107000"/>
              </a:lnSpc>
              <a:buFont typeface="Wingdings" panose="05000000000000000000" charset="0"/>
              <a:buNone/>
            </a:pPr>
            <a:endParaRPr sz="2400">
              <a:latin typeface="Times New Roman" panose="02020603050405020304"/>
              <a:ea typeface="Times New Roman" panose="02020603050405020304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/>
          <a:srcRect l="49109" t="57688" r="4932" b="14732"/>
          <a:stretch>
            <a:fillRect/>
          </a:stretch>
        </p:blipFill>
        <p:spPr>
          <a:xfrm>
            <a:off x="1266189" y="1515879"/>
            <a:ext cx="9677582" cy="46381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ПЛАН МЕРОПРИЯТИЙ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839788" y="1690688"/>
            <a:ext cx="5157787" cy="823912"/>
          </a:xfrm>
          <a:solidFill>
            <a:srgbClr val="92D050"/>
          </a:solidFill>
        </p:spPr>
        <p:txBody>
          <a:bodyPr/>
          <a:lstStyle/>
          <a:p>
            <a:pPr algn="ctr"/>
            <a:r>
              <a:rPr lang="ru-RU" dirty="0" smtClean="0"/>
              <a:t>Проблема</a:t>
            </a: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pPr lvl="0">
              <a:buNone/>
            </a:pPr>
            <a:r>
              <a:rPr lang="ru-RU" dirty="0"/>
              <a:t>2. Высокие временные затраты на создание  бренда.</a:t>
            </a: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solidFill>
            <a:srgbClr val="00B0F0"/>
          </a:solidFill>
        </p:spPr>
        <p:txBody>
          <a:bodyPr/>
          <a:lstStyle/>
          <a:p>
            <a:pPr algn="ctr"/>
            <a:r>
              <a:rPr lang="ru-RU" dirty="0" smtClean="0"/>
              <a:t>Задачи</a:t>
            </a:r>
            <a:endParaRPr lang="ru-RU" dirty="0"/>
          </a:p>
        </p:txBody>
      </p:sp>
      <p:sp>
        <p:nvSpPr>
          <p:cNvPr id="10" name="Содержимое 9"/>
          <p:cNvSpPr>
            <a:spLocks noGrp="1"/>
          </p:cNvSpPr>
          <p:nvPr>
            <p:ph sz="quarter" idx="4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ru-RU" dirty="0"/>
              <a:t>2.1. Составить план действий по разработке и формированию </a:t>
            </a:r>
            <a:r>
              <a:rPr lang="ru-RU" dirty="0" smtClean="0"/>
              <a:t>бренда с чётким  распределением  обязанностей</a:t>
            </a:r>
            <a:endParaRPr lang="ru-RU" dirty="0"/>
          </a:p>
          <a:p>
            <a:pPr>
              <a:buNone/>
            </a:pPr>
            <a:r>
              <a:rPr lang="ru-RU" dirty="0"/>
              <a:t>2.2. Реализовать мероприятия  </a:t>
            </a:r>
            <a:r>
              <a:rPr lang="ru-RU" dirty="0" smtClean="0"/>
              <a:t>по внедрению </a:t>
            </a:r>
            <a:r>
              <a:rPr lang="ru-RU" dirty="0"/>
              <a:t>бренда</a:t>
            </a:r>
          </a:p>
        </p:txBody>
      </p:sp>
      <p:pic>
        <p:nvPicPr>
          <p:cNvPr id="11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9142" y="131025"/>
            <a:ext cx="2066245" cy="1549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5EEDF4"/>
              </a:clrFrom>
              <a:clrTo>
                <a:srgbClr val="5EEDF4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 trans="83000" pressure="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2056"/>
          <a:stretch>
            <a:fillRect/>
          </a:stretch>
        </p:blipFill>
        <p:spPr>
          <a:xfrm>
            <a:off x="-1" y="-1"/>
            <a:ext cx="12192001" cy="682171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softEdge rad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2860" y="645795"/>
            <a:ext cx="10446385" cy="564134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535430" y="-108585"/>
            <a:ext cx="9057005" cy="378968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8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algn="ctr"/>
            <a:r>
              <a:rPr lang="ru-RU" sz="3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План  мероприятий:</a:t>
            </a:r>
          </a:p>
          <a:p>
            <a:pPr algn="ctr"/>
            <a:endParaRPr lang="ru-RU" sz="32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ru-RU" sz="32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1118235" y="1517015"/>
            <a:ext cx="9931400" cy="2043430"/>
          </a:xfrm>
          <a:prstGeom prst="rect">
            <a:avLst/>
          </a:prstGeom>
        </p:spPr>
        <p:txBody>
          <a:bodyPr>
            <a:noAutofit/>
          </a:bodyPr>
          <a:lstStyle/>
          <a:p>
            <a:pPr indent="0" defTabSz="266700">
              <a:lnSpc>
                <a:spcPct val="107000"/>
              </a:lnSpc>
              <a:buFont typeface="Wingdings" panose="05000000000000000000" charset="0"/>
              <a:buNone/>
            </a:pPr>
            <a:endParaRPr sz="2400">
              <a:latin typeface="Times New Roman" panose="02020603050405020304"/>
              <a:ea typeface="Times New Roman" panose="02020603050405020304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/>
          <a:srcRect l="40518" t="26585" r="13412" b="11510"/>
          <a:stretch>
            <a:fillRect/>
          </a:stretch>
        </p:blipFill>
        <p:spPr>
          <a:xfrm>
            <a:off x="1115876" y="356783"/>
            <a:ext cx="10623369" cy="6219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5EEDF4"/>
              </a:clrFrom>
              <a:clrTo>
                <a:srgbClr val="5EEDF4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 trans="83000" pressure="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2056"/>
          <a:stretch>
            <a:fillRect/>
          </a:stretch>
        </p:blipFill>
        <p:spPr>
          <a:xfrm>
            <a:off x="-1" y="-1"/>
            <a:ext cx="12192001" cy="682171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softEdge rad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490" y="714375"/>
            <a:ext cx="10446385" cy="564134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535430" y="-27940"/>
            <a:ext cx="9057005" cy="370903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8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algn="ctr"/>
            <a:r>
              <a:rPr lang="ru-RU" sz="3200" b="1" u="sng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Чек-лист по разработке  концепции бренда:</a:t>
            </a:r>
          </a:p>
          <a:p>
            <a:pPr algn="ctr"/>
            <a:endParaRPr lang="ru-RU" sz="3200" b="1" u="sng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ru-RU" sz="32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872490" y="1287780"/>
            <a:ext cx="10594340" cy="2043430"/>
          </a:xfrm>
          <a:prstGeom prst="rect">
            <a:avLst/>
          </a:prstGeom>
        </p:spPr>
        <p:txBody>
          <a:bodyPr>
            <a:noAutofit/>
          </a:bodyPr>
          <a:lstStyle/>
          <a:p>
            <a:pPr indent="0" defTabSz="266700">
              <a:lnSpc>
                <a:spcPct val="107000"/>
              </a:lnSpc>
              <a:buFont typeface="Wingdings" panose="05000000000000000000" charset="0"/>
              <a:buNone/>
            </a:pPr>
            <a:r>
              <a:rPr lang="ru-RU" sz="3600" b="1" dirty="0" smtClean="0"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ru-RU" sz="3600" b="1" dirty="0">
                <a:latin typeface="Times New Roman" panose="02020603050405020304"/>
                <a:ea typeface="Times New Roman" panose="02020603050405020304"/>
              </a:rPr>
              <a:t>. Обсуждение  с </a:t>
            </a:r>
            <a:r>
              <a:rPr lang="ru-RU" sz="3600" b="1" dirty="0" smtClean="0">
                <a:latin typeface="Times New Roman" panose="02020603050405020304"/>
                <a:ea typeface="Times New Roman" panose="02020603050405020304"/>
              </a:rPr>
              <a:t>помощью </a:t>
            </a:r>
            <a:r>
              <a:rPr lang="ru-RU" sz="3600" b="1" dirty="0">
                <a:latin typeface="Times New Roman" panose="02020603050405020304"/>
                <a:ea typeface="Times New Roman" panose="02020603050405020304"/>
              </a:rPr>
              <a:t>электронного  голосования</a:t>
            </a:r>
            <a:endParaRPr sz="3600" dirty="0">
              <a:latin typeface="Times New Roman" panose="02020603050405020304"/>
              <a:ea typeface="Times New Roman" panose="02020603050405020304"/>
            </a:endParaRPr>
          </a:p>
          <a:p>
            <a:pPr marL="571500" indent="-571500" defTabSz="26670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sz="3600" dirty="0" err="1" smtClean="0">
                <a:latin typeface="Times New Roman" panose="02020603050405020304"/>
                <a:ea typeface="Times New Roman" panose="02020603050405020304"/>
              </a:rPr>
              <a:t>идея</a:t>
            </a:r>
            <a:r>
              <a:rPr sz="3600" dirty="0" smtClean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3600" dirty="0" err="1">
                <a:latin typeface="Times New Roman" panose="02020603050405020304"/>
                <a:ea typeface="Times New Roman" panose="02020603050405020304"/>
              </a:rPr>
              <a:t>бренда</a:t>
            </a:r>
            <a:r>
              <a:rPr sz="3600" dirty="0">
                <a:latin typeface="Times New Roman" panose="02020603050405020304"/>
                <a:ea typeface="Times New Roman" panose="02020603050405020304"/>
              </a:rPr>
              <a:t> </a:t>
            </a:r>
          </a:p>
          <a:p>
            <a:pPr marL="571500" indent="-571500" defTabSz="26670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sz="3600" dirty="0" err="1" smtClean="0">
                <a:latin typeface="Times New Roman" panose="02020603050405020304"/>
                <a:ea typeface="Times New Roman" panose="02020603050405020304"/>
              </a:rPr>
              <a:t>название</a:t>
            </a:r>
            <a:r>
              <a:rPr sz="3600" dirty="0" smtClean="0">
                <a:latin typeface="Times New Roman" panose="02020603050405020304"/>
                <a:ea typeface="Times New Roman" panose="02020603050405020304"/>
              </a:rPr>
              <a:t> </a:t>
            </a:r>
            <a:endParaRPr sz="3600" dirty="0">
              <a:latin typeface="Times New Roman" panose="02020603050405020304"/>
              <a:ea typeface="Times New Roman" panose="02020603050405020304"/>
            </a:endParaRPr>
          </a:p>
          <a:p>
            <a:pPr marL="571500" indent="-571500" defTabSz="26670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sz="3600" dirty="0" err="1" smtClean="0">
                <a:latin typeface="Times New Roman" panose="02020603050405020304"/>
                <a:ea typeface="Times New Roman" panose="02020603050405020304"/>
              </a:rPr>
              <a:t>слоган</a:t>
            </a:r>
            <a:r>
              <a:rPr sz="3600" dirty="0">
                <a:latin typeface="Times New Roman" panose="02020603050405020304"/>
                <a:ea typeface="Times New Roman" panose="02020603050405020304"/>
              </a:rPr>
              <a:t>;</a:t>
            </a:r>
          </a:p>
          <a:p>
            <a:pPr marL="571500" indent="-571500" defTabSz="26670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sz="3600" dirty="0" err="1" smtClean="0">
                <a:latin typeface="Times New Roman" panose="02020603050405020304"/>
                <a:ea typeface="Times New Roman" panose="02020603050405020304"/>
              </a:rPr>
              <a:t>герой</a:t>
            </a:r>
            <a:r>
              <a:rPr sz="3600" dirty="0">
                <a:latin typeface="Times New Roman" panose="02020603050405020304"/>
                <a:ea typeface="Times New Roman" panose="02020603050405020304"/>
              </a:rPr>
              <a:t>, </a:t>
            </a:r>
            <a:r>
              <a:rPr sz="3600" dirty="0" err="1">
                <a:latin typeface="Times New Roman" panose="02020603050405020304"/>
                <a:ea typeface="Times New Roman" panose="02020603050405020304"/>
              </a:rPr>
              <a:t>ставший</a:t>
            </a:r>
            <a:r>
              <a:rPr sz="36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3600" dirty="0" err="1">
                <a:latin typeface="Times New Roman" panose="02020603050405020304"/>
                <a:ea typeface="Times New Roman" panose="02020603050405020304"/>
              </a:rPr>
              <a:t>лицом</a:t>
            </a:r>
            <a:r>
              <a:rPr sz="36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3600" dirty="0" err="1">
                <a:latin typeface="Times New Roman" panose="02020603050405020304"/>
                <a:ea typeface="Times New Roman" panose="02020603050405020304"/>
              </a:rPr>
              <a:t>детского</a:t>
            </a:r>
            <a:r>
              <a:rPr sz="36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3600" dirty="0" err="1">
                <a:latin typeface="Times New Roman" panose="02020603050405020304"/>
                <a:ea typeface="Times New Roman" panose="02020603050405020304"/>
              </a:rPr>
              <a:t>сада</a:t>
            </a:r>
            <a:r>
              <a:rPr sz="3600" dirty="0">
                <a:latin typeface="Times New Roman" panose="02020603050405020304"/>
                <a:ea typeface="Times New Roman" panose="02020603050405020304"/>
              </a:rPr>
              <a:t>;</a:t>
            </a:r>
          </a:p>
          <a:p>
            <a:pPr marL="571500" indent="-571500" defTabSz="26670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sz="3600" dirty="0" err="1" smtClean="0">
                <a:latin typeface="Times New Roman" panose="02020603050405020304"/>
                <a:ea typeface="Times New Roman" panose="02020603050405020304"/>
              </a:rPr>
              <a:t>логотип</a:t>
            </a:r>
            <a:r>
              <a:rPr sz="3600" dirty="0">
                <a:latin typeface="Times New Roman" panose="02020603050405020304"/>
                <a:ea typeface="Times New Roman" panose="02020603050405020304"/>
              </a:rPr>
              <a:t>, </a:t>
            </a:r>
            <a:r>
              <a:rPr sz="3600" dirty="0" err="1">
                <a:latin typeface="Times New Roman" panose="02020603050405020304"/>
                <a:ea typeface="Times New Roman" panose="02020603050405020304"/>
              </a:rPr>
              <a:t>эмблема</a:t>
            </a:r>
            <a:r>
              <a:rPr sz="3600" dirty="0">
                <a:latin typeface="Times New Roman" panose="02020603050405020304"/>
                <a:ea typeface="Times New Roman" panose="02020603050405020304"/>
              </a:rPr>
              <a:t>;</a:t>
            </a:r>
          </a:p>
          <a:p>
            <a:pPr marL="571500" indent="-571500" defTabSz="26670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sz="3600" dirty="0" err="1" smtClean="0">
                <a:latin typeface="Times New Roman" panose="02020603050405020304"/>
                <a:ea typeface="Times New Roman" panose="02020603050405020304"/>
              </a:rPr>
              <a:t>фирменный</a:t>
            </a:r>
            <a:r>
              <a:rPr sz="3600" dirty="0" smtClean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3600" dirty="0" err="1">
                <a:latin typeface="Times New Roman" panose="02020603050405020304"/>
                <a:ea typeface="Times New Roman" panose="02020603050405020304"/>
              </a:rPr>
              <a:t>стиль</a:t>
            </a:r>
            <a:r>
              <a:rPr sz="3600" dirty="0">
                <a:latin typeface="Times New Roman" panose="02020603050405020304"/>
                <a:ea typeface="Times New Roman" panose="02020603050405020304"/>
              </a:rPr>
              <a:t> – </a:t>
            </a:r>
            <a:r>
              <a:rPr sz="3600" dirty="0" err="1">
                <a:latin typeface="Times New Roman" panose="02020603050405020304"/>
                <a:ea typeface="Times New Roman" panose="02020603050405020304"/>
              </a:rPr>
              <a:t>цвета</a:t>
            </a:r>
            <a:r>
              <a:rPr sz="3600" dirty="0">
                <a:latin typeface="Times New Roman" panose="02020603050405020304"/>
                <a:ea typeface="Times New Roman" panose="02020603050405020304"/>
              </a:rPr>
              <a:t>.</a:t>
            </a:r>
          </a:p>
          <a:p>
            <a:pPr indent="0" defTabSz="266700">
              <a:lnSpc>
                <a:spcPct val="107000"/>
              </a:lnSpc>
              <a:buFont typeface="Wingdings" panose="05000000000000000000" charset="0"/>
              <a:buNone/>
            </a:pPr>
            <a:endParaRPr sz="3600" dirty="0">
              <a:latin typeface="Times New Roman" panose="02020603050405020304"/>
              <a:ea typeface="Times New Roman" panose="020206030504050203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5EEDF4"/>
              </a:clrFrom>
              <a:clrTo>
                <a:srgbClr val="5EEDF4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 trans="83000" pressure="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2056"/>
          <a:stretch>
            <a:fillRect/>
          </a:stretch>
        </p:blipFill>
        <p:spPr>
          <a:xfrm>
            <a:off x="-1" y="-1"/>
            <a:ext cx="12192001" cy="682171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softEdge rad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235" y="960120"/>
            <a:ext cx="10446385" cy="564134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535430" y="-27940"/>
            <a:ext cx="9057005" cy="370903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8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algn="ctr"/>
            <a:r>
              <a:rPr lang="ru-RU" sz="3200" b="1" u="sng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Чек-лист по разработке  концепции бренда:</a:t>
            </a:r>
          </a:p>
          <a:p>
            <a:pPr algn="ctr"/>
            <a:endParaRPr lang="ru-RU" sz="3200" b="1" u="sng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ru-RU" sz="32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724535" y="1287780"/>
            <a:ext cx="10594340" cy="2043430"/>
          </a:xfrm>
          <a:prstGeom prst="rect">
            <a:avLst/>
          </a:prstGeom>
        </p:spPr>
        <p:txBody>
          <a:bodyPr>
            <a:noAutofit/>
          </a:bodyPr>
          <a:lstStyle/>
          <a:p>
            <a:pPr indent="0" defTabSz="266700">
              <a:lnSpc>
                <a:spcPct val="107000"/>
              </a:lnSpc>
              <a:buFont typeface="Wingdings" panose="05000000000000000000" charset="0"/>
              <a:buNone/>
            </a:pPr>
            <a:r>
              <a:rPr lang="ru-RU" sz="3600" b="1" dirty="0" smtClean="0">
                <a:latin typeface="Times New Roman" panose="02020603050405020304"/>
                <a:ea typeface="Times New Roman" panose="02020603050405020304"/>
              </a:rPr>
              <a:t>2</a:t>
            </a:r>
            <a:r>
              <a:rPr lang="ru-RU" sz="3600" b="1" dirty="0">
                <a:latin typeface="Times New Roman" panose="02020603050405020304"/>
                <a:ea typeface="Times New Roman" panose="02020603050405020304"/>
              </a:rPr>
              <a:t>. Распределение на  творческие  группы и выполнение  ими технического задания</a:t>
            </a:r>
          </a:p>
          <a:p>
            <a:pPr indent="0" defTabSz="266700">
              <a:lnSpc>
                <a:spcPct val="107000"/>
              </a:lnSpc>
              <a:buFont typeface="Wingdings" panose="05000000000000000000" charset="0"/>
              <a:buNone/>
            </a:pPr>
            <a:r>
              <a:rPr lang="ru-RU" sz="3600" b="1" i="1" dirty="0">
                <a:latin typeface="Times New Roman" panose="02020603050405020304"/>
                <a:ea typeface="Times New Roman" panose="02020603050405020304"/>
              </a:rPr>
              <a:t>1 группа  - с</a:t>
            </a:r>
            <a:r>
              <a:rPr lang="ru-RU" sz="3200" b="1" i="1" dirty="0">
                <a:latin typeface="Times New Roman" panose="02020603050405020304"/>
                <a:ea typeface="Times New Roman" panose="02020603050405020304"/>
              </a:rPr>
              <a:t>оздание г</a:t>
            </a:r>
            <a:r>
              <a:rPr sz="3200" b="1" i="1" dirty="0" err="1">
                <a:latin typeface="Times New Roman" panose="02020603050405020304"/>
                <a:ea typeface="Times New Roman" panose="02020603050405020304"/>
              </a:rPr>
              <a:t>рафи</a:t>
            </a:r>
            <a:r>
              <a:rPr lang="ru-RU" sz="3200" b="1" i="1" dirty="0" err="1">
                <a:latin typeface="Times New Roman" panose="02020603050405020304"/>
                <a:ea typeface="Times New Roman" panose="02020603050405020304"/>
              </a:rPr>
              <a:t>ческих</a:t>
            </a:r>
            <a:r>
              <a:rPr sz="3200" b="1" i="1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3200" b="1" i="1" dirty="0" err="1">
                <a:latin typeface="Times New Roman" panose="02020603050405020304"/>
                <a:ea typeface="Times New Roman" panose="02020603050405020304"/>
              </a:rPr>
              <a:t>визуальны</a:t>
            </a:r>
            <a:r>
              <a:rPr lang="ru-RU" sz="3200" b="1" i="1" dirty="0">
                <a:latin typeface="Times New Roman" panose="02020603050405020304"/>
                <a:ea typeface="Times New Roman" panose="02020603050405020304"/>
              </a:rPr>
              <a:t>х</a:t>
            </a:r>
            <a:r>
              <a:rPr sz="3200" b="1" i="1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3200" b="1" i="1" dirty="0" err="1">
                <a:latin typeface="Times New Roman" panose="02020603050405020304"/>
                <a:ea typeface="Times New Roman" panose="02020603050405020304"/>
              </a:rPr>
              <a:t>элемент</a:t>
            </a:r>
            <a:r>
              <a:rPr lang="ru-RU" sz="3200" b="1" i="1" dirty="0" err="1">
                <a:latin typeface="Times New Roman" panose="02020603050405020304"/>
                <a:ea typeface="Times New Roman" panose="02020603050405020304"/>
              </a:rPr>
              <a:t>ов</a:t>
            </a:r>
            <a:r>
              <a:rPr sz="3200" b="1" i="1" dirty="0">
                <a:latin typeface="Times New Roman" panose="02020603050405020304"/>
                <a:ea typeface="Times New Roman" panose="02020603050405020304"/>
              </a:rPr>
              <a:t>:</a:t>
            </a:r>
          </a:p>
          <a:p>
            <a:pPr indent="0" defTabSz="266700">
              <a:lnSpc>
                <a:spcPct val="107000"/>
              </a:lnSpc>
              <a:buFont typeface="Wingdings" panose="05000000000000000000" charset="0"/>
              <a:buNone/>
            </a:pPr>
            <a:r>
              <a:rPr sz="2800" dirty="0">
                <a:latin typeface="Times New Roman" panose="02020603050405020304"/>
                <a:ea typeface="Times New Roman" panose="02020603050405020304"/>
              </a:rPr>
              <a:t>-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оформление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сайта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, </a:t>
            </a:r>
          </a:p>
          <a:p>
            <a:pPr indent="0" defTabSz="266700">
              <a:lnSpc>
                <a:spcPct val="107000"/>
              </a:lnSpc>
              <a:buFont typeface="Wingdings" panose="05000000000000000000" charset="0"/>
              <a:buNone/>
            </a:pPr>
            <a:r>
              <a:rPr sz="2800" dirty="0">
                <a:latin typeface="Times New Roman" panose="02020603050405020304"/>
                <a:ea typeface="Times New Roman" panose="02020603050405020304"/>
              </a:rPr>
              <a:t>-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оформление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странички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официальной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группы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Вк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,</a:t>
            </a:r>
          </a:p>
          <a:p>
            <a:pPr indent="0" defTabSz="266700">
              <a:lnSpc>
                <a:spcPct val="107000"/>
              </a:lnSpc>
              <a:buFont typeface="Wingdings" panose="05000000000000000000" charset="0"/>
              <a:buNone/>
            </a:pPr>
            <a:r>
              <a:rPr sz="2800" dirty="0">
                <a:latin typeface="Times New Roman" panose="02020603050405020304"/>
                <a:ea typeface="Times New Roman" panose="02020603050405020304"/>
              </a:rPr>
              <a:t>-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бланки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грамот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,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благодарственных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писем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,</a:t>
            </a:r>
          </a:p>
          <a:p>
            <a:pPr indent="0" defTabSz="266700">
              <a:lnSpc>
                <a:spcPct val="107000"/>
              </a:lnSpc>
              <a:buFont typeface="Wingdings" panose="05000000000000000000" charset="0"/>
              <a:buNone/>
            </a:pPr>
            <a:r>
              <a:rPr sz="2800" dirty="0">
                <a:latin typeface="Times New Roman" panose="02020603050405020304"/>
                <a:ea typeface="Times New Roman" panose="02020603050405020304"/>
              </a:rPr>
              <a:t>-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оформление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 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информационных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 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стендов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, </a:t>
            </a:r>
            <a:r>
              <a:rPr sz="2800" dirty="0" err="1">
                <a:latin typeface="Times New Roman" panose="02020603050405020304"/>
                <a:ea typeface="Times New Roman" panose="02020603050405020304"/>
              </a:rPr>
              <a:t>вывесок</a:t>
            </a:r>
            <a:r>
              <a:rPr sz="2800" dirty="0">
                <a:latin typeface="Times New Roman" panose="02020603050405020304"/>
                <a:ea typeface="Times New Roman" panose="02020603050405020304"/>
              </a:rPr>
              <a:t>,</a:t>
            </a:r>
          </a:p>
          <a:p>
            <a:pPr indent="0" defTabSz="266700">
              <a:lnSpc>
                <a:spcPct val="107000"/>
              </a:lnSpc>
              <a:buFont typeface="Wingdings" panose="05000000000000000000" charset="0"/>
              <a:buNone/>
            </a:pPr>
            <a:endParaRPr sz="2800" dirty="0">
              <a:latin typeface="Times New Roman" panose="02020603050405020304"/>
              <a:ea typeface="Times New Roman" panose="020206030504050203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5EEDF4"/>
              </a:clrFrom>
              <a:clrTo>
                <a:srgbClr val="5EEDF4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 trans="83000" pressure="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2056"/>
          <a:stretch>
            <a:fillRect/>
          </a:stretch>
        </p:blipFill>
        <p:spPr>
          <a:xfrm>
            <a:off x="-1" y="-1"/>
            <a:ext cx="12192001" cy="682171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softEdge rad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125" y="608330"/>
            <a:ext cx="10446385" cy="564134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535430" y="-27940"/>
            <a:ext cx="9057005" cy="370903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8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algn="ctr"/>
            <a:r>
              <a:rPr lang="ru-RU" sz="3200" b="1" u="sng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Чек-лист по разработке  концепции бренда:</a:t>
            </a:r>
          </a:p>
          <a:p>
            <a:pPr algn="ctr"/>
            <a:endParaRPr lang="ru-RU" sz="3200" b="1" u="sng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ru-RU" sz="32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1232535" y="1287780"/>
            <a:ext cx="9824720" cy="3710940"/>
          </a:xfrm>
          <a:prstGeom prst="rect">
            <a:avLst/>
          </a:prstGeom>
        </p:spPr>
        <p:txBody>
          <a:bodyPr>
            <a:noAutofit/>
          </a:bodyPr>
          <a:lstStyle/>
          <a:p>
            <a:pPr indent="0" defTabSz="266700">
              <a:lnSpc>
                <a:spcPct val="107000"/>
              </a:lnSpc>
              <a:buFont typeface="Wingdings" panose="05000000000000000000" charset="0"/>
              <a:buNone/>
            </a:pPr>
            <a:endParaRPr sz="2800" b="1" dirty="0">
              <a:latin typeface="Times New Roman" panose="02020603050405020304"/>
              <a:ea typeface="Times New Roman" panose="02020603050405020304"/>
            </a:endParaRPr>
          </a:p>
          <a:p>
            <a:pPr indent="0" defTabSz="266700">
              <a:lnSpc>
                <a:spcPct val="107000"/>
              </a:lnSpc>
              <a:buFont typeface="Wingdings" panose="05000000000000000000" charset="0"/>
              <a:buNone/>
            </a:pPr>
            <a:r>
              <a:rPr lang="ru-RU" sz="2800" dirty="0">
                <a:latin typeface="Times New Roman" panose="02020603050405020304"/>
                <a:ea typeface="Times New Roman" panose="02020603050405020304"/>
              </a:rPr>
              <a:t>2</a:t>
            </a:r>
            <a:r>
              <a:rPr lang="ru-RU" sz="32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3200" b="1" i="1" dirty="0" err="1">
                <a:latin typeface="Times New Roman" panose="02020603050405020304"/>
                <a:ea typeface="Times New Roman" panose="02020603050405020304"/>
              </a:rPr>
              <a:t>группа</a:t>
            </a:r>
            <a:r>
              <a:rPr lang="ru-RU" sz="3200" b="1" i="1" dirty="0">
                <a:latin typeface="Times New Roman" panose="02020603050405020304"/>
                <a:ea typeface="Times New Roman" panose="02020603050405020304"/>
              </a:rPr>
              <a:t> - разработка</a:t>
            </a:r>
            <a:r>
              <a:rPr sz="3200" b="1" i="1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3200" b="1" i="1" dirty="0" err="1">
                <a:latin typeface="Times New Roman" panose="02020603050405020304"/>
                <a:ea typeface="Times New Roman" panose="02020603050405020304"/>
              </a:rPr>
              <a:t>фирменн</a:t>
            </a:r>
            <a:r>
              <a:rPr lang="ru-RU" sz="3200" b="1" i="1" dirty="0">
                <a:latin typeface="Times New Roman" panose="02020603050405020304"/>
                <a:ea typeface="Times New Roman" panose="02020603050405020304"/>
              </a:rPr>
              <a:t>ого</a:t>
            </a:r>
            <a:r>
              <a:rPr sz="3200" b="1" i="1" dirty="0">
                <a:latin typeface="Times New Roman" panose="02020603050405020304"/>
                <a:ea typeface="Times New Roman" panose="02020603050405020304"/>
              </a:rPr>
              <a:t>   </a:t>
            </a:r>
            <a:r>
              <a:rPr sz="3200" b="1" i="1" dirty="0" err="1">
                <a:latin typeface="Times New Roman" panose="02020603050405020304"/>
                <a:ea typeface="Times New Roman" panose="02020603050405020304"/>
              </a:rPr>
              <a:t>стил</a:t>
            </a:r>
            <a:r>
              <a:rPr lang="ru-RU" sz="3200" b="1" i="1" dirty="0">
                <a:latin typeface="Times New Roman" panose="02020603050405020304"/>
                <a:ea typeface="Times New Roman" panose="02020603050405020304"/>
              </a:rPr>
              <a:t>я</a:t>
            </a:r>
            <a:r>
              <a:rPr sz="3200" b="1" i="1" dirty="0">
                <a:latin typeface="Times New Roman" panose="02020603050405020304"/>
                <a:ea typeface="Times New Roman" panose="02020603050405020304"/>
              </a:rPr>
              <a:t> в </a:t>
            </a:r>
            <a:r>
              <a:rPr sz="3200" b="1" i="1" dirty="0" err="1">
                <a:latin typeface="Times New Roman" panose="02020603050405020304"/>
                <a:ea typeface="Times New Roman" panose="02020603050405020304"/>
              </a:rPr>
              <a:t>одежде</a:t>
            </a:r>
            <a:r>
              <a:rPr sz="3200" b="1" i="1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3200" b="1" i="1" dirty="0" err="1">
                <a:latin typeface="Times New Roman" panose="02020603050405020304"/>
                <a:ea typeface="Times New Roman" panose="02020603050405020304"/>
              </a:rPr>
              <a:t>для</a:t>
            </a:r>
            <a:r>
              <a:rPr sz="3200" b="1" i="1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3200" b="1" i="1" dirty="0" err="1">
                <a:latin typeface="Times New Roman" panose="02020603050405020304"/>
                <a:ea typeface="Times New Roman" panose="02020603050405020304"/>
              </a:rPr>
              <a:t>детей</a:t>
            </a:r>
            <a:r>
              <a:rPr sz="3200" b="1" i="1" dirty="0">
                <a:latin typeface="Times New Roman" panose="02020603050405020304"/>
                <a:ea typeface="Times New Roman" panose="02020603050405020304"/>
              </a:rPr>
              <a:t> и </a:t>
            </a:r>
            <a:r>
              <a:rPr sz="3200" b="1" i="1" dirty="0" err="1">
                <a:latin typeface="Times New Roman" panose="02020603050405020304"/>
                <a:ea typeface="Times New Roman" panose="02020603050405020304"/>
              </a:rPr>
              <a:t>взрослых</a:t>
            </a:r>
            <a:r>
              <a:rPr sz="3200" b="1" i="1" dirty="0">
                <a:latin typeface="Times New Roman" panose="02020603050405020304"/>
                <a:ea typeface="Times New Roman" panose="02020603050405020304"/>
              </a:rPr>
              <a:t>:</a:t>
            </a:r>
            <a:endParaRPr sz="3200" i="1" dirty="0">
              <a:latin typeface="Times New Roman" panose="02020603050405020304"/>
              <a:ea typeface="Times New Roman" panose="02020603050405020304"/>
            </a:endParaRPr>
          </a:p>
          <a:p>
            <a:pPr indent="0" defTabSz="266700">
              <a:lnSpc>
                <a:spcPct val="107000"/>
              </a:lnSpc>
              <a:buFont typeface="Wingdings" panose="05000000000000000000" charset="0"/>
              <a:buNone/>
            </a:pPr>
            <a:r>
              <a:rPr sz="3200" dirty="0">
                <a:latin typeface="Times New Roman" panose="02020603050405020304"/>
                <a:ea typeface="Times New Roman" panose="02020603050405020304"/>
              </a:rPr>
              <a:t>- </a:t>
            </a:r>
            <a:r>
              <a:rPr sz="3200" dirty="0" err="1">
                <a:latin typeface="Times New Roman" panose="02020603050405020304"/>
                <a:ea typeface="Times New Roman" panose="02020603050405020304"/>
              </a:rPr>
              <a:t>одежда</a:t>
            </a:r>
            <a:r>
              <a:rPr sz="32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3200" dirty="0" err="1">
                <a:latin typeface="Times New Roman" panose="02020603050405020304"/>
                <a:ea typeface="Times New Roman" panose="02020603050405020304"/>
              </a:rPr>
              <a:t>для</a:t>
            </a:r>
            <a:r>
              <a:rPr sz="3200" dirty="0">
                <a:latin typeface="Times New Roman" panose="02020603050405020304"/>
                <a:ea typeface="Times New Roman" panose="02020603050405020304"/>
              </a:rPr>
              <a:t>  </a:t>
            </a:r>
            <a:r>
              <a:rPr sz="3200" dirty="0" err="1">
                <a:latin typeface="Times New Roman" panose="02020603050405020304"/>
                <a:ea typeface="Times New Roman" panose="02020603050405020304"/>
              </a:rPr>
              <a:t>официальных</a:t>
            </a:r>
            <a:r>
              <a:rPr sz="32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3200" dirty="0" err="1">
                <a:latin typeface="Times New Roman" panose="02020603050405020304"/>
                <a:ea typeface="Times New Roman" panose="02020603050405020304"/>
              </a:rPr>
              <a:t>мероприятий</a:t>
            </a:r>
            <a:endParaRPr sz="3200" dirty="0">
              <a:latin typeface="Times New Roman" panose="02020603050405020304"/>
              <a:ea typeface="Times New Roman" panose="02020603050405020304"/>
            </a:endParaRPr>
          </a:p>
          <a:p>
            <a:pPr indent="0" defTabSz="266700">
              <a:lnSpc>
                <a:spcPct val="107000"/>
              </a:lnSpc>
              <a:buFont typeface="Wingdings" panose="05000000000000000000" charset="0"/>
              <a:buNone/>
            </a:pPr>
            <a:r>
              <a:rPr sz="3200" dirty="0">
                <a:latin typeface="Times New Roman" panose="02020603050405020304"/>
                <a:ea typeface="Times New Roman" panose="02020603050405020304"/>
              </a:rPr>
              <a:t>- </a:t>
            </a:r>
            <a:r>
              <a:rPr sz="3200" dirty="0" err="1">
                <a:latin typeface="Times New Roman" panose="02020603050405020304"/>
                <a:ea typeface="Times New Roman" panose="02020603050405020304"/>
              </a:rPr>
              <a:t>одежда</a:t>
            </a:r>
            <a:r>
              <a:rPr sz="3200" dirty="0">
                <a:latin typeface="Times New Roman" panose="02020603050405020304"/>
                <a:ea typeface="Times New Roman" panose="02020603050405020304"/>
              </a:rPr>
              <a:t>  </a:t>
            </a:r>
            <a:r>
              <a:rPr sz="3200" dirty="0" err="1">
                <a:latin typeface="Times New Roman" panose="02020603050405020304"/>
                <a:ea typeface="Times New Roman" panose="02020603050405020304"/>
              </a:rPr>
              <a:t>для</a:t>
            </a:r>
            <a:r>
              <a:rPr sz="3200" dirty="0">
                <a:latin typeface="Times New Roman" panose="02020603050405020304"/>
                <a:ea typeface="Times New Roman" panose="02020603050405020304"/>
              </a:rPr>
              <a:t>   </a:t>
            </a:r>
            <a:r>
              <a:rPr sz="3200" dirty="0" err="1">
                <a:latin typeface="Times New Roman" panose="02020603050405020304"/>
                <a:ea typeface="Times New Roman" panose="02020603050405020304"/>
              </a:rPr>
              <a:t>спортивных</a:t>
            </a:r>
            <a:r>
              <a:rPr sz="3200" dirty="0">
                <a:latin typeface="Times New Roman" panose="02020603050405020304"/>
                <a:ea typeface="Times New Roman" panose="02020603050405020304"/>
              </a:rPr>
              <a:t>   </a:t>
            </a:r>
            <a:r>
              <a:rPr sz="3200" dirty="0" err="1">
                <a:latin typeface="Times New Roman" panose="02020603050405020304"/>
                <a:ea typeface="Times New Roman" panose="02020603050405020304"/>
              </a:rPr>
              <a:t>мероприятий</a:t>
            </a:r>
            <a:r>
              <a:rPr sz="3200" dirty="0">
                <a:latin typeface="Times New Roman" panose="02020603050405020304"/>
                <a:ea typeface="Times New Roman" panose="02020603050405020304"/>
              </a:rPr>
              <a:t> </a:t>
            </a:r>
          </a:p>
          <a:p>
            <a:pPr indent="0" defTabSz="266700">
              <a:lnSpc>
                <a:spcPct val="107000"/>
              </a:lnSpc>
              <a:buFont typeface="Wingdings" panose="05000000000000000000" charset="0"/>
              <a:buNone/>
            </a:pPr>
            <a:r>
              <a:rPr sz="3200" dirty="0">
                <a:latin typeface="Times New Roman" panose="02020603050405020304"/>
                <a:ea typeface="Times New Roman" panose="02020603050405020304"/>
              </a:rPr>
              <a:t>- </a:t>
            </a:r>
            <a:r>
              <a:rPr sz="3200" dirty="0" err="1">
                <a:latin typeface="Times New Roman" panose="02020603050405020304"/>
                <a:ea typeface="Times New Roman" panose="02020603050405020304"/>
              </a:rPr>
              <a:t>одежда</a:t>
            </a:r>
            <a:r>
              <a:rPr sz="3200" dirty="0">
                <a:latin typeface="Times New Roman" panose="02020603050405020304"/>
                <a:ea typeface="Times New Roman" panose="02020603050405020304"/>
              </a:rPr>
              <a:t>  </a:t>
            </a:r>
            <a:r>
              <a:rPr sz="3200" dirty="0" err="1">
                <a:latin typeface="Times New Roman" panose="02020603050405020304"/>
                <a:ea typeface="Times New Roman" panose="02020603050405020304"/>
              </a:rPr>
              <a:t>для</a:t>
            </a:r>
            <a:r>
              <a:rPr sz="3200" dirty="0">
                <a:latin typeface="Times New Roman" panose="02020603050405020304"/>
                <a:ea typeface="Times New Roman" panose="02020603050405020304"/>
              </a:rPr>
              <a:t>  </a:t>
            </a:r>
            <a:r>
              <a:rPr sz="3200" dirty="0" err="1">
                <a:latin typeface="Times New Roman" panose="02020603050405020304"/>
                <a:ea typeface="Times New Roman" panose="02020603050405020304"/>
              </a:rPr>
              <a:t>творческих</a:t>
            </a:r>
            <a:r>
              <a:rPr sz="3200" dirty="0">
                <a:latin typeface="Times New Roman" panose="02020603050405020304"/>
                <a:ea typeface="Times New Roman" panose="02020603050405020304"/>
              </a:rPr>
              <a:t>  </a:t>
            </a:r>
            <a:r>
              <a:rPr sz="3200" dirty="0" err="1">
                <a:latin typeface="Times New Roman" panose="02020603050405020304"/>
                <a:ea typeface="Times New Roman" panose="02020603050405020304"/>
              </a:rPr>
              <a:t>выступлений</a:t>
            </a:r>
            <a:endParaRPr sz="3200" dirty="0">
              <a:latin typeface="Times New Roman" panose="02020603050405020304"/>
              <a:ea typeface="Times New Roman" panose="02020603050405020304"/>
            </a:endParaRPr>
          </a:p>
          <a:p>
            <a:pPr indent="0" defTabSz="266700">
              <a:lnSpc>
                <a:spcPct val="107000"/>
              </a:lnSpc>
              <a:buFont typeface="Wingdings" panose="05000000000000000000" charset="0"/>
              <a:buNone/>
            </a:pPr>
            <a:endParaRPr sz="3200" dirty="0">
              <a:latin typeface="Times New Roman" panose="02020603050405020304"/>
              <a:ea typeface="Times New Roman" panose="020206030504050203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5EEDF4"/>
              </a:clrFrom>
              <a:clrTo>
                <a:srgbClr val="5EEDF4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 trans="83000" pressure="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2056"/>
          <a:stretch>
            <a:fillRect/>
          </a:stretch>
        </p:blipFill>
        <p:spPr>
          <a:xfrm>
            <a:off x="-1" y="-1"/>
            <a:ext cx="12192001" cy="682171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softEdge rad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125" y="608330"/>
            <a:ext cx="10446385" cy="564134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535430" y="-27940"/>
            <a:ext cx="9057005" cy="370903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8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algn="ctr"/>
            <a:r>
              <a:rPr lang="ru-RU" sz="3200" b="1" u="sng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Чек-лист по разработке  концепции бренда:</a:t>
            </a:r>
          </a:p>
          <a:p>
            <a:pPr algn="ctr"/>
            <a:endParaRPr lang="ru-RU" sz="3200" b="1" u="sng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ru-RU" sz="32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1232535" y="1287780"/>
            <a:ext cx="9824720" cy="2140585"/>
          </a:xfrm>
          <a:prstGeom prst="rect">
            <a:avLst/>
          </a:prstGeom>
        </p:spPr>
        <p:txBody>
          <a:bodyPr>
            <a:noAutofit/>
          </a:bodyPr>
          <a:lstStyle/>
          <a:p>
            <a:pPr indent="0" defTabSz="266700">
              <a:lnSpc>
                <a:spcPct val="107000"/>
              </a:lnSpc>
              <a:buFont typeface="Wingdings" panose="05000000000000000000" charset="0"/>
              <a:buNone/>
            </a:pPr>
            <a:endParaRPr sz="2800" b="1" dirty="0">
              <a:latin typeface="Times New Roman" panose="02020603050405020304"/>
              <a:ea typeface="Times New Roman" panose="02020603050405020304"/>
            </a:endParaRPr>
          </a:p>
          <a:p>
            <a:pPr indent="0" defTabSz="266700">
              <a:lnSpc>
                <a:spcPct val="107000"/>
              </a:lnSpc>
              <a:buFont typeface="Wingdings" panose="05000000000000000000" charset="0"/>
              <a:buNone/>
            </a:pPr>
            <a:r>
              <a:rPr lang="ru-RU" sz="3200" b="1" i="1" dirty="0">
                <a:latin typeface="Times New Roman" panose="02020603050405020304"/>
                <a:ea typeface="Times New Roman" panose="02020603050405020304"/>
              </a:rPr>
              <a:t>3 группа - </a:t>
            </a:r>
            <a:r>
              <a:rPr sz="3200" b="1" i="1" dirty="0" err="1">
                <a:latin typeface="Times New Roman" panose="02020603050405020304"/>
                <a:ea typeface="Times New Roman" panose="02020603050405020304"/>
              </a:rPr>
              <a:t>корпоративная</a:t>
            </a:r>
            <a:r>
              <a:rPr sz="3200" b="1" i="1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3200" b="1" i="1" dirty="0" err="1">
                <a:latin typeface="Times New Roman" panose="02020603050405020304"/>
                <a:ea typeface="Times New Roman" panose="02020603050405020304"/>
              </a:rPr>
              <a:t>коммуникация</a:t>
            </a:r>
            <a:r>
              <a:rPr sz="3200" b="1" i="1" dirty="0">
                <a:latin typeface="Times New Roman" panose="02020603050405020304"/>
                <a:ea typeface="Times New Roman" panose="02020603050405020304"/>
              </a:rPr>
              <a:t>: </a:t>
            </a:r>
          </a:p>
          <a:p>
            <a:pPr indent="0" defTabSz="266700">
              <a:lnSpc>
                <a:spcPct val="107000"/>
              </a:lnSpc>
              <a:buFont typeface="Wingdings" panose="05000000000000000000" charset="0"/>
              <a:buNone/>
            </a:pPr>
            <a:r>
              <a:rPr sz="3200" dirty="0">
                <a:latin typeface="Times New Roman" panose="02020603050405020304"/>
                <a:ea typeface="Times New Roman" panose="02020603050405020304"/>
              </a:rPr>
              <a:t>- </a:t>
            </a:r>
            <a:r>
              <a:rPr sz="3200" dirty="0" err="1">
                <a:latin typeface="Times New Roman" panose="02020603050405020304"/>
                <a:ea typeface="Times New Roman" panose="02020603050405020304"/>
              </a:rPr>
              <a:t>общесадовские</a:t>
            </a:r>
            <a:r>
              <a:rPr sz="32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3200" dirty="0" err="1">
                <a:latin typeface="Times New Roman" panose="02020603050405020304"/>
                <a:ea typeface="Times New Roman" panose="02020603050405020304"/>
              </a:rPr>
              <a:t>события</a:t>
            </a:r>
            <a:r>
              <a:rPr sz="3200" dirty="0">
                <a:latin typeface="Times New Roman" panose="02020603050405020304"/>
                <a:ea typeface="Times New Roman" panose="02020603050405020304"/>
              </a:rPr>
              <a:t>;</a:t>
            </a:r>
          </a:p>
          <a:p>
            <a:pPr indent="0" defTabSz="266700">
              <a:lnSpc>
                <a:spcPct val="107000"/>
              </a:lnSpc>
              <a:buFont typeface="Wingdings" panose="05000000000000000000" charset="0"/>
              <a:buNone/>
            </a:pPr>
            <a:r>
              <a:rPr sz="3200" dirty="0">
                <a:latin typeface="Times New Roman" panose="02020603050405020304"/>
                <a:ea typeface="Times New Roman" panose="02020603050405020304"/>
              </a:rPr>
              <a:t>- мероприятия </a:t>
            </a:r>
            <a:r>
              <a:rPr sz="3200" dirty="0" err="1">
                <a:latin typeface="Times New Roman" panose="02020603050405020304"/>
                <a:ea typeface="Times New Roman" panose="02020603050405020304"/>
              </a:rPr>
              <a:t>для</a:t>
            </a:r>
            <a:r>
              <a:rPr sz="32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3200" dirty="0" err="1">
                <a:latin typeface="Times New Roman" panose="02020603050405020304"/>
                <a:ea typeface="Times New Roman" panose="02020603050405020304"/>
              </a:rPr>
              <a:t>работников</a:t>
            </a:r>
            <a:r>
              <a:rPr sz="3200" dirty="0">
                <a:latin typeface="Times New Roman" panose="02020603050405020304"/>
                <a:ea typeface="Times New Roman" panose="02020603050405020304"/>
              </a:rPr>
              <a:t>;</a:t>
            </a:r>
          </a:p>
          <a:p>
            <a:pPr indent="0" defTabSz="266700">
              <a:lnSpc>
                <a:spcPct val="107000"/>
              </a:lnSpc>
              <a:buFont typeface="Wingdings" panose="05000000000000000000" charset="0"/>
              <a:buNone/>
            </a:pPr>
            <a:r>
              <a:rPr sz="3200" dirty="0">
                <a:latin typeface="Times New Roman" panose="02020603050405020304"/>
                <a:ea typeface="Times New Roman" panose="02020603050405020304"/>
              </a:rPr>
              <a:t>- мероприятия </a:t>
            </a:r>
            <a:r>
              <a:rPr sz="3200" dirty="0" err="1">
                <a:latin typeface="Times New Roman" panose="02020603050405020304"/>
                <a:ea typeface="Times New Roman" panose="02020603050405020304"/>
              </a:rPr>
              <a:t>для</a:t>
            </a:r>
            <a:r>
              <a:rPr sz="3200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sz="3200" dirty="0" err="1" smtClean="0">
                <a:latin typeface="Times New Roman" panose="02020603050405020304"/>
                <a:ea typeface="Times New Roman" panose="02020603050405020304"/>
              </a:rPr>
              <a:t>детей</a:t>
            </a:r>
            <a:r>
              <a:rPr lang="ru-RU" sz="3200" dirty="0" smtClean="0">
                <a:latin typeface="Times New Roman" panose="02020603050405020304"/>
                <a:ea typeface="Times New Roman" panose="02020603050405020304"/>
              </a:rPr>
              <a:t>.</a:t>
            </a:r>
            <a:endParaRPr sz="3200" dirty="0">
              <a:latin typeface="Times New Roman" panose="02020603050405020304"/>
              <a:ea typeface="Times New Roman" panose="02020603050405020304"/>
            </a:endParaRPr>
          </a:p>
          <a:p>
            <a:pPr indent="0" defTabSz="266700">
              <a:lnSpc>
                <a:spcPct val="107000"/>
              </a:lnSpc>
              <a:buFont typeface="Wingdings" panose="05000000000000000000" charset="0"/>
              <a:buNone/>
            </a:pPr>
            <a:endParaRPr sz="3200" dirty="0">
              <a:latin typeface="Times New Roman" panose="02020603050405020304"/>
              <a:ea typeface="Times New Roman" panose="020206030504050203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5EEDF4"/>
              </a:clrFrom>
              <a:clrTo>
                <a:srgbClr val="5EEDF4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 trans="83000" pressure="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2056"/>
          <a:stretch>
            <a:fillRect/>
          </a:stretch>
        </p:blipFill>
        <p:spPr>
          <a:xfrm>
            <a:off x="-1" y="-1"/>
            <a:ext cx="12192001" cy="682171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softEdge rad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125" y="608330"/>
            <a:ext cx="10446385" cy="564134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535430" y="-27940"/>
            <a:ext cx="9057005" cy="370903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8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algn="ctr"/>
            <a:r>
              <a:rPr lang="ru-RU" sz="3200" b="1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Внедрение</a:t>
            </a:r>
            <a:r>
              <a:rPr lang="ru-RU" sz="3200" b="1" u="sng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бренда:</a:t>
            </a:r>
          </a:p>
          <a:p>
            <a:pPr algn="ctr"/>
            <a:endParaRPr lang="ru-RU" sz="3200" b="1" u="sng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ru-RU" sz="32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1232535" y="1287780"/>
            <a:ext cx="9824720" cy="2140585"/>
          </a:xfrm>
          <a:prstGeom prst="rect">
            <a:avLst/>
          </a:prstGeom>
        </p:spPr>
        <p:txBody>
          <a:bodyPr>
            <a:noAutofit/>
          </a:bodyPr>
          <a:lstStyle/>
          <a:p>
            <a:pPr indent="0" defTabSz="266700">
              <a:lnSpc>
                <a:spcPct val="107000"/>
              </a:lnSpc>
              <a:buFont typeface="Wingdings" panose="05000000000000000000" charset="0"/>
              <a:buNone/>
            </a:pPr>
            <a:endParaRPr sz="2800" b="1">
              <a:latin typeface="Times New Roman" panose="02020603050405020304"/>
              <a:ea typeface="Times New Roman" panose="02020603050405020304"/>
            </a:endParaRPr>
          </a:p>
          <a:p>
            <a:pPr indent="0" defTabSz="266700">
              <a:lnSpc>
                <a:spcPct val="107000"/>
              </a:lnSpc>
              <a:buFont typeface="Wingdings" panose="05000000000000000000" charset="0"/>
              <a:buNone/>
            </a:pPr>
            <a:endParaRPr sz="2800">
              <a:latin typeface="Times New Roman" panose="02020603050405020304"/>
              <a:ea typeface="Times New Roman" panose="02020603050405020304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/>
          <a:srcRect l="26720" t="47108" r="13313" b="17476"/>
          <a:stretch>
            <a:fillRect/>
          </a:stretch>
        </p:blipFill>
        <p:spPr>
          <a:xfrm>
            <a:off x="1288415" y="1376316"/>
            <a:ext cx="9623862" cy="47196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ПЛАН МЕРОПРИЯТИЙ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839788" y="1690688"/>
            <a:ext cx="5157787" cy="823912"/>
          </a:xfrm>
          <a:solidFill>
            <a:srgbClr val="92D050"/>
          </a:solidFill>
        </p:spPr>
        <p:txBody>
          <a:bodyPr/>
          <a:lstStyle/>
          <a:p>
            <a:pPr algn="ctr"/>
            <a:r>
              <a:rPr lang="ru-RU" dirty="0" smtClean="0"/>
              <a:t>Проблема</a:t>
            </a: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pPr lvl="0">
              <a:buNone/>
            </a:pPr>
            <a:r>
              <a:rPr lang="ru-RU" dirty="0" smtClean="0"/>
              <a:t> 3. Кадровый </a:t>
            </a:r>
            <a:r>
              <a:rPr lang="ru-RU" dirty="0"/>
              <a:t>дефицит (отсутствие ставок, художника,  кастелянши, системного администратора).</a:t>
            </a: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solidFill>
            <a:srgbClr val="00B0F0"/>
          </a:solidFill>
        </p:spPr>
        <p:txBody>
          <a:bodyPr/>
          <a:lstStyle/>
          <a:p>
            <a:pPr algn="ctr"/>
            <a:r>
              <a:rPr lang="ru-RU" dirty="0" smtClean="0"/>
              <a:t>Задачи</a:t>
            </a:r>
            <a:endParaRPr lang="ru-RU" dirty="0"/>
          </a:p>
        </p:txBody>
      </p:sp>
      <p:sp>
        <p:nvSpPr>
          <p:cNvPr id="10" name="Содержимое 9"/>
          <p:cNvSpPr>
            <a:spLocks noGrp="1"/>
          </p:cNvSpPr>
          <p:nvPr>
            <p:ph sz="quarter" idx="4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3.1.Выявить </a:t>
            </a:r>
            <a:r>
              <a:rPr lang="ru-RU" dirty="0"/>
              <a:t>потенциал сотрудников для   выполнения дополнительных обязанностей.</a:t>
            </a:r>
          </a:p>
          <a:p>
            <a:pPr marL="0" indent="0">
              <a:buNone/>
            </a:pPr>
            <a:r>
              <a:rPr lang="ru-RU" dirty="0" smtClean="0"/>
              <a:t>3.2.Продумать </a:t>
            </a:r>
            <a:r>
              <a:rPr lang="ru-RU" dirty="0"/>
              <a:t>систему   поощрения.</a:t>
            </a:r>
          </a:p>
        </p:txBody>
      </p:sp>
      <p:pic>
        <p:nvPicPr>
          <p:cNvPr id="11" name="Picture 4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2742" y="0"/>
            <a:ext cx="1538515" cy="1586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5EEDF4"/>
              </a:clrFrom>
              <a:clrTo>
                <a:srgbClr val="5EEDF4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 trans="83000" pressure="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2056"/>
          <a:stretch>
            <a:fillRect/>
          </a:stretch>
        </p:blipFill>
        <p:spPr>
          <a:xfrm>
            <a:off x="-1" y="-1"/>
            <a:ext cx="12192001" cy="682171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softEdge rad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028" y="590294"/>
            <a:ext cx="10101941" cy="564112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/>
          <a:srcRect l="40182" t="27133" r="13746" b="39136"/>
          <a:stretch>
            <a:fillRect/>
          </a:stretch>
        </p:blipFill>
        <p:spPr>
          <a:xfrm>
            <a:off x="1346048" y="754742"/>
            <a:ext cx="9499899" cy="54766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ПЛАН МЕРОПРИЯТИЙ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839788" y="1690688"/>
            <a:ext cx="5157787" cy="823912"/>
          </a:xfrm>
          <a:solidFill>
            <a:srgbClr val="92D050"/>
          </a:solidFill>
        </p:spPr>
        <p:txBody>
          <a:bodyPr/>
          <a:lstStyle/>
          <a:p>
            <a:pPr algn="ctr"/>
            <a:r>
              <a:rPr lang="ru-RU" dirty="0" smtClean="0"/>
              <a:t>Проблема</a:t>
            </a: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pPr lvl="0">
              <a:buNone/>
            </a:pPr>
            <a:r>
              <a:rPr lang="ru-RU" dirty="0" smtClean="0"/>
              <a:t>4. Высокие </a:t>
            </a:r>
            <a:r>
              <a:rPr lang="ru-RU" dirty="0"/>
              <a:t>материальные  издержки на создание и первоначальное продвижение (отсутствие статей  в бюджете  на  создание  и продвижение </a:t>
            </a:r>
            <a:r>
              <a:rPr lang="ru-RU" dirty="0" smtClean="0"/>
              <a:t>бренда)</a:t>
            </a: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solidFill>
            <a:srgbClr val="00B0F0"/>
          </a:solidFill>
        </p:spPr>
        <p:txBody>
          <a:bodyPr/>
          <a:lstStyle/>
          <a:p>
            <a:pPr algn="ctr"/>
            <a:r>
              <a:rPr lang="ru-RU" dirty="0" smtClean="0"/>
              <a:t>Задачи</a:t>
            </a:r>
            <a:endParaRPr lang="ru-RU" dirty="0"/>
          </a:p>
        </p:txBody>
      </p:sp>
      <p:sp>
        <p:nvSpPr>
          <p:cNvPr id="10" name="Содержимое 9"/>
          <p:cNvSpPr>
            <a:spLocks noGrp="1"/>
          </p:cNvSpPr>
          <p:nvPr>
            <p:ph sz="quarter" idx="4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ru-RU" dirty="0"/>
              <a:t>4.1. Привлечь  дополнительные источники финансирования</a:t>
            </a:r>
          </a:p>
        </p:txBody>
      </p:sp>
      <p:pic>
        <p:nvPicPr>
          <p:cNvPr id="4098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3029" y="365125"/>
            <a:ext cx="1509485" cy="1262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5EEDF4"/>
              </a:clrFrom>
              <a:clrTo>
                <a:srgbClr val="5EEDF4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 trans="83000" pressure="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2056"/>
          <a:stretch>
            <a:fillRect/>
          </a:stretch>
        </p:blipFill>
        <p:spPr>
          <a:xfrm>
            <a:off x="-1" y="-1"/>
            <a:ext cx="12192001" cy="682171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softEdge rad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028" y="590294"/>
            <a:ext cx="10101941" cy="564112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/>
          <a:srcRect l="40407" t="41977" r="13388" b="16533"/>
          <a:stretch>
            <a:fillRect/>
          </a:stretch>
        </p:blipFill>
        <p:spPr>
          <a:xfrm>
            <a:off x="498725" y="638629"/>
            <a:ext cx="11040132" cy="55734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5EEDF4"/>
              </a:clrFrom>
              <a:clrTo>
                <a:srgbClr val="5EEDF4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 trans="83000" pressure="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2056"/>
          <a:stretch>
            <a:fillRect/>
          </a:stretch>
        </p:blipFill>
        <p:spPr>
          <a:xfrm>
            <a:off x="-1" y="-1"/>
            <a:ext cx="12192001" cy="682171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softEdge rad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028" y="590294"/>
            <a:ext cx="10101941" cy="5641123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567543" y="1228398"/>
            <a:ext cx="9056914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u="sng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Основная идея бренда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algn="ctr"/>
            <a:endParaRPr lang="ru-RU" sz="28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заключается в построении обогащенной образовательной среды, посредством внедрения в педагогический процесс социо-игровой технологии и технологии «Диалог», и как следствие – повышения качества образовательной деятельности и создание положительного имиджа.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5EEDF4"/>
              </a:clrFrom>
              <a:clrTo>
                <a:srgbClr val="5EEDF4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 trans="83000" pressure="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2056"/>
          <a:stretch>
            <a:fillRect/>
          </a:stretch>
        </p:blipFill>
        <p:spPr>
          <a:xfrm>
            <a:off x="-1" y="-1"/>
            <a:ext cx="12192001" cy="682171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softEdge rad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028" y="590294"/>
            <a:ext cx="10101941" cy="564112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90171" y="488131"/>
            <a:ext cx="9811658" cy="52952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endParaRPr lang="ru-RU" sz="2800" b="1" u="sng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ru-RU" sz="2800" b="1" u="sng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Направления нашей деятельности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ctr">
              <a:lnSpc>
                <a:spcPct val="107000"/>
              </a:lnSpc>
            </a:pPr>
            <a:r>
              <a:rPr lang="ru-RU" sz="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ctr">
              <a:lnSpc>
                <a:spcPct val="107000"/>
              </a:lnSpc>
              <a:buFont typeface="Wingdings" panose="05000000000000000000" pitchFamily="2" charset="2"/>
              <a:buChar char="ü"/>
              <a:tabLst>
                <a:tab pos="41910" algn="l"/>
              </a:tabLst>
            </a:pPr>
            <a:r>
              <a:rPr lang="ru-RU" sz="28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Игровое общение ребенка и взрослого</a:t>
            </a:r>
          </a:p>
          <a:p>
            <a:pPr marL="457200" indent="-457200" algn="ctr">
              <a:lnSpc>
                <a:spcPct val="107000"/>
              </a:lnSpc>
              <a:buFont typeface="Wingdings" panose="05000000000000000000" pitchFamily="2" charset="2"/>
              <a:buChar char="ü"/>
              <a:tabLst>
                <a:tab pos="41910" algn="l"/>
              </a:tabLst>
            </a:pPr>
            <a:r>
              <a:rPr lang="ru-RU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Возрождение 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семейных традиций </a:t>
            </a:r>
            <a:endParaRPr lang="ru-RU" sz="2800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ctr">
              <a:lnSpc>
                <a:spcPct val="107000"/>
              </a:lnSpc>
              <a:buFont typeface="Wingdings" panose="05000000000000000000" pitchFamily="2" charset="2"/>
              <a:buChar char="ü"/>
              <a:tabLst>
                <a:tab pos="41910" algn="l"/>
              </a:tabLst>
            </a:pPr>
            <a:r>
              <a:rPr lang="ru-RU" sz="2800" b="1" dirty="0" smtClean="0">
                <a:solidFill>
                  <a:srgbClr val="FF0066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Совместные открытия</a:t>
            </a:r>
          </a:p>
          <a:p>
            <a:pPr marL="457200" indent="-457200" algn="ctr">
              <a:lnSpc>
                <a:spcPct val="107000"/>
              </a:lnSpc>
              <a:buFont typeface="Wingdings" panose="05000000000000000000" pitchFamily="2" charset="2"/>
              <a:buChar char="ü"/>
              <a:tabLst>
                <a:tab pos="41910" algn="l"/>
              </a:tabLst>
            </a:pPr>
            <a:r>
              <a:rPr lang="ru-RU" sz="2800" b="1" dirty="0" smtClean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Воспитание осознанного отношения к природе, родному городу, краю</a:t>
            </a:r>
            <a:endParaRPr lang="ru-RU" sz="2800" b="1" dirty="0" smtClean="0">
              <a:solidFill>
                <a:srgbClr val="00B05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ctr">
              <a:lnSpc>
                <a:spcPct val="107000"/>
              </a:lnSpc>
              <a:buFont typeface="Wingdings" panose="05000000000000000000" pitchFamily="2" charset="2"/>
              <a:buChar char="ü"/>
              <a:tabLst>
                <a:tab pos="41910" algn="l"/>
              </a:tabLst>
            </a:pPr>
            <a:r>
              <a:rPr lang="ru-RU" sz="2800" b="1" dirty="0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Коррекция и развитие</a:t>
            </a:r>
          </a:p>
          <a:p>
            <a:pPr marL="457200" indent="-457200" algn="ctr">
              <a:lnSpc>
                <a:spcPct val="107000"/>
              </a:lnSpc>
              <a:buFont typeface="Wingdings" panose="05000000000000000000" pitchFamily="2" charset="2"/>
              <a:buChar char="ü"/>
              <a:tabLst>
                <a:tab pos="41910" algn="l"/>
              </a:tabLst>
            </a:pPr>
            <a:r>
              <a:rPr lang="ru-RU" sz="2800" b="1" dirty="0" smtClean="0">
                <a:solidFill>
                  <a:srgbClr val="FFC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Техническое творчество, возрождение рабочих и инженерных династий, ранняя профориентация</a:t>
            </a:r>
            <a:endParaRPr lang="ru-RU" sz="2800" b="1" dirty="0">
              <a:solidFill>
                <a:srgbClr val="7030A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 algn="ctr">
              <a:lnSpc>
                <a:spcPct val="107000"/>
              </a:lnSpc>
              <a:buFont typeface="Wingdings" panose="05000000000000000000" pitchFamily="2" charset="2"/>
              <a:buChar char="ü"/>
              <a:tabLst>
                <a:tab pos="41910" algn="l"/>
              </a:tabLst>
            </a:pPr>
            <a:r>
              <a:rPr lang="ru-RU" sz="2800" b="1" dirty="0" smtClean="0">
                <a:solidFill>
                  <a:srgbClr val="00CC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Развитие движений и пластики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5EEDF4"/>
              </a:clrFrom>
              <a:clrTo>
                <a:srgbClr val="5EEDF4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 trans="83000" pressure="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2056"/>
          <a:stretch>
            <a:fillRect/>
          </a:stretch>
        </p:blipFill>
        <p:spPr>
          <a:xfrm>
            <a:off x="-1" y="-1"/>
            <a:ext cx="12192001" cy="682171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softEdge rad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028" y="590294"/>
            <a:ext cx="10101941" cy="564112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364341" y="1052120"/>
            <a:ext cx="9463314" cy="4339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b="1" u="sng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Ожидаемый результат работы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9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ctr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повышение качества образовательного процесса, мотивации всех участников образовательных отношений к выстраиванию единой траектории развития ребенка,</a:t>
            </a:r>
          </a:p>
          <a:p>
            <a:pPr marL="457200" indent="-457200" algn="ctr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повышение профессиональной компетентности педагогов в области СИТ и технологии «Диалог», </a:t>
            </a:r>
          </a:p>
          <a:p>
            <a:pPr marL="457200" indent="-457200" algn="ctr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создание положительного имиджа и повышение престижа образовательного учреждения.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5EEDF4"/>
              </a:clrFrom>
              <a:clrTo>
                <a:srgbClr val="5EEDF4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 trans="83000" pressure="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2056"/>
          <a:stretch>
            <a:fillRect/>
          </a:stretch>
        </p:blipFill>
        <p:spPr>
          <a:xfrm>
            <a:off x="-1" y="-1"/>
            <a:ext cx="12192001" cy="682171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softEdge rad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278" y="552194"/>
            <a:ext cx="10101941" cy="564112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998518" y="1822693"/>
            <a:ext cx="6477332" cy="33766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8800" b="1" dirty="0" smtClean="0">
                <a:solidFill>
                  <a:srgbClr val="FF0066"/>
                </a:solidFill>
                <a:latin typeface="Maya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Новая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8800" b="1" dirty="0" smtClean="0">
                <a:solidFill>
                  <a:srgbClr val="FF0066"/>
                </a:solidFill>
                <a:effectLst/>
                <a:latin typeface="Maya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СКАЗКА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98518" y="787949"/>
            <a:ext cx="6477332" cy="837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b="1" u="sng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Нейм</a:t>
            </a:r>
            <a:r>
              <a:rPr lang="ru-RU" sz="2800" b="1" u="sng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бренда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5EEDF4"/>
              </a:clrFrom>
              <a:clrTo>
                <a:srgbClr val="5EEDF4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 trans="83000" pressure="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2056"/>
          <a:stretch>
            <a:fillRect/>
          </a:stretch>
        </p:blipFill>
        <p:spPr>
          <a:xfrm>
            <a:off x="-1" y="-1"/>
            <a:ext cx="12192001" cy="682171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softEdge rad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028" y="590294"/>
            <a:ext cx="10101941" cy="564112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313711" y="546447"/>
            <a:ext cx="7786254" cy="1116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b="1" u="sng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Логотип</a:t>
            </a:r>
            <a:endParaRPr lang="ru-RU" sz="2800" b="1" u="sng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2800" dirty="0" smtClean="0">
              <a:latin typeface="Villa Margarita" panose="02000400000000000000" pitchFamily="2" charset="0"/>
              <a:ea typeface="Calibri" panose="020F0502020204030204" pitchFamily="34" charset="0"/>
              <a:cs typeface="Sakkal Majalla" panose="02000000000000000000" pitchFamily="2" charset="-78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1143" r="95429">
                        <a14:backgroundMark x1="97905" y1="95279" x2="97905" y2="9527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22518" y="1019788"/>
            <a:ext cx="5920870" cy="52554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5EEDF4"/>
              </a:clrFrom>
              <a:clrTo>
                <a:srgbClr val="5EEDF4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 trans="83000" pressure="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2056"/>
          <a:stretch>
            <a:fillRect/>
          </a:stretch>
        </p:blipFill>
        <p:spPr>
          <a:xfrm>
            <a:off x="-1" y="-1"/>
            <a:ext cx="12192001" cy="682171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softEdge rad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028" y="590294"/>
            <a:ext cx="10101941" cy="564112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045028" y="2146887"/>
            <a:ext cx="10101941" cy="2527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b="1" u="sng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СЛОГАН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(короткая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фраза, выражающая и расширяющая суть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бренда)</a:t>
            </a:r>
            <a:endParaRPr lang="ru-RU" sz="2800" b="1" u="sng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2800" b="1" u="sng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«ВОСПИТАНИЕ ЧУДОМ»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5EEDF4"/>
              </a:clrFrom>
              <a:clrTo>
                <a:srgbClr val="5EEDF4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 trans="83000" pressure="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2056"/>
          <a:stretch>
            <a:fillRect/>
          </a:stretch>
        </p:blipFill>
        <p:spPr>
          <a:xfrm>
            <a:off x="-1" y="-1"/>
            <a:ext cx="12192001" cy="682171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softEdge rad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028" y="590294"/>
            <a:ext cx="10101941" cy="564112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045028" y="2146887"/>
            <a:ext cx="10101941" cy="3552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b="1" u="sng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ДЕСКРИПТОР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(про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сужение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смыслов, отражает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деятельность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бренда)</a:t>
            </a:r>
            <a:endParaRPr lang="ru-RU" sz="2800" b="1" u="sng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28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Тот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кто не разучился верить </a:t>
            </a: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СКАЗКУ,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способен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притягивать к себе </a:t>
            </a: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чудеса.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              Олег Рой</a:t>
            </a:r>
            <a:endParaRPr lang="ru-RU" sz="28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5EEDF4"/>
              </a:clrFrom>
              <a:clrTo>
                <a:srgbClr val="5EEDF4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 trans="83000" pressure="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2056"/>
          <a:stretch>
            <a:fillRect/>
          </a:stretch>
        </p:blipFill>
        <p:spPr>
          <a:xfrm>
            <a:off x="-1" y="-1"/>
            <a:ext cx="12192001" cy="682171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softEdge rad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028" y="590294"/>
            <a:ext cx="10101941" cy="5641123"/>
          </a:xfrm>
          <a:prstGeom prst="rect">
            <a:avLst/>
          </a:prstGeom>
        </p:spPr>
      </p:pic>
      <p:pic>
        <p:nvPicPr>
          <p:cNvPr id="6" name="Изображение 3" descr="2024-10-27_19-33-03"/>
          <p:cNvPicPr>
            <a:picLocks noChangeAspect="1"/>
          </p:cNvPicPr>
          <p:nvPr/>
        </p:nvPicPr>
        <p:blipFill>
          <a:blip r:embed="rId5"/>
          <a:srcRect l="8264" t="23814" r="10625"/>
          <a:stretch>
            <a:fillRect/>
          </a:stretch>
        </p:blipFill>
        <p:spPr>
          <a:xfrm>
            <a:off x="754590" y="590294"/>
            <a:ext cx="10682815" cy="56411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5EEDF4"/>
              </a:clrFrom>
              <a:clrTo>
                <a:srgbClr val="5EEDF4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 trans="83000" pressure="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2056"/>
          <a:stretch>
            <a:fillRect/>
          </a:stretch>
        </p:blipFill>
        <p:spPr>
          <a:xfrm>
            <a:off x="-1" y="-1"/>
            <a:ext cx="12192001" cy="682171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softEdge rad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028" y="590294"/>
            <a:ext cx="10101941" cy="564112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045028" y="2146887"/>
            <a:ext cx="10101941" cy="2654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81" t="22845" r="34405" b="6222"/>
          <a:stretch>
            <a:fillRect/>
          </a:stretch>
        </p:blipFill>
        <p:spPr>
          <a:xfrm>
            <a:off x="1901372" y="979712"/>
            <a:ext cx="3744685" cy="486228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95" t="23691" r="34881" b="39042"/>
          <a:stretch>
            <a:fillRect/>
          </a:stretch>
        </p:blipFill>
        <p:spPr>
          <a:xfrm>
            <a:off x="6270169" y="892627"/>
            <a:ext cx="3599544" cy="25545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5EEDF4"/>
              </a:clrFrom>
              <a:clrTo>
                <a:srgbClr val="5EEDF4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 trans="83000" pressure="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2056"/>
          <a:stretch>
            <a:fillRect/>
          </a:stretch>
        </p:blipFill>
        <p:spPr>
          <a:xfrm>
            <a:off x="-1" y="-1"/>
            <a:ext cx="12192001" cy="682171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softEdge rad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639" y="590186"/>
            <a:ext cx="10446385" cy="564134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535430" y="-27940"/>
            <a:ext cx="9057005" cy="370903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8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algn="ctr"/>
            <a:endParaRPr lang="ru-RU" sz="3200" b="1" u="sng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ru-RU" sz="32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1001304" y="765312"/>
            <a:ext cx="9824720" cy="2140585"/>
          </a:xfrm>
          <a:prstGeom prst="rect">
            <a:avLst/>
          </a:prstGeom>
        </p:spPr>
        <p:txBody>
          <a:bodyPr>
            <a:noAutofit/>
          </a:bodyPr>
          <a:lstStyle/>
          <a:p>
            <a:pPr indent="0" algn="ctr" defTabSz="266700">
              <a:lnSpc>
                <a:spcPct val="107000"/>
              </a:lnSpc>
              <a:buFont typeface="Wingdings" panose="05000000000000000000" charset="0"/>
              <a:buNone/>
            </a:pPr>
            <a:r>
              <a:rPr lang="ru-RU" sz="3200" b="1" dirty="0" smtClean="0">
                <a:latin typeface="Times New Roman" panose="02020603050405020304"/>
                <a:ea typeface="Times New Roman" panose="02020603050405020304"/>
              </a:rPr>
              <a:t>Корпоративная  коммуникация</a:t>
            </a:r>
          </a:p>
          <a:p>
            <a:pPr indent="0" algn="ctr" defTabSz="266700">
              <a:lnSpc>
                <a:spcPct val="107000"/>
              </a:lnSpc>
              <a:buFont typeface="Wingdings" panose="05000000000000000000" charset="0"/>
              <a:buNone/>
            </a:pPr>
            <a:endParaRPr lang="ru-RU" sz="3200" dirty="0">
              <a:latin typeface="Times New Roman" panose="02020603050405020304"/>
              <a:ea typeface="Times New Roman" panose="02020603050405020304"/>
            </a:endParaRPr>
          </a:p>
          <a:p>
            <a:pPr marL="457200" indent="-457200" defTabSz="26670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ru-RU" sz="3200" dirty="0" smtClean="0">
                <a:latin typeface="Times New Roman" panose="02020603050405020304"/>
                <a:ea typeface="Times New Roman" panose="02020603050405020304"/>
              </a:rPr>
              <a:t>Сказки  из бабушкиного  сундучка</a:t>
            </a:r>
          </a:p>
          <a:p>
            <a:pPr marL="457200" indent="-457200" defTabSz="26670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ru-RU" sz="3200" dirty="0" smtClean="0">
                <a:latin typeface="Times New Roman" panose="02020603050405020304"/>
                <a:ea typeface="Times New Roman" panose="02020603050405020304"/>
              </a:rPr>
              <a:t>Творческий  фестиваль «Новая  сказка»</a:t>
            </a:r>
          </a:p>
          <a:p>
            <a:pPr marL="457200" indent="-457200" defTabSz="26670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ru-RU" sz="3200" dirty="0" smtClean="0">
                <a:latin typeface="Times New Roman" panose="02020603050405020304"/>
                <a:ea typeface="Times New Roman" panose="02020603050405020304"/>
              </a:rPr>
              <a:t>Дни  открытых   дверей «Новые  друзья новой  сказки» (взаимодействие   с родителями  и социальными   партнёрами)</a:t>
            </a:r>
          </a:p>
          <a:p>
            <a:pPr marL="457200" indent="-457200" defTabSz="26670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ru-RU" sz="3200" dirty="0" smtClean="0">
                <a:latin typeface="Times New Roman" panose="02020603050405020304"/>
                <a:ea typeface="Times New Roman" panose="02020603050405020304"/>
              </a:rPr>
              <a:t>Конкурс  «Наша группа – наши традиции»</a:t>
            </a:r>
          </a:p>
          <a:p>
            <a:pPr marL="457200" indent="-457200" defTabSz="26670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ru-RU" sz="3200" dirty="0" smtClean="0">
                <a:latin typeface="Times New Roman" panose="02020603050405020304"/>
                <a:ea typeface="Times New Roman" panose="02020603050405020304"/>
              </a:rPr>
              <a:t>Тайм-</a:t>
            </a:r>
            <a:r>
              <a:rPr lang="ru-RU" sz="3200" dirty="0" err="1" smtClean="0">
                <a:latin typeface="Times New Roman" panose="02020603050405020304"/>
                <a:ea typeface="Times New Roman" panose="02020603050405020304"/>
              </a:rPr>
              <a:t>брендинг</a:t>
            </a:r>
            <a:r>
              <a:rPr lang="ru-RU" sz="3200" dirty="0" smtClean="0">
                <a:latin typeface="Times New Roman" panose="02020603050405020304"/>
                <a:ea typeface="Times New Roman" panose="02020603050405020304"/>
              </a:rPr>
              <a:t> – мини-совещания  по продвижению   и совершенствованию   бренда </a:t>
            </a:r>
          </a:p>
          <a:p>
            <a:pPr indent="0" algn="ctr" defTabSz="266700">
              <a:lnSpc>
                <a:spcPct val="107000"/>
              </a:lnSpc>
              <a:buFont typeface="Wingdings" panose="05000000000000000000" charset="0"/>
              <a:buNone/>
            </a:pPr>
            <a:endParaRPr sz="3200" dirty="0">
              <a:latin typeface="Times New Roman" panose="02020603050405020304"/>
              <a:ea typeface="Times New Roman" panose="020206030504050203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5EEDF4"/>
              </a:clrFrom>
              <a:clrTo>
                <a:srgbClr val="5EEDF4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 trans="83000" pressure="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2056"/>
          <a:stretch>
            <a:fillRect/>
          </a:stretch>
        </p:blipFill>
        <p:spPr>
          <a:xfrm>
            <a:off x="-1" y="-1"/>
            <a:ext cx="12192001" cy="682171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softEdge rad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028" y="590294"/>
            <a:ext cx="10101941" cy="564112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142010" y="733724"/>
            <a:ext cx="10101941" cy="40135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b="1" u="sng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АЙДЕНТИКА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(фирменный стиль: логотип, цвета, шрифты, </a:t>
            </a:r>
            <a:r>
              <a:rPr lang="ru-RU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мерч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ru-RU" sz="2800" b="1" u="sng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28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Мерч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это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одежда, аксессуары, сувениры и любые другие функциональные или просто красивые вещи с символикой бренда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Цвет фуксии:</a:t>
            </a: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уверенность, яркость, креативность.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5EEDF4"/>
              </a:clrFrom>
              <a:clrTo>
                <a:srgbClr val="5EEDF4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 trans="83000" pressure="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2056"/>
          <a:stretch>
            <a:fillRect/>
          </a:stretch>
        </p:blipFill>
        <p:spPr>
          <a:xfrm>
            <a:off x="-1" y="-1"/>
            <a:ext cx="12192001" cy="682171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softEdge rad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949" y="383603"/>
            <a:ext cx="10101941" cy="564112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142010" y="733724"/>
            <a:ext cx="10101941" cy="2654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9" t="21648" r="6321" b="7819"/>
          <a:stretch>
            <a:fillRect/>
          </a:stretch>
        </p:blipFill>
        <p:spPr>
          <a:xfrm>
            <a:off x="957942" y="1282890"/>
            <a:ext cx="3599543" cy="384628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7477" y="1282890"/>
            <a:ext cx="5513974" cy="38425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5EEDF4"/>
              </a:clrFrom>
              <a:clrTo>
                <a:srgbClr val="5EEDF4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 trans="83000" pressure="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2056"/>
          <a:stretch>
            <a:fillRect/>
          </a:stretch>
        </p:blipFill>
        <p:spPr>
          <a:xfrm>
            <a:off x="-1" y="-1"/>
            <a:ext cx="12192001" cy="682171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softEdge rad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101" y="733724"/>
            <a:ext cx="10001016" cy="558476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142010" y="733724"/>
            <a:ext cx="10101941" cy="2654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40" r="5136" b="7123"/>
          <a:stretch>
            <a:fillRect/>
          </a:stretch>
        </p:blipFill>
        <p:spPr>
          <a:xfrm>
            <a:off x="1500617" y="1732905"/>
            <a:ext cx="4855898" cy="3884476"/>
          </a:xfrm>
          <a:prstGeom prst="rect">
            <a:avLst/>
          </a:prstGeom>
        </p:spPr>
      </p:pic>
      <p:pic>
        <p:nvPicPr>
          <p:cNvPr id="1026" name="Picture 2" descr="https://sun9-25.userapi.com/impg/Jow_BdStSDQIp0WNy3KALsRL-6Ln8IagJ8NNpg/Oms_ylae3fs.jpg?size=1280x960&amp;quality=95&amp;sign=4424e943f2f240a5eb7e2ccd990ff867&amp;type=album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09" t="15974" r="14000"/>
          <a:stretch>
            <a:fillRect/>
          </a:stretch>
        </p:blipFill>
        <p:spPr bwMode="auto">
          <a:xfrm>
            <a:off x="6525233" y="1732905"/>
            <a:ext cx="3797240" cy="3904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5EEDF4"/>
              </a:clrFrom>
              <a:clrTo>
                <a:srgbClr val="5EEDF4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 trans="83000" pressure="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2056"/>
          <a:stretch>
            <a:fillRect/>
          </a:stretch>
        </p:blipFill>
        <p:spPr>
          <a:xfrm>
            <a:off x="-1" y="-1"/>
            <a:ext cx="12192001" cy="682171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softEdge rad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028" y="590294"/>
            <a:ext cx="10101941" cy="564112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142010" y="733724"/>
            <a:ext cx="10101941" cy="1964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b="1" u="sng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НАЗВАНИЯ ГРУПП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(современные литературные, волшебные сказки)</a:t>
            </a:r>
            <a:endParaRPr lang="ru-RU" sz="2800" b="1" u="sng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28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1337" y="3790121"/>
            <a:ext cx="1973675" cy="173828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236" y="2243095"/>
            <a:ext cx="2347303" cy="132035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403" y="2245442"/>
            <a:ext cx="2319804" cy="1304890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1152319" y="1975197"/>
            <a:ext cx="5035428" cy="3879272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H="1">
            <a:off x="1582878" y="1940622"/>
            <a:ext cx="4787085" cy="3912672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Рисунок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0305" y="2033360"/>
            <a:ext cx="1651889" cy="175715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7748" y="4030699"/>
            <a:ext cx="2372156" cy="154446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7320" y="4030699"/>
            <a:ext cx="2206373" cy="15444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5EEDF4"/>
              </a:clrFrom>
              <a:clrTo>
                <a:srgbClr val="5EEDF4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 trans="83000" pressure="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2056"/>
          <a:stretch>
            <a:fillRect/>
          </a:stretch>
        </p:blipFill>
        <p:spPr>
          <a:xfrm>
            <a:off x="0" y="36285"/>
            <a:ext cx="12192001" cy="682171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softEdge rad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0368" y="450015"/>
            <a:ext cx="8596090" cy="564112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142010" y="733724"/>
            <a:ext cx="10101941" cy="2654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sun9-63.userapi.com/impg/Al0HYjtUXzo8-kzCRCT5c0a7zg2-0fTDAjNZSA/GiFvVuv0H6A.jpg?size=1280x590&amp;quality=95&amp;sign=ef43c106d99fbea5c8b116da9aba1e1a&amp;type=album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9" t="1899" r="24975" b="2416"/>
          <a:stretch>
            <a:fillRect/>
          </a:stretch>
        </p:blipFill>
        <p:spPr bwMode="auto">
          <a:xfrm>
            <a:off x="1520367" y="450014"/>
            <a:ext cx="8596091" cy="5641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5EEDF4"/>
              </a:clrFrom>
              <a:clrTo>
                <a:srgbClr val="5EEDF4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 trans="83000" pressure="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2056"/>
          <a:stretch>
            <a:fillRect/>
          </a:stretch>
        </p:blipFill>
        <p:spPr>
          <a:xfrm>
            <a:off x="-1" y="-1"/>
            <a:ext cx="12192001" cy="682171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softEdge rad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199" y="450015"/>
            <a:ext cx="10101941" cy="564112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142010" y="733724"/>
            <a:ext cx="10101941" cy="2654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https://sun9-77.userapi.com/impg/VY1e_l8kEpbyDd6MD3iBl1NWS3wfVa7274YYEg/UcYKSHFJTig.jpg?size=1280x590&amp;quality=95&amp;sign=24ae49a5944bce56ae245ec22e84b129&amp;type=album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91" t="-2627" r="12228" b="1"/>
          <a:stretch>
            <a:fillRect/>
          </a:stretch>
        </p:blipFill>
        <p:spPr bwMode="auto">
          <a:xfrm>
            <a:off x="921657" y="733724"/>
            <a:ext cx="5413828" cy="4666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 descr="https://sun9-28.userapi.com/impg/Haz_3WroJw1XiZHOYoJEB4OZ7va4-vhHQWuRvg/K-clapqM_lM.jpg?size=1280x590&amp;quality=95&amp;sign=50c143adb3f5d84c007dbd4ed28f62f7&amp;type=album"/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86" t="22959" r="23035" b="10250"/>
          <a:stretch>
            <a:fillRect/>
          </a:stretch>
        </p:blipFill>
        <p:spPr bwMode="auto">
          <a:xfrm>
            <a:off x="7090001" y="1167247"/>
            <a:ext cx="3295650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8" name="Picture 10" descr="https://sun9-8.userapi.com/impg/SdmcfAD8FWJbsDOtRnBOgmjo4_TicF6z8A2ltA/qOYKlu7h6EU.jpg?size=1280x590&amp;quality=95&amp;sign=558215cf9c579499764f5b68c93ac27a&amp;type=album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40" t="23460" r="18656" b="-2"/>
          <a:stretch>
            <a:fillRect/>
          </a:stretch>
        </p:blipFill>
        <p:spPr bwMode="auto">
          <a:xfrm>
            <a:off x="6861626" y="3382275"/>
            <a:ext cx="3483429" cy="1985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5EEDF4"/>
              </a:clrFrom>
              <a:clrTo>
                <a:srgbClr val="5EEDF4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 trans="83000" pressure="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2056"/>
          <a:stretch>
            <a:fillRect/>
          </a:stretch>
        </p:blipFill>
        <p:spPr>
          <a:xfrm>
            <a:off x="-1" y="-1"/>
            <a:ext cx="12192001" cy="682171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softEdge rad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046" y="590294"/>
            <a:ext cx="10101941" cy="564112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142010" y="733724"/>
            <a:ext cx="10101941" cy="840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18343" y="1161385"/>
            <a:ext cx="855617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РЕЗУЛЬТАТЫ РЕАЛИЗАЦИИ ПРОЕКТА;</a:t>
            </a:r>
          </a:p>
          <a:p>
            <a:endParaRPr lang="ru-RU" sz="28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Принято 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решение  о закрытии  проекта 16.09.2024 г.</a:t>
            </a:r>
          </a:p>
          <a:p>
            <a:endParaRPr lang="ru-RU" sz="28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Цель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достигнута: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сокращение временных затрат </a:t>
            </a:r>
            <a:endParaRPr lang="ru-RU" sz="28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на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разработку бренда  - 1 месяц вместо 3 месяцев</a:t>
            </a:r>
          </a:p>
          <a:p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на формирование 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бренда – 8 месяцев вместо 12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месяцев;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минимизация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материальных издержек на 40%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5EEDF4"/>
              </a:clrFrom>
              <a:clrTo>
                <a:srgbClr val="5EEDF4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risscrossEtching trans="83000" pressure="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2056"/>
          <a:stretch>
            <a:fillRect/>
          </a:stretch>
        </p:blipFill>
        <p:spPr>
          <a:xfrm>
            <a:off x="-1" y="-1"/>
            <a:ext cx="12192001" cy="682171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softEdge rad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5028" y="590294"/>
            <a:ext cx="10101941" cy="564112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142010" y="733724"/>
            <a:ext cx="10101941" cy="5239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b="1" u="sng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 ЧТО ДАЛЬШЕ?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2800" b="1" u="sng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6000" b="1" dirty="0" smtClean="0">
                <a:solidFill>
                  <a:srgbClr val="FF0066"/>
                </a:solidFill>
                <a:latin typeface="Maya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6000" b="1" dirty="0" smtClean="0">
                <a:solidFill>
                  <a:srgbClr val="FF0066"/>
                </a:solidFill>
                <a:latin typeface="Maya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6000" b="1" dirty="0" smtClean="0">
                <a:solidFill>
                  <a:srgbClr val="FF0066"/>
                </a:solidFill>
                <a:latin typeface="Maya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совершенствование</a:t>
            </a:r>
            <a:endParaRPr lang="ru-RU" sz="6000" b="1" dirty="0" smtClean="0">
              <a:solidFill>
                <a:srgbClr val="FF0066"/>
              </a:solidFill>
              <a:effectLst/>
              <a:latin typeface="Maya" panose="02000000000000000000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1190</Words>
  <Application>Microsoft Office PowerPoint</Application>
  <PresentationFormat>Широкоэкранный</PresentationFormat>
  <Paragraphs>267</Paragraphs>
  <Slides>45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56" baseType="lpstr">
      <vt:lpstr>SimSun</vt:lpstr>
      <vt:lpstr>+Основной текст (восточно-азиат</vt:lpstr>
      <vt:lpstr>Arial</vt:lpstr>
      <vt:lpstr>Calibri</vt:lpstr>
      <vt:lpstr>Calibri Light</vt:lpstr>
      <vt:lpstr>Maya</vt:lpstr>
      <vt:lpstr>Sakkal Majalla</vt:lpstr>
      <vt:lpstr>Times New Roman</vt:lpstr>
      <vt:lpstr>Villa Margarita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Мозговой  штурм                потери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ПЛАН МЕРОПРИЯТИЙ</vt:lpstr>
      <vt:lpstr>Презентация PowerPoint</vt:lpstr>
      <vt:lpstr>ПЛАН МЕРОПРИЯТИЙ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ПЛАН МЕРОПРИЯТИЙ</vt:lpstr>
      <vt:lpstr>Презентация PowerPoint</vt:lpstr>
      <vt:lpstr>ПЛАН МЕРОПРИЯТИЙ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Metod</dc:creator>
  <cp:lastModifiedBy>User</cp:lastModifiedBy>
  <cp:revision>85</cp:revision>
  <dcterms:created xsi:type="dcterms:W3CDTF">2024-01-31T05:31:00Z</dcterms:created>
  <dcterms:modified xsi:type="dcterms:W3CDTF">2024-11-06T04:48:06Z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01D4DAAF5A314BB0BA723E9A03958C2B_12</vt:lpwstr>
  </property>
  <property fmtid="{D5CDD505-2E9C-101B-9397-08002B2CF9AE}" pid="3" name="KSOProductBuildVer">
    <vt:lpwstr>1049-12.2.0.18607</vt:lpwstr>
  </property>
</Properties>
</file>