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4" r:id="rId1"/>
  </p:sldMasterIdLst>
  <p:sldIdLst>
    <p:sldId id="256" r:id="rId2"/>
    <p:sldId id="262" r:id="rId3"/>
    <p:sldId id="259" r:id="rId4"/>
    <p:sldId id="263" r:id="rId5"/>
    <p:sldId id="257" r:id="rId6"/>
    <p:sldId id="264" r:id="rId7"/>
    <p:sldId id="265" r:id="rId8"/>
    <p:sldId id="260" r:id="rId9"/>
    <p:sldId id="258" r:id="rId10"/>
    <p:sldId id="268" r:id="rId11"/>
    <p:sldId id="261" r:id="rId12"/>
    <p:sldId id="266" r:id="rId13"/>
    <p:sldId id="267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408"/>
    <a:srgbClr val="33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62" autoAdjust="0"/>
  </p:normalViewPr>
  <p:slideViewPr>
    <p:cSldViewPr>
      <p:cViewPr varScale="1"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22.09.2020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22.09.2020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22.09.2020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22.09.2020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81" y="1340768"/>
            <a:ext cx="9144000" cy="5143500"/>
          </a:xfrm>
          <a:prstGeom prst="rect">
            <a:avLst/>
          </a:prstGeom>
          <a:ln>
            <a:noFill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  <a:softEdge rad="112500"/>
          </a:effectLst>
          <a:scene3d>
            <a:camera prst="perspectiveRelaxed"/>
            <a:lightRig rig="threePt" dir="t"/>
          </a:scene3d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75745" y="692696"/>
            <a:ext cx="7848872" cy="2160240"/>
          </a:xfr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8100000" scaled="1"/>
            <a:tileRect/>
          </a:gradFill>
          <a:ln w="57150">
            <a:noFill/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Игровые методы формирования основ правильного питания в раннем возрасте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06198" y="5981953"/>
            <a:ext cx="50422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МБДОУ Детский сад общеразвивающего вида № 45 . Воспитатель : Иделбаева А. В.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337945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3568" y="476672"/>
            <a:ext cx="7772400" cy="720080"/>
          </a:xfrm>
          <a:solidFill>
            <a:schemeClr val="accent1"/>
          </a:solidFill>
          <a:ln>
            <a:solidFill>
              <a:schemeClr val="tx2"/>
            </a:solidFill>
          </a:ln>
        </p:spPr>
        <p:txBody>
          <a:bodyPr>
            <a:normAutofit/>
          </a:bodyPr>
          <a:lstStyle/>
          <a:p>
            <a:r>
              <a:rPr lang="ru-RU" sz="4000" dirty="0" smtClean="0"/>
              <a:t>НОД с игровыми персонажами</a:t>
            </a:r>
            <a:endParaRPr lang="ru-RU" sz="4000" dirty="0"/>
          </a:p>
        </p:txBody>
      </p:sp>
      <p:pic>
        <p:nvPicPr>
          <p:cNvPr id="6" name="Рисунок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858633"/>
            <a:ext cx="6120679" cy="38164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56955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066449" y="477331"/>
            <a:ext cx="7272808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Дидактические игры</a:t>
            </a:r>
            <a:endParaRPr lang="ru-RU" sz="32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14" t="8873" r="26696" b="37799"/>
          <a:stretch/>
        </p:blipFill>
        <p:spPr>
          <a:xfrm>
            <a:off x="391124" y="1683690"/>
            <a:ext cx="3687407" cy="1836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4221088"/>
            <a:ext cx="3694741" cy="24188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124" y="3645024"/>
            <a:ext cx="3687407" cy="24140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1916832"/>
            <a:ext cx="4644008" cy="21417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75579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404664"/>
            <a:ext cx="7772400" cy="1008112"/>
          </a:xfrm>
          <a:solidFill>
            <a:schemeClr val="tx1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dirty="0" smtClean="0"/>
              <a:t>Сюжетно- ролевые игры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2426096"/>
            <a:ext cx="4104456" cy="27258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287587"/>
            <a:ext cx="3703218" cy="19553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617625"/>
            <a:ext cx="3703218" cy="21714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852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39552" y="548680"/>
            <a:ext cx="667659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   </a:t>
            </a:r>
            <a:r>
              <a:rPr lang="ru-RU" sz="2000" dirty="0"/>
              <a:t> </a:t>
            </a: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</a:rPr>
              <a:t>«Человеку нужно есть </a:t>
            </a:r>
          </a:p>
          <a:p>
            <a:r>
              <a:rPr lang="ru-RU" sz="2000" b="1" dirty="0">
                <a:solidFill>
                  <a:schemeClr val="accent6">
                    <a:lumMod val="75000"/>
                  </a:schemeClr>
                </a:solidFill>
              </a:rPr>
              <a:t>      Чтобы встать и чтобы сесть.</a:t>
            </a:r>
          </a:p>
          <a:p>
            <a:r>
              <a:rPr lang="ru-RU" sz="2000" b="1" dirty="0">
                <a:solidFill>
                  <a:schemeClr val="accent6">
                    <a:lumMod val="75000"/>
                  </a:schemeClr>
                </a:solidFill>
              </a:rPr>
              <a:t>      Чтобы 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прыгать кувыркаться</a:t>
            </a: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</a:rPr>
              <a:t>,</a:t>
            </a:r>
          </a:p>
          <a:p>
            <a:r>
              <a:rPr lang="ru-RU" sz="2000" b="1" dirty="0">
                <a:solidFill>
                  <a:schemeClr val="accent6">
                    <a:lumMod val="75000"/>
                  </a:schemeClr>
                </a:solidFill>
              </a:rPr>
              <a:t>              Песни петь, дружить, смеяться,</a:t>
            </a:r>
          </a:p>
          <a:p>
            <a:r>
              <a:rPr lang="ru-RU" sz="2000" b="1" dirty="0">
                <a:solidFill>
                  <a:schemeClr val="accent6">
                    <a:lumMod val="75000"/>
                  </a:schemeClr>
                </a:solidFill>
              </a:rPr>
              <a:t>     Чтоб расти и развиваться</a:t>
            </a:r>
          </a:p>
          <a:p>
            <a:r>
              <a:rPr lang="ru-RU" sz="2000" b="1" dirty="0">
                <a:solidFill>
                  <a:schemeClr val="accent6">
                    <a:lumMod val="75000"/>
                  </a:schemeClr>
                </a:solidFill>
              </a:rPr>
              <a:t>              И при этом не болеть,</a:t>
            </a:r>
          </a:p>
          <a:p>
            <a:r>
              <a:rPr lang="ru-RU" sz="2000" b="1" dirty="0">
                <a:solidFill>
                  <a:schemeClr val="accent6">
                    <a:lumMod val="75000"/>
                  </a:schemeClr>
                </a:solidFill>
              </a:rPr>
              <a:t>           Нужно правильно питаться</a:t>
            </a:r>
          </a:p>
          <a:p>
            <a:r>
              <a:rPr lang="ru-RU" sz="2000" b="1" dirty="0">
                <a:solidFill>
                  <a:schemeClr val="accent6">
                    <a:lumMod val="75000"/>
                  </a:schemeClr>
                </a:solidFill>
              </a:rPr>
              <a:t>               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С самых </a:t>
            </a: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</a:rPr>
              <a:t>юных лет уметь»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3578" y="3135361"/>
            <a:ext cx="6502524" cy="29356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extBox 1"/>
          <p:cNvSpPr txBox="1"/>
          <p:nvPr/>
        </p:nvSpPr>
        <p:spPr>
          <a:xfrm>
            <a:off x="2627784" y="6309320"/>
            <a:ext cx="5760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i="1" dirty="0" smtClean="0"/>
              <a:t>Спасибо за внимание!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1708995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404664"/>
            <a:ext cx="7772400" cy="864096"/>
          </a:xfrm>
          <a:solidFill>
            <a:schemeClr val="tx1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</a:rPr>
              <a:t>Актуальность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95536" y="1196752"/>
            <a:ext cx="8460432" cy="4608512"/>
          </a:xfrm>
        </p:spPr>
        <p:txBody>
          <a:bodyPr>
            <a:normAutofit/>
          </a:bodyPr>
          <a:lstStyle/>
          <a:p>
            <a:pPr marL="342900" indent="-342900" algn="l">
              <a:buFont typeface="Arial" pitchFamily="34" charset="0"/>
              <a:buChar char="•"/>
            </a:pPr>
            <a:r>
              <a:rPr lang="ru-RU" sz="2400" b="1" dirty="0" smtClean="0">
                <a:solidFill>
                  <a:schemeClr val="bg1"/>
                </a:solidFill>
                <a:latin typeface="Bahnschrift SemiBold Condensed" pitchFamily="34" charset="0"/>
              </a:rPr>
              <a:t>Питание в значительной степени определяет здоровье с момента зачатия.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ru-RU" sz="2400" b="1" dirty="0" smtClean="0">
                <a:solidFill>
                  <a:schemeClr val="bg1"/>
                </a:solidFill>
                <a:latin typeface="Bahnschrift SemiBold Condensed" pitchFamily="34" charset="0"/>
              </a:rPr>
              <a:t>Современный темп жизни диктует свои правила, в том числе и в питании. Постоянная нехватка времени привела к появлению в рационе человека продуктов быстрого приготовления.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ru-RU" sz="2400" b="1" dirty="0" smtClean="0">
                <a:solidFill>
                  <a:schemeClr val="bg1"/>
                </a:solidFill>
                <a:latin typeface="Bahnschrift SemiBold Condensed" pitchFamily="34" charset="0"/>
              </a:rPr>
              <a:t>Не сформированная модель пищевого поведения и культуры питания у детей дошкольного возраста.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3593452"/>
            <a:ext cx="6012160" cy="32849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26442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7808" y="3717032"/>
            <a:ext cx="7772400" cy="1780108"/>
          </a:xfrm>
        </p:spPr>
        <p:txBody>
          <a:bodyPr>
            <a:norm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533958"/>
            <a:ext cx="7951903" cy="29670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27584" y="3886786"/>
            <a:ext cx="773587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 работы: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Формирование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 детей целостного отношения к собственному здоровью, освоению навыков правильного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питания посредством игры,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 составной части здорового образа.</a:t>
            </a:r>
            <a:endParaRPr lang="ru-RU" sz="28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91922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89731" y="620688"/>
            <a:ext cx="77768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0408"/>
                </a:solidFill>
              </a:rPr>
              <a:t>Задачи:</a:t>
            </a:r>
            <a:endParaRPr lang="ru-RU" sz="3200" b="1" dirty="0">
              <a:solidFill>
                <a:srgbClr val="000408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89731" y="1205463"/>
            <a:ext cx="7992888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Познакомить детей со здоровым образом жизни, рассказать о том что такое полезные привычки ,что такое  правильное питание и для чего оно нужно.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Помочь понять что здоровье зависит от правильного питания.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ea typeface="Times New Roman" pitchFamily="18" charset="0"/>
                <a:cs typeface="Times New Roman" pitchFamily="18" charset="0"/>
              </a:rPr>
              <a:t>  Сформировать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ea typeface="Times New Roman" pitchFamily="18" charset="0"/>
                <a:cs typeface="Times New Roman" pitchFamily="18" charset="0"/>
              </a:rPr>
              <a:t>знания о том, какие продукты полезные, а какие вредные для здоровья, подвести к пониманию, что не все вкусное полезно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    Дать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знания о безопасном питании, то есть сформировать осторожное отношение к несвежим и незнакомым продуктам.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    Познакомить с  навыками культурно -гигиенических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правил при употреблении пищи.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endParaRPr lang="ru-RU" sz="2000" b="1" dirty="0">
              <a:solidFill>
                <a:schemeClr val="tx2">
                  <a:lumMod val="75000"/>
                </a:schemeClr>
              </a:solidFill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6175" y="4696799"/>
            <a:ext cx="4242385" cy="21945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496" y="4725143"/>
            <a:ext cx="4387679" cy="21378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50428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908720"/>
            <a:ext cx="7772400" cy="864096"/>
          </a:xfrm>
        </p:spPr>
        <p:txBody>
          <a:bodyPr>
            <a:normAutofit fontScale="90000"/>
          </a:bodyPr>
          <a:lstStyle/>
          <a:p>
            <a:r>
              <a:rPr lang="ru-RU" b="1" i="1" dirty="0"/>
              <a:t/>
            </a:r>
            <a:br>
              <a:rPr lang="ru-RU" b="1" i="1" dirty="0"/>
            </a:br>
            <a:r>
              <a:rPr lang="ru-RU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Формирование культуры питания необходимо начинать с дошкольного возраста и продолжать на протяжении всего периода обучения детей.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899592" y="1340768"/>
            <a:ext cx="70567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Поскольку дети проводят большую часть дня в детском саду, то именно на воспитателя ложится обязанность сформировать у них навыки культуры питания.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25" y="4913784"/>
            <a:ext cx="2592288" cy="1944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657"/>
          <a:stretch/>
        </p:blipFill>
        <p:spPr>
          <a:xfrm rot="5400000">
            <a:off x="890301" y="2705437"/>
            <a:ext cx="3127068" cy="22443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9" r="40448" b="20993"/>
          <a:stretch/>
        </p:blipFill>
        <p:spPr>
          <a:xfrm>
            <a:off x="3779912" y="2638604"/>
            <a:ext cx="5089780" cy="34754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89949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3568" y="404664"/>
            <a:ext cx="7772400" cy="1008112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006600"/>
                </a:solidFill>
                <a:latin typeface="Comic Sans MS" pitchFamily="66" charset="0"/>
              </a:rPr>
              <a:t>5 принципов правильного питания</a:t>
            </a:r>
            <a:endParaRPr lang="ru-RU" sz="36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67544" y="1340768"/>
            <a:ext cx="8280920" cy="5256584"/>
          </a:xfrm>
        </p:spPr>
        <p:txBody>
          <a:bodyPr>
            <a:normAutofit fontScale="92500" lnSpcReduction="10000"/>
          </a:bodyPr>
          <a:lstStyle/>
          <a:p>
            <a:pPr marL="342900" lvl="0" indent="-342900" algn="l">
              <a:buClrTx/>
              <a:buSzTx/>
            </a:pPr>
            <a:r>
              <a:rPr lang="ru-RU" sz="1800" b="1" dirty="0">
                <a:solidFill>
                  <a:srgbClr val="006600"/>
                </a:solidFill>
                <a:latin typeface="Calibri"/>
              </a:rPr>
              <a:t>1. Регулярность – то есть режим питания.</a:t>
            </a:r>
          </a:p>
          <a:p>
            <a:pPr marL="342900" lvl="0" indent="-342900" algn="l">
              <a:buClrTx/>
              <a:buSzTx/>
            </a:pPr>
            <a:r>
              <a:rPr lang="ru-RU" sz="1800" dirty="0">
                <a:solidFill>
                  <a:prstClr val="black"/>
                </a:solidFill>
                <a:latin typeface="Calibri"/>
              </a:rPr>
              <a:t>        Уже в дошкольном возрасте можно научить ребенка самостоятельно определять по часам время основных приемов пищи. У ребенка должно быть сформирование представление о том, что ежедневная еда – это обязательно завтра, обед, полдник и ужин.</a:t>
            </a:r>
          </a:p>
          <a:p>
            <a:pPr marL="342900" lvl="0" indent="-342900" algn="l">
              <a:buClrTx/>
              <a:buSzTx/>
            </a:pPr>
            <a:r>
              <a:rPr lang="ru-RU" sz="1800" b="1" dirty="0">
                <a:solidFill>
                  <a:srgbClr val="006600"/>
                </a:solidFill>
                <a:latin typeface="Calibri"/>
              </a:rPr>
              <a:t>2. Разнообразие.</a:t>
            </a:r>
          </a:p>
          <a:p>
            <a:pPr marL="342900" lvl="0" indent="-342900" algn="l">
              <a:buClrTx/>
              <a:buSzTx/>
            </a:pPr>
            <a:r>
              <a:rPr lang="ru-RU" sz="1800" dirty="0">
                <a:solidFill>
                  <a:prstClr val="black"/>
                </a:solidFill>
                <a:latin typeface="Calibri"/>
              </a:rPr>
              <a:t>        Задача педагогов и родителей сформировать разнообразный вкусовой кругозор, чтобы ему нравились разные продукты и блюда. Надо помочь понять, что вкусная, не всегда полезная еда. </a:t>
            </a:r>
          </a:p>
          <a:p>
            <a:pPr marL="342900" lvl="0" indent="-342900" algn="l">
              <a:buClrTx/>
              <a:buSzTx/>
            </a:pPr>
            <a:r>
              <a:rPr lang="ru-RU" sz="1800" b="1" dirty="0">
                <a:solidFill>
                  <a:srgbClr val="006600"/>
                </a:solidFill>
                <a:latin typeface="Calibri"/>
              </a:rPr>
              <a:t>3. Адекватность – это восполнение </a:t>
            </a:r>
            <a:r>
              <a:rPr lang="ru-RU" sz="1800" b="1" dirty="0" smtClean="0">
                <a:solidFill>
                  <a:srgbClr val="006600"/>
                </a:solidFill>
                <a:latin typeface="Calibri"/>
              </a:rPr>
              <a:t>энергозатрат организма</a:t>
            </a:r>
            <a:r>
              <a:rPr lang="ru-RU" sz="1800" dirty="0">
                <a:solidFill>
                  <a:prstClr val="black"/>
                </a:solidFill>
                <a:latin typeface="Calibri"/>
              </a:rPr>
              <a:t>. </a:t>
            </a:r>
          </a:p>
          <a:p>
            <a:pPr marL="342900" lvl="0" indent="-342900" algn="l">
              <a:buClrTx/>
              <a:buSzTx/>
            </a:pPr>
            <a:r>
              <a:rPr lang="ru-RU" sz="1800" dirty="0">
                <a:solidFill>
                  <a:prstClr val="black"/>
                </a:solidFill>
                <a:latin typeface="Calibri"/>
              </a:rPr>
              <a:t>        У детей необходимо сформировать представление о том, какое количество пищи достаточно, недостаточно и избыточно. </a:t>
            </a:r>
          </a:p>
          <a:p>
            <a:pPr marL="342900" lvl="0" indent="-342900" algn="l">
              <a:buClrTx/>
              <a:buSzTx/>
            </a:pPr>
            <a:r>
              <a:rPr lang="ru-RU" sz="1800" b="1" dirty="0">
                <a:solidFill>
                  <a:srgbClr val="006600"/>
                </a:solidFill>
                <a:latin typeface="Calibri"/>
              </a:rPr>
              <a:t>4. Безопасность .</a:t>
            </a:r>
          </a:p>
          <a:p>
            <a:pPr marL="342900" lvl="0" indent="-342900" algn="l">
              <a:buClrTx/>
              <a:buSzTx/>
            </a:pPr>
            <a:r>
              <a:rPr lang="ru-RU" sz="1800" dirty="0">
                <a:solidFill>
                  <a:prstClr val="black"/>
                </a:solidFill>
                <a:latin typeface="Calibri"/>
              </a:rPr>
              <a:t>       Безопасность питания обеспечивают 3 условия – это соблюдение правил личной гигиены, умение различать свежие и несвежие продукты, осторожное обращение с незнакомыми продуктами.</a:t>
            </a:r>
          </a:p>
          <a:p>
            <a:pPr marL="342900" lvl="0" indent="-342900" algn="l">
              <a:buClrTx/>
              <a:buSzTx/>
            </a:pPr>
            <a:r>
              <a:rPr lang="ru-RU" sz="1800" b="1" dirty="0">
                <a:solidFill>
                  <a:srgbClr val="006600"/>
                </a:solidFill>
                <a:latin typeface="Calibri"/>
              </a:rPr>
              <a:t>5. Удовольствие</a:t>
            </a:r>
            <a:r>
              <a:rPr lang="ru-RU" sz="1800" dirty="0">
                <a:solidFill>
                  <a:prstClr val="black"/>
                </a:solidFill>
                <a:latin typeface="Calibri"/>
              </a:rPr>
              <a:t>. </a:t>
            </a:r>
          </a:p>
          <a:p>
            <a:pPr marL="342900" lvl="0" indent="-342900" algn="l">
              <a:buClrTx/>
              <a:buSzTx/>
            </a:pPr>
            <a:r>
              <a:rPr lang="ru-RU" sz="1800" dirty="0">
                <a:solidFill>
                  <a:prstClr val="black"/>
                </a:solidFill>
                <a:latin typeface="Calibri"/>
              </a:rPr>
              <a:t>        Прием пищи должен проходить в теплой, уютной атмосфере, за красиво сервированным столом.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8068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1259632" y="476672"/>
            <a:ext cx="6480720" cy="1368152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1331640" y="613579"/>
            <a:ext cx="64087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rgbClr val="FFFFFF"/>
                </a:solidFill>
                <a:ea typeface="+mj-ea"/>
                <a:cs typeface="+mj-cs"/>
              </a:rPr>
              <a:t>Работа с детьми по реализация поставленных задач</a:t>
            </a:r>
            <a:endParaRPr lang="ru-RU" sz="3200" dirty="0"/>
          </a:p>
        </p:txBody>
      </p:sp>
      <p:cxnSp>
        <p:nvCxnSpPr>
          <p:cNvPr id="10" name="Прямая со стрелкой 9"/>
          <p:cNvCxnSpPr/>
          <p:nvPr/>
        </p:nvCxnSpPr>
        <p:spPr>
          <a:xfrm flipH="1">
            <a:off x="1979712" y="1844824"/>
            <a:ext cx="576064" cy="648072"/>
          </a:xfrm>
          <a:prstGeom prst="straightConnector1">
            <a:avLst/>
          </a:prstGeom>
          <a:ln>
            <a:solidFill>
              <a:schemeClr val="tx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Скругленный прямоугольник 10"/>
          <p:cNvSpPr/>
          <p:nvPr/>
        </p:nvSpPr>
        <p:spPr>
          <a:xfrm>
            <a:off x="538517" y="2492896"/>
            <a:ext cx="1873244" cy="9361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  <a:latin typeface="Comic Sans MS" pitchFamily="66" charset="0"/>
              </a:rPr>
              <a:t>Образовательная деятельность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05" r="34179"/>
          <a:stretch/>
        </p:blipFill>
        <p:spPr>
          <a:xfrm rot="5400000">
            <a:off x="143508" y="3870802"/>
            <a:ext cx="2376264" cy="19247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17" name="Прямая со стрелкой 16"/>
          <p:cNvCxnSpPr/>
          <p:nvPr/>
        </p:nvCxnSpPr>
        <p:spPr>
          <a:xfrm>
            <a:off x="3779912" y="1844824"/>
            <a:ext cx="0" cy="495803"/>
          </a:xfrm>
          <a:prstGeom prst="straightConnector1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Скругленный прямоугольник 19"/>
          <p:cNvSpPr/>
          <p:nvPr/>
        </p:nvSpPr>
        <p:spPr>
          <a:xfrm>
            <a:off x="2843808" y="2315511"/>
            <a:ext cx="2592288" cy="111348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Comic Sans MS" pitchFamily="66" charset="0"/>
              </a:rPr>
              <a:t>Формирование</a:t>
            </a:r>
          </a:p>
          <a:p>
            <a:pPr algn="ctr"/>
            <a:r>
              <a:rPr lang="ru-RU" dirty="0" smtClean="0">
                <a:solidFill>
                  <a:schemeClr val="bg1"/>
                </a:solidFill>
                <a:latin typeface="Comic Sans MS" pitchFamily="66" charset="0"/>
              </a:rPr>
              <a:t>культурно- гигиенических навыков.</a:t>
            </a:r>
            <a:endParaRPr lang="ru-RU" dirty="0">
              <a:solidFill>
                <a:schemeClr val="bg1"/>
              </a:solidFill>
              <a:latin typeface="Comic Sans MS" pitchFamily="66" charset="0"/>
            </a:endParaRPr>
          </a:p>
        </p:txBody>
      </p:sp>
      <p:cxnSp>
        <p:nvCxnSpPr>
          <p:cNvPr id="23" name="Прямая со стрелкой 22"/>
          <p:cNvCxnSpPr>
            <a:endCxn id="24" idx="0"/>
          </p:cNvCxnSpPr>
          <p:nvPr/>
        </p:nvCxnSpPr>
        <p:spPr>
          <a:xfrm>
            <a:off x="5886146" y="1844824"/>
            <a:ext cx="1366864" cy="559379"/>
          </a:xfrm>
          <a:prstGeom prst="straightConnector1">
            <a:avLst/>
          </a:prstGeom>
          <a:ln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Скругленный прямоугольник 23"/>
          <p:cNvSpPr/>
          <p:nvPr/>
        </p:nvSpPr>
        <p:spPr>
          <a:xfrm>
            <a:off x="6102170" y="2404203"/>
            <a:ext cx="2301680" cy="111348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dirty="0">
              <a:solidFill>
                <a:schemeClr val="bg1"/>
              </a:solidFill>
              <a:latin typeface="Comic Sans MS" pitchFamily="66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86" r="10355"/>
          <a:stretch/>
        </p:blipFill>
        <p:spPr>
          <a:xfrm rot="5400000">
            <a:off x="2527054" y="4114359"/>
            <a:ext cx="2937762" cy="19990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47" t="11881" r="18107" b="6620"/>
          <a:stretch/>
        </p:blipFill>
        <p:spPr>
          <a:xfrm>
            <a:off x="5792683" y="3843900"/>
            <a:ext cx="2767157" cy="25400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TextBox 15"/>
          <p:cNvSpPr txBox="1"/>
          <p:nvPr/>
        </p:nvSpPr>
        <p:spPr>
          <a:xfrm>
            <a:off x="6316906" y="2637781"/>
            <a:ext cx="1872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Посадка и уход за огородом 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4133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692696"/>
            <a:ext cx="7772400" cy="1420068"/>
          </a:xfrm>
          <a:solidFill>
            <a:schemeClr val="accent1">
              <a:lumMod val="50000"/>
            </a:schemeClr>
          </a:solidFill>
          <a:ln cap="rnd" cmpd="sng">
            <a:solidFill>
              <a:schemeClr val="tx1"/>
            </a:solidFill>
            <a:round/>
          </a:ln>
        </p:spPr>
        <p:txBody>
          <a:bodyPr>
            <a:normAutofit/>
          </a:bodyPr>
          <a:lstStyle/>
          <a:p>
            <a:r>
              <a:rPr lang="ru-RU" sz="4000" i="1" dirty="0" smtClean="0"/>
              <a:t>Работа с детьми по реализации поставленной цели</a:t>
            </a:r>
            <a:endParaRPr lang="ru-RU" sz="4000" i="1" dirty="0"/>
          </a:p>
        </p:txBody>
      </p:sp>
      <p:cxnSp>
        <p:nvCxnSpPr>
          <p:cNvPr id="7" name="Прямая со стрелкой 6"/>
          <p:cNvCxnSpPr/>
          <p:nvPr/>
        </p:nvCxnSpPr>
        <p:spPr>
          <a:xfrm flipH="1">
            <a:off x="1633613" y="2132856"/>
            <a:ext cx="864096" cy="792088"/>
          </a:xfrm>
          <a:prstGeom prst="straightConnector1">
            <a:avLst/>
          </a:prstGeom>
          <a:ln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Скругленный прямоугольник 9"/>
          <p:cNvSpPr/>
          <p:nvPr/>
        </p:nvSpPr>
        <p:spPr>
          <a:xfrm>
            <a:off x="755576" y="3068960"/>
            <a:ext cx="2664296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Картотека дидактических игр</a:t>
            </a:r>
            <a:endParaRPr lang="ru-RU" dirty="0"/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3923928" y="2204864"/>
            <a:ext cx="0" cy="1656184"/>
          </a:xfrm>
          <a:prstGeom prst="straightConnector1">
            <a:avLst/>
          </a:prstGeom>
          <a:ln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Скругленный прямоугольник 12"/>
          <p:cNvSpPr/>
          <p:nvPr/>
        </p:nvSpPr>
        <p:spPr>
          <a:xfrm>
            <a:off x="2166702" y="4005064"/>
            <a:ext cx="3298427" cy="9361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Сюжетно- ролевые игры</a:t>
            </a:r>
            <a:endParaRPr lang="ru-RU" dirty="0"/>
          </a:p>
        </p:txBody>
      </p:sp>
      <p:cxnSp>
        <p:nvCxnSpPr>
          <p:cNvPr id="15" name="Прямая со стрелкой 14"/>
          <p:cNvCxnSpPr/>
          <p:nvPr/>
        </p:nvCxnSpPr>
        <p:spPr>
          <a:xfrm>
            <a:off x="6951749" y="2114564"/>
            <a:ext cx="0" cy="720080"/>
          </a:xfrm>
          <a:prstGeom prst="straightConnector1">
            <a:avLst/>
          </a:prstGeom>
          <a:ln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Скругленный прямоугольник 15"/>
          <p:cNvSpPr/>
          <p:nvPr/>
        </p:nvSpPr>
        <p:spPr>
          <a:xfrm>
            <a:off x="5652120" y="2924944"/>
            <a:ext cx="2599259" cy="9042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НОД ( рисование,</a:t>
            </a:r>
          </a:p>
          <a:p>
            <a:pPr algn="ctr"/>
            <a:r>
              <a:rPr lang="ru-RU" dirty="0"/>
              <a:t>л</a:t>
            </a:r>
            <a:r>
              <a:rPr lang="ru-RU" dirty="0" smtClean="0"/>
              <a:t>епка) с  игровыми персонажами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7789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755576" y="548680"/>
            <a:ext cx="7772400" cy="1895524"/>
          </a:xfrm>
        </p:spPr>
        <p:txBody>
          <a:bodyPr>
            <a:noAutofit/>
          </a:bodyPr>
          <a:lstStyle/>
          <a:p>
            <a:r>
              <a:rPr lang="ru-RU" sz="2400" i="1" dirty="0"/>
              <a:t>Следовательно, формирование культуры питания успешнее и интереснее будет проходить через игровую деятельность, которая дает возможность использовать разные виды игр для формирования представлений и развития умений.</a:t>
            </a:r>
            <a:endParaRPr lang="ru-RU" sz="2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3653909"/>
            <a:ext cx="4291236" cy="26554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Блок-схема: перфолента 8"/>
          <p:cNvSpPr/>
          <p:nvPr/>
        </p:nvSpPr>
        <p:spPr>
          <a:xfrm>
            <a:off x="467544" y="2708920"/>
            <a:ext cx="4824536" cy="3168352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497281" y="3277433"/>
            <a:ext cx="479479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Игра – </a:t>
            </a:r>
            <a:r>
              <a:rPr lang="ru-RU" dirty="0" smtClean="0">
                <a:solidFill>
                  <a:schemeClr val="bg1"/>
                </a:solidFill>
              </a:rPr>
              <a:t>это наиболее </a:t>
            </a:r>
            <a:r>
              <a:rPr lang="ru-RU" dirty="0">
                <a:solidFill>
                  <a:schemeClr val="bg1"/>
                </a:solidFill>
              </a:rPr>
              <a:t>доступный ребенку вид деятельности,</a:t>
            </a:r>
          </a:p>
          <a:p>
            <a:r>
              <a:rPr lang="ru-RU" dirty="0">
                <a:solidFill>
                  <a:schemeClr val="bg1"/>
                </a:solidFill>
              </a:rPr>
              <a:t>своеобразный способ переработки полученных впечатлений.</a:t>
            </a:r>
          </a:p>
          <a:p>
            <a:r>
              <a:rPr lang="ru-RU" dirty="0">
                <a:solidFill>
                  <a:schemeClr val="bg1"/>
                </a:solidFill>
              </a:rPr>
              <a:t>Она соответствует наглядно – образному характеру его</a:t>
            </a:r>
          </a:p>
          <a:p>
            <a:r>
              <a:rPr lang="ru-RU" dirty="0">
                <a:solidFill>
                  <a:schemeClr val="bg1"/>
                </a:solidFill>
              </a:rPr>
              <a:t>мышления, эмоциональности, активности.</a:t>
            </a:r>
          </a:p>
        </p:txBody>
      </p:sp>
    </p:spTree>
    <p:extLst>
      <p:ext uri="{BB962C8B-B14F-4D97-AF65-F5344CB8AC3E}">
        <p14:creationId xmlns:p14="http://schemas.microsoft.com/office/powerpoint/2010/main" val="2338542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Другая 1">
      <a:dk1>
        <a:srgbClr val="5EA226"/>
      </a:dk1>
      <a:lt1>
        <a:sysClr val="window" lastClr="FFFFFF"/>
      </a:lt1>
      <a:dk2>
        <a:srgbClr val="3F6C19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377</TotalTime>
  <Words>489</Words>
  <Application>Microsoft Office PowerPoint</Application>
  <PresentationFormat>Экран (4:3)</PresentationFormat>
  <Paragraphs>55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Волна</vt:lpstr>
      <vt:lpstr>Презентация PowerPoint</vt:lpstr>
      <vt:lpstr>Актуальность</vt:lpstr>
      <vt:lpstr> </vt:lpstr>
      <vt:lpstr>Презентация PowerPoint</vt:lpstr>
      <vt:lpstr> Формирование культуры питания необходимо начинать с дошкольного возраста и продолжать на протяжении всего периода обучения детей. </vt:lpstr>
      <vt:lpstr>5 принципов правильного питания</vt:lpstr>
      <vt:lpstr>Презентация PowerPoint</vt:lpstr>
      <vt:lpstr>Работа с детьми по реализации поставленной цели</vt:lpstr>
      <vt:lpstr>Следовательно, формирование культуры питания успешнее и интереснее будет проходить через игровую деятельность, которая дает возможность использовать разные виды игр для формирования представлений и развития умений.</vt:lpstr>
      <vt:lpstr>НОД с игровыми персонажами</vt:lpstr>
      <vt:lpstr>Презентация PowerPoint</vt:lpstr>
      <vt:lpstr>Сюжетно- ролевые игры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чача</dc:creator>
  <cp:lastModifiedBy>Пользователь Windows</cp:lastModifiedBy>
  <cp:revision>33</cp:revision>
  <dcterms:created xsi:type="dcterms:W3CDTF">2020-09-10T14:22:44Z</dcterms:created>
  <dcterms:modified xsi:type="dcterms:W3CDTF">2020-09-22T17:59:11Z</dcterms:modified>
</cp:coreProperties>
</file>